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89" r:id="rId3"/>
    <p:sldId id="295" r:id="rId4"/>
    <p:sldId id="291" r:id="rId5"/>
    <p:sldId id="259" r:id="rId6"/>
    <p:sldId id="260" r:id="rId7"/>
    <p:sldId id="296" r:id="rId8"/>
    <p:sldId id="293" r:id="rId9"/>
    <p:sldId id="294" r:id="rId10"/>
    <p:sldId id="288" r:id="rId11"/>
    <p:sldId id="287" r:id="rId1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5C84"/>
    <a:srgbClr val="B7731D"/>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0" d="100"/>
          <a:sy n="100" d="100"/>
        </p:scale>
        <p:origin x="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2" qsCatId="3D" csTypeId="urn:microsoft.com/office/officeart/2005/8/colors/colorful1#2" csCatId="colorful" phldr="1"/>
      <dgm:spPr/>
      <dgm:t>
        <a:bodyPr/>
        <a:lstStyle/>
        <a:p>
          <a:endParaRPr lang="es-ES"/>
        </a:p>
      </dgm:t>
    </dgm:pt>
    <dgm:pt modelId="{A1A2E68C-81D6-43C3-8011-DDB70A14D598}">
      <dgm:prSet custT="1"/>
      <dgm:spPr>
        <a:solidFill>
          <a:schemeClr val="accent2">
            <a:lumMod val="75000"/>
          </a:schemeClr>
        </a:solidFill>
        <a:effectLst>
          <a:outerShdw blurRad="50800" dist="38100" dir="2700000" algn="tl" rotWithShape="0">
            <a:prstClr val="black">
              <a:alpha val="40000"/>
            </a:prstClr>
          </a:outerShdw>
        </a:effectLst>
      </dgm:spPr>
      <dgm:t>
        <a:bodyPr/>
        <a:lstStyle/>
        <a:p>
          <a:pPr algn="ctr" rtl="1"/>
          <a:r>
            <a:rPr lang="ar-SA" sz="2400" b="1" dirty="0">
              <a:effectLst>
                <a:outerShdw blurRad="38100" dist="38100" dir="2700000" algn="tl">
                  <a:srgbClr val="000000"/>
                </a:outerShdw>
              </a:effectLst>
            </a:rPr>
            <a:t>من تم دعوتهم للخدمة النبوية؟</a:t>
          </a:r>
          <a:endParaRPr lang="en-US" sz="2400" noProof="0" dirty="0">
            <a:effectLst>
              <a:outerShdw blurRad="38100" dist="38100" dir="2700000" algn="tl">
                <a:srgbClr val="000000"/>
              </a:outerShdw>
            </a:effectLst>
          </a:endParaRPr>
        </a:p>
      </dgm:t>
    </dgm:pt>
    <dgm:pt modelId="{E4C7A642-C4F8-47BD-82DD-6BFF327020B9}" type="parTrans" cxnId="{E97E393A-DC78-4E0A-AC38-2D10BD8E2A02}">
      <dgm:prSet/>
      <dgm:spPr/>
      <dgm:t>
        <a:bodyPr/>
        <a:lstStyle/>
        <a:p>
          <a:pPr algn="ctr"/>
          <a:endParaRPr lang="es-ES">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a:effectLst>
              <a:outerShdw blurRad="38100" dist="38100" dir="2700000" algn="tl">
                <a:srgbClr val="000000">
                  <a:alpha val="43137"/>
                </a:srgbClr>
              </a:outerShdw>
            </a:effectLst>
          </a:endParaRPr>
        </a:p>
      </dgm:t>
    </dgm:pt>
    <dgm:pt modelId="{2D7ACC56-95DA-442E-928A-785D938F1D59}">
      <dgm:prSet custT="1"/>
      <dgm:spPr>
        <a:effectLst>
          <a:outerShdw blurRad="50800" dist="38100" dir="2700000" algn="tl" rotWithShape="0">
            <a:prstClr val="black">
              <a:alpha val="40000"/>
            </a:prstClr>
          </a:outerShdw>
        </a:effectLst>
      </dgm:spPr>
      <dgm:t>
        <a:bodyPr/>
        <a:lstStyle/>
        <a:p>
          <a:pPr algn="ctr" rtl="1"/>
          <a:r>
            <a:rPr lang="ar-SA" sz="2400" b="1">
              <a:effectLst>
                <a:outerShdw blurRad="38100" dist="38100" dir="2700000" algn="tl">
                  <a:srgbClr val="000000"/>
                </a:outerShdw>
              </a:effectLst>
            </a:rPr>
            <a:t>كيف كان تصرف الأنبياء؟</a:t>
          </a:r>
          <a:endParaRPr lang="en-US" sz="2400" noProof="0" dirty="0">
            <a:effectLst>
              <a:outerShdw blurRad="38100" dist="38100" dir="2700000" algn="tl">
                <a:srgbClr val="000000"/>
              </a:outerShdw>
            </a:effectLst>
          </a:endParaRPr>
        </a:p>
      </dgm:t>
    </dgm:pt>
    <dgm:pt modelId="{5DCF00F9-8DD1-49D4-821C-AC3040805681}" type="par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E923D80C-6E6D-478A-93CC-6C741A9702C8}">
      <dgm:prSet custT="1"/>
      <dgm:spPr>
        <a:solidFill>
          <a:schemeClr val="accent4">
            <a:lumMod val="75000"/>
          </a:schemeClr>
        </a:solidFill>
        <a:effectLst>
          <a:outerShdw blurRad="50800" dist="38100" dir="2700000" algn="tl" rotWithShape="0">
            <a:prstClr val="black">
              <a:alpha val="40000"/>
            </a:prstClr>
          </a:outerShdw>
        </a:effectLst>
      </dgm:spPr>
      <dgm:t>
        <a:bodyPr/>
        <a:lstStyle/>
        <a:p>
          <a:pPr algn="ctr" rtl="1"/>
          <a:r>
            <a:rPr lang="ar-SA" sz="2400" b="1">
              <a:effectLst>
                <a:outerShdw blurRad="38100" dist="38100" dir="2700000" algn="tl">
                  <a:srgbClr val="000000"/>
                </a:outerShdw>
              </a:effectLst>
            </a:rPr>
            <a:t>ما العمل الذي قام به الأنبياء؟</a:t>
          </a:r>
          <a:endParaRPr lang="en-US" sz="2400" noProof="0" dirty="0">
            <a:effectLst>
              <a:outerShdw blurRad="38100" dist="38100" dir="2700000" algn="tl">
                <a:srgbClr val="000000"/>
              </a:outerShdw>
            </a:effectLst>
          </a:endParaRPr>
        </a:p>
      </dgm:t>
    </dgm:pt>
    <dgm:pt modelId="{54DAB0BB-35E2-42D0-AC83-BD8CC8E94A73}" type="par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88F0A9F7-075F-4FE1-8A43-5EA7A5DBD27B}">
      <dgm:prSet custT="1"/>
      <dgm:spPr>
        <a:effectLst>
          <a:outerShdw blurRad="50800" dist="38100" dir="2700000" algn="tl" rotWithShape="0">
            <a:prstClr val="black">
              <a:alpha val="40000"/>
            </a:prstClr>
          </a:outerShdw>
        </a:effectLst>
      </dgm:spPr>
      <dgm:t>
        <a:bodyPr/>
        <a:lstStyle/>
        <a:p>
          <a:pPr algn="ctr" rtl="1"/>
          <a:r>
            <a:rPr lang="ar-SA" sz="2400" b="1">
              <a:effectLst>
                <a:outerShdw blurRad="38100" dist="38100" dir="2700000" algn="tl">
                  <a:srgbClr val="000000"/>
                </a:outerShdw>
              </a:effectLst>
            </a:rPr>
            <a:t>أي النساء كان لديهن موهبة النبوءة؟</a:t>
          </a:r>
          <a:endParaRPr lang="en-US" sz="2400" noProof="0" dirty="0">
            <a:effectLst>
              <a:outerShdw blurRad="38100" dist="38100" dir="2700000" algn="tl">
                <a:srgbClr val="000000"/>
              </a:outerShdw>
            </a:effectLst>
          </a:endParaRPr>
        </a:p>
      </dgm:t>
    </dgm:pt>
    <dgm:pt modelId="{9176DB68-A3D2-4FCC-9DF2-446253A686C8}" type="par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4A12D99C-E967-42A2-BEC4-47F07B307D1F}">
      <dgm:prSet custT="1"/>
      <dgm:spPr>
        <a:effectLst>
          <a:outerShdw blurRad="50800" dist="38100" dir="2700000" algn="tl" rotWithShape="0">
            <a:prstClr val="black">
              <a:alpha val="40000"/>
            </a:prstClr>
          </a:outerShdw>
        </a:effectLst>
      </dgm:spPr>
      <dgm:t>
        <a:bodyPr/>
        <a:lstStyle/>
        <a:p>
          <a:pPr algn="ctr" rtl="1"/>
          <a:r>
            <a:rPr lang="ar-SA" sz="2400" b="1">
              <a:effectLst>
                <a:outerShdw blurRad="38100" dist="38100" dir="2700000" algn="tl">
                  <a:srgbClr val="000000"/>
                </a:outerShdw>
              </a:effectLst>
            </a:rPr>
            <a:t>ما هي الصفات التي كان يمتلكها الأنبياء الكذبة؟</a:t>
          </a:r>
          <a:endParaRPr lang="en-US" sz="2400" noProof="0" dirty="0">
            <a:effectLst>
              <a:outerShdw blurRad="38100" dist="38100" dir="2700000" algn="tl">
                <a:srgbClr val="000000"/>
              </a:outerShdw>
            </a:effectLst>
          </a:endParaRPr>
        </a:p>
      </dgm:t>
    </dgm:pt>
    <dgm:pt modelId="{50542120-C877-437C-943B-DEDE712198A6}" type="par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val="rev"/>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5B85AB-0AF1-4818-8953-B2F1236B1FD5}" type="doc">
      <dgm:prSet loTypeId="urn:microsoft.com/office/officeart/2005/8/layout/hList1" loCatId="list" qsTypeId="urn:microsoft.com/office/officeart/2005/8/quickstyle/simple1#2" qsCatId="simple" csTypeId="urn:microsoft.com/office/officeart/2005/8/colors/accent1_2#2" csCatId="accent1" phldr="1"/>
      <dgm:spPr/>
      <dgm:t>
        <a:bodyPr/>
        <a:lstStyle/>
        <a:p>
          <a:endParaRPr lang="es-ES"/>
        </a:p>
      </dgm:t>
    </dgm:pt>
    <dgm:pt modelId="{1ED089DF-0F6F-4C31-B555-8CDA354AEBB9}">
      <dgm:prSet phldrT="[Texto]" custT="1"/>
      <dgm:spPr>
        <a:solidFill>
          <a:srgbClr val="D91934">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rtl="1">
            <a:lnSpc>
              <a:spcPct val="90000"/>
            </a:lnSpc>
            <a:spcBef>
              <a:spcPct val="0"/>
            </a:spcBef>
            <a:spcAft>
              <a:spcPct val="35000"/>
            </a:spcAft>
            <a:buNone/>
          </a:pPr>
          <a:r>
            <a:rPr lang="ar-SA" sz="2800" b="1" kern="1200">
              <a:solidFill>
                <a:prstClr val="white"/>
              </a:solidFill>
              <a:effectLst>
                <a:outerShdw blurRad="38100" dist="38100" dir="2700000" algn="tl">
                  <a:srgbClr val="000000">
                    <a:alpha val="43137"/>
                  </a:srgbClr>
                </a:outerShdw>
              </a:effectLst>
              <a:latin typeface="Aptos" panose="02110004020202020204"/>
              <a:ea typeface="+mn-ea"/>
              <a:cs typeface="+mn-cs"/>
            </a:rPr>
            <a:t>مع الملوك</a:t>
          </a:r>
          <a:endParaRPr lang="es-ES" sz="28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B73D2FB1-9F59-4A90-A526-14834D321F47}" type="parTrans" cxnId="{C418F6C3-0AEC-4BEE-9DAD-73ED35A89BC4}">
      <dgm:prSet/>
      <dgm:spPr/>
      <dgm:t>
        <a:bodyPr/>
        <a:lstStyle/>
        <a:p>
          <a:endParaRPr lang="es-ES" sz="2000"/>
        </a:p>
      </dgm:t>
    </dgm:pt>
    <dgm:pt modelId="{0B73B93D-E2F1-4E51-8742-3088A1AAA23F}" type="sibTrans" cxnId="{C418F6C3-0AEC-4BEE-9DAD-73ED35A89BC4}">
      <dgm:prSet/>
      <dgm:spPr/>
      <dgm:t>
        <a:bodyPr/>
        <a:lstStyle/>
        <a:p>
          <a:endParaRPr lang="es-ES" sz="2000"/>
        </a:p>
      </dgm:t>
    </dgm:pt>
    <dgm:pt modelId="{CD0FFC10-4165-4B9C-B65F-8B0F77E9D44F}">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lgn="r" rtl="1">
            <a:buNone/>
          </a:pPr>
          <a:r>
            <a:rPr lang="ar-SA" sz="2400" b="1" dirty="0"/>
            <a:t>لقد مسحوهم </a:t>
          </a:r>
          <a:br>
            <a:rPr lang="es-ES" sz="2400" b="1" dirty="0"/>
          </a:br>
          <a:r>
            <a:rPr lang="ar-SA" sz="2400" b="1" dirty="0"/>
            <a:t>(1 الملوك 16:19)</a:t>
          </a:r>
          <a:endParaRPr lang="es-ES" sz="2400" dirty="0"/>
        </a:p>
      </dgm:t>
    </dgm:pt>
    <dgm:pt modelId="{5031039B-8DB4-4CE7-93DD-DA8948BFAB37}" type="parTrans" cxnId="{2C62D14F-5097-422B-9DB4-842944DD8E41}">
      <dgm:prSet/>
      <dgm:spPr/>
      <dgm:t>
        <a:bodyPr/>
        <a:lstStyle/>
        <a:p>
          <a:endParaRPr lang="es-ES" sz="2000"/>
        </a:p>
      </dgm:t>
    </dgm:pt>
    <dgm:pt modelId="{48777C14-11D8-42CE-88DF-3340B9E95950}" type="sibTrans" cxnId="{2C62D14F-5097-422B-9DB4-842944DD8E41}">
      <dgm:prSet/>
      <dgm:spPr/>
      <dgm:t>
        <a:bodyPr/>
        <a:lstStyle/>
        <a:p>
          <a:endParaRPr lang="es-ES" sz="2000"/>
        </a:p>
      </dgm:t>
    </dgm:pt>
    <dgm:pt modelId="{12902691-257A-45FF-8AAB-D4E7296BED65}">
      <dgm:prSet phldrT="[Texto]" custT="1"/>
      <dgm:spPr>
        <a:solidFill>
          <a:srgbClr val="D91934">
            <a:hueOff val="-2170221"/>
            <a:satOff val="-7353"/>
            <a:lumOff val="4052"/>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rtl="1">
            <a:lnSpc>
              <a:spcPct val="90000"/>
            </a:lnSpc>
            <a:spcBef>
              <a:spcPct val="0"/>
            </a:spcBef>
            <a:spcAft>
              <a:spcPct val="35000"/>
            </a:spcAft>
            <a:buNone/>
          </a:pPr>
          <a:r>
            <a:rPr lang="ar-SA" sz="28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مع الكهنة</a:t>
          </a:r>
          <a:endParaRPr lang="es-ES" sz="28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CAAB9B38-8B7E-42B1-9203-5DB340C0751C}" type="parTrans" cxnId="{ED81B073-8A8E-46D2-BF48-04C3D90E5F2C}">
      <dgm:prSet/>
      <dgm:spPr/>
      <dgm:t>
        <a:bodyPr/>
        <a:lstStyle/>
        <a:p>
          <a:endParaRPr lang="es-ES" sz="2000"/>
        </a:p>
      </dgm:t>
    </dgm:pt>
    <dgm:pt modelId="{E586C9A0-58E5-4B08-A865-37D3B8DA8D43}" type="sibTrans" cxnId="{ED81B073-8A8E-46D2-BF48-04C3D90E5F2C}">
      <dgm:prSet/>
      <dgm:spPr/>
      <dgm:t>
        <a:bodyPr/>
        <a:lstStyle/>
        <a:p>
          <a:endParaRPr lang="es-ES" sz="2000"/>
        </a:p>
      </dgm:t>
    </dgm:pt>
    <dgm:pt modelId="{6E24BD1A-4F57-4E55-9F89-F105F46F9DC7}">
      <dgm:prSet phldrT="[Texto]" custT="1"/>
      <dgm:spPr>
        <a:solidFill>
          <a:srgbClr val="D91934">
            <a:tint val="40000"/>
            <a:alpha val="90000"/>
            <a:hueOff val="-2314894"/>
            <a:satOff val="-3150"/>
            <a:lumOff val="25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r" defTabSz="889000" rtl="1">
            <a:lnSpc>
              <a:spcPct val="90000"/>
            </a:lnSpc>
            <a:spcBef>
              <a:spcPct val="0"/>
            </a:spcBef>
            <a:spcAft>
              <a:spcPct val="15000"/>
            </a:spcAft>
            <a:buSzPct val="120000"/>
            <a:buFontTx/>
            <a:buNone/>
          </a:pPr>
          <a:r>
            <a:rPr lang="ar-SA" sz="2400" b="1" kern="1200" dirty="0">
              <a:solidFill>
                <a:prstClr val="black">
                  <a:hueOff val="0"/>
                  <a:satOff val="0"/>
                  <a:lumOff val="0"/>
                  <a:alphaOff val="0"/>
                </a:prstClr>
              </a:solidFill>
              <a:latin typeface="Aptos" panose="02110004020202020204"/>
              <a:ea typeface="+mn-ea"/>
              <a:cs typeface="+mn-cs"/>
            </a:rPr>
            <a:t>واجهوهم عندما أخطأوا </a:t>
          </a:r>
          <a:br>
            <a:rPr lang="es-ES" sz="2400" b="1" kern="1200" dirty="0">
              <a:solidFill>
                <a:prstClr val="black">
                  <a:hueOff val="0"/>
                  <a:satOff val="0"/>
                  <a:lumOff val="0"/>
                  <a:alphaOff val="0"/>
                </a:prstClr>
              </a:solidFill>
              <a:latin typeface="Aptos" panose="02110004020202020204"/>
              <a:ea typeface="+mn-ea"/>
              <a:cs typeface="+mn-cs"/>
            </a:rPr>
          </a:br>
          <a:r>
            <a:rPr lang="ar-SA" sz="2400" b="1" kern="1200" dirty="0">
              <a:solidFill>
                <a:prstClr val="black">
                  <a:hueOff val="0"/>
                  <a:satOff val="0"/>
                  <a:lumOff val="0"/>
                  <a:alphaOff val="0"/>
                </a:prstClr>
              </a:solidFill>
              <a:latin typeface="Aptos" panose="02110004020202020204"/>
              <a:ea typeface="+mn-ea"/>
              <a:cs typeface="+mn-cs"/>
            </a:rPr>
            <a:t>(ملاخي 1:2-2)</a:t>
          </a:r>
          <a:endParaRPr lang="es-ES" sz="2400" b="1" kern="1200" dirty="0">
            <a:solidFill>
              <a:prstClr val="black">
                <a:hueOff val="0"/>
                <a:satOff val="0"/>
                <a:lumOff val="0"/>
                <a:alphaOff val="0"/>
              </a:prstClr>
            </a:solidFill>
            <a:latin typeface="Aptos" panose="02110004020202020204"/>
            <a:ea typeface="+mn-ea"/>
            <a:cs typeface="+mn-cs"/>
          </a:endParaRPr>
        </a:p>
      </dgm:t>
    </dgm:pt>
    <dgm:pt modelId="{897DAFC8-9D45-40A3-B869-D8AC0C71AFCD}" type="parTrans" cxnId="{6451DA03-5B43-411E-A675-6807074F7D4B}">
      <dgm:prSet/>
      <dgm:spPr/>
      <dgm:t>
        <a:bodyPr/>
        <a:lstStyle/>
        <a:p>
          <a:endParaRPr lang="es-ES" sz="2000"/>
        </a:p>
      </dgm:t>
    </dgm:pt>
    <dgm:pt modelId="{0FACBCB9-B932-47EE-9E69-AD4CA2773117}" type="sibTrans" cxnId="{6451DA03-5B43-411E-A675-6807074F7D4B}">
      <dgm:prSet/>
      <dgm:spPr/>
      <dgm:t>
        <a:bodyPr/>
        <a:lstStyle/>
        <a:p>
          <a:endParaRPr lang="es-ES" sz="2000"/>
        </a:p>
      </dgm:t>
    </dgm:pt>
    <dgm:pt modelId="{365E8307-D0B4-4265-A8A1-80D0456768FA}">
      <dgm:prSet phldrT="[Texto]" custT="1"/>
      <dgm:spPr>
        <a:solidFill>
          <a:srgbClr val="D91934">
            <a:hueOff val="-4340441"/>
            <a:satOff val="-14705"/>
            <a:lumOff val="8105"/>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rtl="1">
            <a:lnSpc>
              <a:spcPct val="90000"/>
            </a:lnSpc>
            <a:spcBef>
              <a:spcPct val="0"/>
            </a:spcBef>
            <a:spcAft>
              <a:spcPct val="35000"/>
            </a:spcAft>
            <a:buNone/>
          </a:pPr>
          <a:r>
            <a:rPr lang="ar-SA" sz="2800" b="1" kern="1200">
              <a:solidFill>
                <a:prstClr val="white"/>
              </a:solidFill>
              <a:effectLst>
                <a:outerShdw blurRad="38100" dist="38100" dir="2700000" algn="tl">
                  <a:srgbClr val="000000">
                    <a:alpha val="43137"/>
                  </a:srgbClr>
                </a:outerShdw>
              </a:effectLst>
              <a:latin typeface="Aptos" panose="02110004020202020204"/>
              <a:ea typeface="+mn-ea"/>
              <a:cs typeface="+mn-cs"/>
            </a:rPr>
            <a:t>مع الناس</a:t>
          </a:r>
          <a:endParaRPr lang="es-ES" sz="28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01BA8641-992C-4432-A251-0A033A40B497}" type="parTrans" cxnId="{190662FF-FDCA-4BA6-BAA1-43D57138FE66}">
      <dgm:prSet/>
      <dgm:spPr/>
      <dgm:t>
        <a:bodyPr/>
        <a:lstStyle/>
        <a:p>
          <a:endParaRPr lang="es-ES" sz="2000"/>
        </a:p>
      </dgm:t>
    </dgm:pt>
    <dgm:pt modelId="{99558CD9-5F68-4973-8FE6-08611455589F}" type="sibTrans" cxnId="{190662FF-FDCA-4BA6-BAA1-43D57138FE66}">
      <dgm:prSet/>
      <dgm:spPr/>
      <dgm:t>
        <a:bodyPr/>
        <a:lstStyle/>
        <a:p>
          <a:endParaRPr lang="es-ES" sz="2000"/>
        </a:p>
      </dgm:t>
    </dgm:pt>
    <dgm:pt modelId="{4533A516-BA0D-40E2-AE68-2C0F2F995503}">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lgn="r" rtl="1">
            <a:buNone/>
          </a:pPr>
          <a:r>
            <a:rPr lang="ar-SA" sz="2400" b="1" dirty="0"/>
            <a:t>علموهم طرق الله (ميخا 8:6)</a:t>
          </a:r>
          <a:endParaRPr lang="es-ES" sz="2400" dirty="0"/>
        </a:p>
      </dgm:t>
    </dgm:pt>
    <dgm:pt modelId="{62933D2E-6517-4D29-AE19-AB7E8805DFB0}" type="parTrans" cxnId="{98692642-8E6E-4337-B334-71C7A691A7C1}">
      <dgm:prSet/>
      <dgm:spPr/>
      <dgm:t>
        <a:bodyPr/>
        <a:lstStyle/>
        <a:p>
          <a:endParaRPr lang="es-ES" sz="2000"/>
        </a:p>
      </dgm:t>
    </dgm:pt>
    <dgm:pt modelId="{1A2A810F-10D1-49DC-9339-363760A69AFC}" type="sibTrans" cxnId="{98692642-8E6E-4337-B334-71C7A691A7C1}">
      <dgm:prSet/>
      <dgm:spPr/>
      <dgm:t>
        <a:bodyPr/>
        <a:lstStyle/>
        <a:p>
          <a:endParaRPr lang="es-ES" sz="2000"/>
        </a:p>
      </dgm:t>
    </dgm:pt>
    <dgm:pt modelId="{2285B266-21A7-4FBB-9E50-2B9705DB764E}">
      <dgm:prSet phldrT="[Texto]" custT="1"/>
      <dgm:spPr>
        <a:solidFill>
          <a:srgbClr val="D91934">
            <a:hueOff val="-6510662"/>
            <a:satOff val="-22058"/>
            <a:lumOff val="12157"/>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rtl="1">
            <a:lnSpc>
              <a:spcPct val="90000"/>
            </a:lnSpc>
            <a:spcBef>
              <a:spcPct val="0"/>
            </a:spcBef>
            <a:spcAft>
              <a:spcPct val="35000"/>
            </a:spcAft>
            <a:buNone/>
          </a:pPr>
          <a:r>
            <a:rPr lang="ar-SA" sz="28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معنا</a:t>
          </a:r>
          <a:endParaRPr lang="es-ES" sz="28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1E9B3313-FFC0-4EBA-B419-DCDA3400BC47}" type="parTrans" cxnId="{09151833-821E-42FE-A6FA-418D0FD7C6F9}">
      <dgm:prSet/>
      <dgm:spPr/>
      <dgm:t>
        <a:bodyPr/>
        <a:lstStyle/>
        <a:p>
          <a:endParaRPr lang="es-ES" sz="2000"/>
        </a:p>
      </dgm:t>
    </dgm:pt>
    <dgm:pt modelId="{10202EC6-24D4-4575-8710-D5FB6CE3088A}" type="sibTrans" cxnId="{09151833-821E-42FE-A6FA-418D0FD7C6F9}">
      <dgm:prSet/>
      <dgm:spPr/>
      <dgm:t>
        <a:bodyPr/>
        <a:lstStyle/>
        <a:p>
          <a:endParaRPr lang="es-ES" sz="2000"/>
        </a:p>
      </dgm:t>
    </dgm:pt>
    <dgm:pt modelId="{054D3596-69FF-42F1-9CF2-44FB182CDD40}">
      <dgm:prSet phldrT="[Texto]" phldr="0" custT="1"/>
      <dgm:spPr>
        <a:solidFill>
          <a:srgbClr val="D91934">
            <a:tint val="40000"/>
            <a:alpha val="90000"/>
            <a:hueOff val="-6944682"/>
            <a:satOff val="-9449"/>
            <a:lumOff val="74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r" defTabSz="889000" rtl="1">
            <a:lnSpc>
              <a:spcPct val="90000"/>
            </a:lnSpc>
            <a:spcBef>
              <a:spcPct val="0"/>
            </a:spcBef>
            <a:spcAft>
              <a:spcPct val="15000"/>
            </a:spcAft>
            <a:buSzPct val="120000"/>
            <a:buFontTx/>
            <a:buNone/>
          </a:pPr>
          <a:r>
            <a:rPr lang="ar-SA" sz="2400" b="1" kern="1200" dirty="0">
              <a:solidFill>
                <a:prstClr val="black">
                  <a:hueOff val="0"/>
                  <a:satOff val="0"/>
                  <a:lumOff val="0"/>
                  <a:alphaOff val="0"/>
                </a:prstClr>
              </a:solidFill>
              <a:latin typeface="Aptos" panose="02110004020202020204"/>
              <a:ea typeface="+mn-ea"/>
              <a:cs typeface="+mn-cs"/>
            </a:rPr>
            <a:t>يكتب رسائلهم (2 أخبار الأيام 22:13)</a:t>
          </a:r>
          <a:endParaRPr lang="es-ES" sz="2400" b="1" kern="1200" dirty="0">
            <a:solidFill>
              <a:prstClr val="black">
                <a:hueOff val="0"/>
                <a:satOff val="0"/>
                <a:lumOff val="0"/>
                <a:alphaOff val="0"/>
              </a:prstClr>
            </a:solidFill>
            <a:latin typeface="Aptos" panose="02110004020202020204"/>
            <a:ea typeface="+mn-ea"/>
            <a:cs typeface="+mn-cs"/>
          </a:endParaRPr>
        </a:p>
      </dgm:t>
    </dgm:pt>
    <dgm:pt modelId="{40471FF9-C2DB-438D-8DAF-B948D7C90B30}" type="parTrans" cxnId="{13CD0D2F-B1F4-432B-B3C0-7E3FC8E84170}">
      <dgm:prSet/>
      <dgm:spPr/>
      <dgm:t>
        <a:bodyPr/>
        <a:lstStyle/>
        <a:p>
          <a:endParaRPr lang="es-ES"/>
        </a:p>
      </dgm:t>
    </dgm:pt>
    <dgm:pt modelId="{117FB0DB-827E-42CE-8C9E-E3682A9686B4}" type="sibTrans" cxnId="{13CD0D2F-B1F4-432B-B3C0-7E3FC8E84170}">
      <dgm:prSet/>
      <dgm:spPr/>
      <dgm:t>
        <a:bodyPr/>
        <a:lstStyle/>
        <a:p>
          <a:endParaRPr lang="es-ES"/>
        </a:p>
      </dgm:t>
    </dgm:pt>
    <dgm:pt modelId="{68BB90EA-43F6-4617-9990-EC6E476A889B}">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lgn="r" rtl="1">
            <a:buNone/>
          </a:pPr>
          <a:endParaRPr lang="es-ES" sz="2400" dirty="0"/>
        </a:p>
      </dgm:t>
    </dgm:pt>
    <dgm:pt modelId="{124CD210-494C-4406-BC55-F48C3B44E592}" type="parTrans" cxnId="{CA1A5CC0-FCF9-4E91-BEC5-8EF6C7952DDA}">
      <dgm:prSet/>
      <dgm:spPr/>
      <dgm:t>
        <a:bodyPr/>
        <a:lstStyle/>
        <a:p>
          <a:endParaRPr lang="es-ES"/>
        </a:p>
      </dgm:t>
    </dgm:pt>
    <dgm:pt modelId="{B0CAE101-B2AB-49F2-8E9D-5D1A2A7830E7}" type="sibTrans" cxnId="{CA1A5CC0-FCF9-4E91-BEC5-8EF6C7952DDA}">
      <dgm:prSet/>
      <dgm:spPr/>
      <dgm:t>
        <a:bodyPr/>
        <a:lstStyle/>
        <a:p>
          <a:endParaRPr lang="es-ES"/>
        </a:p>
      </dgm:t>
    </dgm:pt>
    <dgm:pt modelId="{4F61E53D-956C-4DB7-8421-FB349F21C113}">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lgn="r" rtl="1">
            <a:buNone/>
          </a:pPr>
          <a:r>
            <a:rPr lang="ar-SA" sz="2400" b="1" dirty="0"/>
            <a:t>خطيئتهم لهم </a:t>
          </a:r>
          <a:br>
            <a:rPr lang="es-ES" sz="2400" b="1" dirty="0"/>
          </a:br>
          <a:r>
            <a:rPr lang="ar-SA" sz="2400" b="1" dirty="0"/>
            <a:t>(إشعياء 1:58)</a:t>
          </a:r>
          <a:endParaRPr lang="es-ES" sz="2400" dirty="0"/>
        </a:p>
      </dgm:t>
    </dgm:pt>
    <dgm:pt modelId="{638F9D09-6525-4202-B236-0531B4D7411E}" type="parTrans" cxnId="{ED30DB42-4EE4-4831-8FA0-F282FBBBD589}">
      <dgm:prSet/>
      <dgm:spPr/>
      <dgm:t>
        <a:bodyPr/>
        <a:lstStyle/>
        <a:p>
          <a:endParaRPr lang="fr-FR"/>
        </a:p>
      </dgm:t>
    </dgm:pt>
    <dgm:pt modelId="{FF1100CE-D136-4929-B863-A6A641D6CBA7}" type="sibTrans" cxnId="{ED30DB42-4EE4-4831-8FA0-F282FBBBD589}">
      <dgm:prSet/>
      <dgm:spPr/>
      <dgm:t>
        <a:bodyPr/>
        <a:lstStyle/>
        <a:p>
          <a:endParaRPr lang="fr-FR"/>
        </a:p>
      </dgm:t>
    </dgm:pt>
    <dgm:pt modelId="{6B828713-5522-432F-A8C4-C9EAA077DFF8}">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lgn="r" rtl="1">
            <a:buNone/>
          </a:pPr>
          <a:r>
            <a:rPr lang="ar-SA" sz="2400" b="1" dirty="0"/>
            <a:t>أعلنوا دعوهم للتوبة (حزقيال 32:18)</a:t>
          </a:r>
          <a:endParaRPr lang="es-ES" sz="2400" dirty="0"/>
        </a:p>
      </dgm:t>
    </dgm:pt>
    <dgm:pt modelId="{395D57CB-F375-4CC0-8DA5-2C0345E4080E}" type="parTrans" cxnId="{E7ABEE2A-C0AE-47F9-82EE-CB5D1F1F470D}">
      <dgm:prSet/>
      <dgm:spPr/>
      <dgm:t>
        <a:bodyPr/>
        <a:lstStyle/>
        <a:p>
          <a:endParaRPr lang="fr-FR"/>
        </a:p>
      </dgm:t>
    </dgm:pt>
    <dgm:pt modelId="{CE722558-BC59-400F-A369-230C32FC9336}" type="sibTrans" cxnId="{E7ABEE2A-C0AE-47F9-82EE-CB5D1F1F470D}">
      <dgm:prSet/>
      <dgm:spPr/>
      <dgm:t>
        <a:bodyPr/>
        <a:lstStyle/>
        <a:p>
          <a:endParaRPr lang="fr-FR"/>
        </a:p>
      </dgm:t>
    </dgm:pt>
    <dgm:pt modelId="{EB9166F2-DC1D-49C9-AAFB-1E37A13789DF}">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lgn="r" rtl="1">
            <a:buNone/>
          </a:pPr>
          <a:r>
            <a:rPr lang="ar-SA" sz="2400" b="1" dirty="0"/>
            <a:t>شجعوهم عندما فعلوا الخير </a:t>
          </a:r>
          <a:r>
            <a:rPr lang="fr-FR" sz="2400" b="1" dirty="0"/>
            <a:t>)</a:t>
          </a:r>
          <a:r>
            <a:rPr lang="ar-SA" sz="2400" b="1" dirty="0"/>
            <a:t>2 أخبار الأيام 15:8</a:t>
          </a:r>
          <a:r>
            <a:rPr lang="fr-FR" sz="2400" b="1" dirty="0"/>
            <a:t>(</a:t>
          </a:r>
          <a:endParaRPr lang="es-ES" sz="2400" dirty="0"/>
        </a:p>
      </dgm:t>
    </dgm:pt>
    <dgm:pt modelId="{6065BD1B-3291-428B-992B-D70221550BEA}" type="parTrans" cxnId="{E3F88952-75DE-41E5-97E1-6991BFBA1F1E}">
      <dgm:prSet/>
      <dgm:spPr/>
      <dgm:t>
        <a:bodyPr/>
        <a:lstStyle/>
        <a:p>
          <a:endParaRPr lang="fr-FR"/>
        </a:p>
      </dgm:t>
    </dgm:pt>
    <dgm:pt modelId="{FDD389FA-C5F6-4D0D-9E38-3F98C167D12F}" type="sibTrans" cxnId="{E3F88952-75DE-41E5-97E1-6991BFBA1F1E}">
      <dgm:prSet/>
      <dgm:spPr/>
      <dgm:t>
        <a:bodyPr/>
        <a:lstStyle/>
        <a:p>
          <a:endParaRPr lang="fr-FR"/>
        </a:p>
      </dgm:t>
    </dgm:pt>
    <dgm:pt modelId="{E8C56277-A6AC-4B4D-8A95-B3C0AF2D23D8}">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lgn="r" rtl="1">
            <a:buNone/>
          </a:pPr>
          <a:r>
            <a:rPr lang="ar-SA" sz="2400" b="1" dirty="0"/>
            <a:t>واجهوهم عندما أخطأوا (1 الملوك 20:21)</a:t>
          </a:r>
          <a:endParaRPr lang="es-ES" sz="2400" dirty="0"/>
        </a:p>
      </dgm:t>
    </dgm:pt>
    <dgm:pt modelId="{97A44BD4-2573-4524-88F1-3D1C3465E820}" type="parTrans" cxnId="{B1E25BCC-A854-425B-87BC-45990A19F4AD}">
      <dgm:prSet/>
      <dgm:spPr/>
      <dgm:t>
        <a:bodyPr/>
        <a:lstStyle/>
        <a:p>
          <a:endParaRPr lang="fr-FR"/>
        </a:p>
      </dgm:t>
    </dgm:pt>
    <dgm:pt modelId="{39784A45-9A58-4F99-852B-9BBAC270D3A3}" type="sibTrans" cxnId="{B1E25BCC-A854-425B-87BC-45990A19F4AD}">
      <dgm:prSet/>
      <dgm:spPr/>
      <dgm:t>
        <a:bodyPr/>
        <a:lstStyle/>
        <a:p>
          <a:endParaRPr lang="fr-FR"/>
        </a:p>
      </dgm:t>
    </dgm:pt>
    <dgm:pt modelId="{E282D210-6124-4138-ADEE-99D4F5C76F47}" type="pres">
      <dgm:prSet presAssocID="{8C5B85AB-0AF1-4818-8953-B2F1236B1FD5}" presName="Name0" presStyleCnt="0">
        <dgm:presLayoutVars>
          <dgm:dir val="rev"/>
          <dgm:animLvl val="lvl"/>
          <dgm:resizeHandles val="exact"/>
        </dgm:presLayoutVars>
      </dgm:prSet>
      <dgm:spPr/>
    </dgm:pt>
    <dgm:pt modelId="{29A0F859-337E-4232-9F75-D6DDE98F3148}" type="pres">
      <dgm:prSet presAssocID="{1ED089DF-0F6F-4C31-B555-8CDA354AEBB9}" presName="composite" presStyleCnt="0"/>
      <dgm:spPr/>
    </dgm:pt>
    <dgm:pt modelId="{CD14DA94-E93F-4860-A146-9B49D1888F83}" type="pres">
      <dgm:prSet presAssocID="{1ED089DF-0F6F-4C31-B555-8CDA354AEBB9}" presName="parTx" presStyleLbl="alignNode1" presStyleIdx="0" presStyleCnt="4" custScaleY="99000">
        <dgm:presLayoutVars>
          <dgm:chMax val="0"/>
          <dgm:chPref val="0"/>
          <dgm:bulletEnabled val="1"/>
        </dgm:presLayoutVars>
      </dgm:prSet>
      <dgm:spPr>
        <a:xfrm>
          <a:off x="14517" y="-70962"/>
          <a:ext cx="2641948" cy="391081"/>
        </a:xfrm>
        <a:prstGeom prst="rect">
          <a:avLst/>
        </a:prstGeom>
      </dgm:spPr>
    </dgm:pt>
    <dgm:pt modelId="{DE916DB0-9BB6-48A9-BFF3-35B5FFCB431D}" type="pres">
      <dgm:prSet presAssocID="{1ED089DF-0F6F-4C31-B555-8CDA354AEBB9}" presName="desTx" presStyleLbl="alignAccFollowNode1" presStyleIdx="0" presStyleCnt="4">
        <dgm:presLayoutVars>
          <dgm:bulletEnabled val="1"/>
        </dgm:presLayoutVars>
      </dgm:prSet>
      <dgm:spPr>
        <a:xfrm>
          <a:off x="14517" y="329229"/>
          <a:ext cx="2641948" cy="3458699"/>
        </a:xfrm>
        <a:prstGeom prst="rect">
          <a:avLst/>
        </a:prstGeom>
      </dgm:spPr>
    </dgm:pt>
    <dgm:pt modelId="{A6DFB3E8-1E69-43D5-94D0-376948CC2809}" type="pres">
      <dgm:prSet presAssocID="{0B73B93D-E2F1-4E51-8742-3088A1AAA23F}" presName="space" presStyleCnt="0"/>
      <dgm:spPr/>
    </dgm:pt>
    <dgm:pt modelId="{DF591784-EA07-45D9-B7EC-BFB40BC97955}" type="pres">
      <dgm:prSet presAssocID="{12902691-257A-45FF-8AAB-D4E7296BED65}" presName="composite" presStyleCnt="0"/>
      <dgm:spPr/>
    </dgm:pt>
    <dgm:pt modelId="{457CBF1E-15F2-4D01-AB7E-076D7A96F0B9}" type="pres">
      <dgm:prSet presAssocID="{12902691-257A-45FF-8AAB-D4E7296BED65}" presName="parTx" presStyleLbl="alignNode1" presStyleIdx="1" presStyleCnt="4">
        <dgm:presLayoutVars>
          <dgm:chMax val="0"/>
          <dgm:chPref val="0"/>
          <dgm:bulletEnabled val="1"/>
        </dgm:presLayoutVars>
      </dgm:prSet>
      <dgm:spPr>
        <a:xfrm>
          <a:off x="3025977" y="0"/>
          <a:ext cx="2639368" cy="395031"/>
        </a:xfrm>
        <a:prstGeom prst="rect">
          <a:avLst/>
        </a:prstGeom>
      </dgm:spPr>
    </dgm:pt>
    <dgm:pt modelId="{04C60BD0-E465-45DD-864B-0D8C1C3C4F09}" type="pres">
      <dgm:prSet presAssocID="{12902691-257A-45FF-8AAB-D4E7296BED65}" presName="desTx" presStyleLbl="alignAccFollowNode1" presStyleIdx="1" presStyleCnt="4">
        <dgm:presLayoutVars>
          <dgm:bulletEnabled val="1"/>
        </dgm:presLayoutVars>
      </dgm:prSet>
      <dgm:spPr>
        <a:xfrm>
          <a:off x="3025977" y="406759"/>
          <a:ext cx="2639368" cy="3303071"/>
        </a:xfrm>
        <a:prstGeom prst="rect">
          <a:avLst/>
        </a:prstGeom>
      </dgm:spPr>
    </dgm:pt>
    <dgm:pt modelId="{63811642-1049-47D9-9DFC-30AC36FEF8F0}" type="pres">
      <dgm:prSet presAssocID="{E586C9A0-58E5-4B08-A865-37D3B8DA8D43}" presName="space" presStyleCnt="0"/>
      <dgm:spPr/>
    </dgm:pt>
    <dgm:pt modelId="{B7364E77-5B9A-4D3D-A752-6829C45EAD2B}" type="pres">
      <dgm:prSet presAssocID="{365E8307-D0B4-4265-A8A1-80D0456768FA}" presName="composite" presStyleCnt="0"/>
      <dgm:spPr/>
    </dgm:pt>
    <dgm:pt modelId="{C448F219-B8A8-42B4-A6CF-DB14E610DA1A}" type="pres">
      <dgm:prSet presAssocID="{365E8307-D0B4-4265-A8A1-80D0456768FA}" presName="parTx" presStyleLbl="alignNode1" presStyleIdx="2" presStyleCnt="4">
        <dgm:presLayoutVars>
          <dgm:chMax val="0"/>
          <dgm:chPref val="0"/>
          <dgm:bulletEnabled val="1"/>
        </dgm:presLayoutVars>
      </dgm:prSet>
      <dgm:spPr>
        <a:xfrm>
          <a:off x="6034856" y="0"/>
          <a:ext cx="2639368" cy="406759"/>
        </a:xfrm>
        <a:prstGeom prst="rect">
          <a:avLst/>
        </a:prstGeom>
      </dgm:spPr>
    </dgm:pt>
    <dgm:pt modelId="{1C67A4CD-D8D9-4790-9FCB-FE35047E44B9}" type="pres">
      <dgm:prSet presAssocID="{365E8307-D0B4-4265-A8A1-80D0456768FA}" presName="desTx" presStyleLbl="alignAccFollowNode1" presStyleIdx="2" presStyleCnt="4">
        <dgm:presLayoutVars>
          <dgm:bulletEnabled val="1"/>
        </dgm:presLayoutVars>
      </dgm:prSet>
      <dgm:spPr>
        <a:xfrm>
          <a:off x="6034856" y="406759"/>
          <a:ext cx="2639368" cy="3303071"/>
        </a:xfrm>
        <a:prstGeom prst="rect">
          <a:avLst/>
        </a:prstGeom>
      </dgm:spPr>
    </dgm:pt>
    <dgm:pt modelId="{C3CB77DC-1B78-4962-990E-5B9928A2B21A}" type="pres">
      <dgm:prSet presAssocID="{99558CD9-5F68-4973-8FE6-08611455589F}" presName="space" presStyleCnt="0"/>
      <dgm:spPr/>
    </dgm:pt>
    <dgm:pt modelId="{EB158C22-9A49-40F0-A4D6-11E42270C96E}" type="pres">
      <dgm:prSet presAssocID="{2285B266-21A7-4FBB-9E50-2B9705DB764E}" presName="composite" presStyleCnt="0"/>
      <dgm:spPr/>
    </dgm:pt>
    <dgm:pt modelId="{596D6B8B-4CCC-48AC-963F-1A7F5F80423C}" type="pres">
      <dgm:prSet presAssocID="{2285B266-21A7-4FBB-9E50-2B9705DB764E}" presName="parTx" presStyleLbl="alignNode1" presStyleIdx="3" presStyleCnt="4">
        <dgm:presLayoutVars>
          <dgm:chMax val="0"/>
          <dgm:chPref val="0"/>
          <dgm:bulletEnabled val="1"/>
        </dgm:presLayoutVars>
      </dgm:prSet>
      <dgm:spPr>
        <a:xfrm>
          <a:off x="9043736" y="0"/>
          <a:ext cx="2639368" cy="406759"/>
        </a:xfrm>
        <a:prstGeom prst="rect">
          <a:avLst/>
        </a:prstGeom>
      </dgm:spPr>
    </dgm:pt>
    <dgm:pt modelId="{7C107A4B-B9C0-4C78-B580-4E5C3CAE4211}" type="pres">
      <dgm:prSet presAssocID="{2285B266-21A7-4FBB-9E50-2B9705DB764E}" presName="desTx" presStyleLbl="alignAccFollowNode1" presStyleIdx="3" presStyleCnt="4">
        <dgm:presLayoutVars>
          <dgm:bulletEnabled val="1"/>
        </dgm:presLayoutVars>
      </dgm:prSet>
      <dgm:spPr>
        <a:xfrm>
          <a:off x="9043736" y="406759"/>
          <a:ext cx="2639368" cy="3303071"/>
        </a:xfrm>
        <a:prstGeom prst="rect">
          <a:avLst/>
        </a:prstGeom>
      </dgm:spPr>
    </dgm:pt>
  </dgm:ptLst>
  <dgm:cxnLst>
    <dgm:cxn modelId="{6451DA03-5B43-411E-A675-6807074F7D4B}" srcId="{12902691-257A-45FF-8AAB-D4E7296BED65}" destId="{6E24BD1A-4F57-4E55-9F89-F105F46F9DC7}" srcOrd="0" destOrd="0" parTransId="{897DAFC8-9D45-40A3-B869-D8AC0C71AFCD}" sibTransId="{0FACBCB9-B932-47EE-9E69-AD4CA2773117}"/>
    <dgm:cxn modelId="{E7ABEE2A-C0AE-47F9-82EE-CB5D1F1F470D}" srcId="{365E8307-D0B4-4265-A8A1-80D0456768FA}" destId="{6B828713-5522-432F-A8C4-C9EAA077DFF8}" srcOrd="1" destOrd="0" parTransId="{395D57CB-F375-4CC0-8DA5-2C0345E4080E}" sibTransId="{CE722558-BC59-400F-A369-230C32FC9336}"/>
    <dgm:cxn modelId="{13CD0D2F-B1F4-432B-B3C0-7E3FC8E84170}" srcId="{2285B266-21A7-4FBB-9E50-2B9705DB764E}" destId="{054D3596-69FF-42F1-9CF2-44FB182CDD40}" srcOrd="0" destOrd="0" parTransId="{40471FF9-C2DB-438D-8DAF-B948D7C90B30}" sibTransId="{117FB0DB-827E-42CE-8C9E-E3682A9686B4}"/>
    <dgm:cxn modelId="{09151833-821E-42FE-A6FA-418D0FD7C6F9}" srcId="{8C5B85AB-0AF1-4818-8953-B2F1236B1FD5}" destId="{2285B266-21A7-4FBB-9E50-2B9705DB764E}" srcOrd="3" destOrd="0" parTransId="{1E9B3313-FFC0-4EBA-B419-DCDA3400BC47}" sibTransId="{10202EC6-24D4-4575-8710-D5FB6CE3088A}"/>
    <dgm:cxn modelId="{96E69033-B7A4-455C-B8A9-90F3DA0B5E29}" type="presOf" srcId="{6E24BD1A-4F57-4E55-9F89-F105F46F9DC7}" destId="{04C60BD0-E465-45DD-864B-0D8C1C3C4F09}" srcOrd="0" destOrd="0" presId="urn:microsoft.com/office/officeart/2005/8/layout/hList1"/>
    <dgm:cxn modelId="{FDB3895F-2510-442D-80F6-9B4190FCD7D8}" type="presOf" srcId="{6B828713-5522-432F-A8C4-C9EAA077DFF8}" destId="{1C67A4CD-D8D9-4790-9FCB-FE35047E44B9}" srcOrd="0" destOrd="1" presId="urn:microsoft.com/office/officeart/2005/8/layout/hList1"/>
    <dgm:cxn modelId="{62EEFE61-21A1-4BA3-949A-585CA23CD73D}" type="presOf" srcId="{EB9166F2-DC1D-49C9-AAFB-1E37A13789DF}" destId="{DE916DB0-9BB6-48A9-BFF3-35B5FFCB431D}" srcOrd="0" destOrd="1" presId="urn:microsoft.com/office/officeart/2005/8/layout/hList1"/>
    <dgm:cxn modelId="{98692642-8E6E-4337-B334-71C7A691A7C1}" srcId="{365E8307-D0B4-4265-A8A1-80D0456768FA}" destId="{4533A516-BA0D-40E2-AE68-2C0F2F995503}" srcOrd="0" destOrd="0" parTransId="{62933D2E-6517-4D29-AE19-AB7E8805DFB0}" sibTransId="{1A2A810F-10D1-49DC-9339-363760A69AFC}"/>
    <dgm:cxn modelId="{ED30DB42-4EE4-4831-8FA0-F282FBBBD589}" srcId="{365E8307-D0B4-4265-A8A1-80D0456768FA}" destId="{4F61E53D-956C-4DB7-8421-FB349F21C113}" srcOrd="2" destOrd="0" parTransId="{638F9D09-6525-4202-B236-0531B4D7411E}" sibTransId="{FF1100CE-D136-4929-B863-A6A641D6CBA7}"/>
    <dgm:cxn modelId="{65AD1E44-DCD3-49EA-9156-9919AFFBE771}" type="presOf" srcId="{4533A516-BA0D-40E2-AE68-2C0F2F995503}" destId="{1C67A4CD-D8D9-4790-9FCB-FE35047E44B9}" srcOrd="0" destOrd="0" presId="urn:microsoft.com/office/officeart/2005/8/layout/hList1"/>
    <dgm:cxn modelId="{2C62D14F-5097-422B-9DB4-842944DD8E41}" srcId="{1ED089DF-0F6F-4C31-B555-8CDA354AEBB9}" destId="{CD0FFC10-4165-4B9C-B65F-8B0F77E9D44F}" srcOrd="0" destOrd="0" parTransId="{5031039B-8DB4-4CE7-93DD-DA8948BFAB37}" sibTransId="{48777C14-11D8-42CE-88DF-3340B9E95950}"/>
    <dgm:cxn modelId="{E3F88952-75DE-41E5-97E1-6991BFBA1F1E}" srcId="{1ED089DF-0F6F-4C31-B555-8CDA354AEBB9}" destId="{EB9166F2-DC1D-49C9-AAFB-1E37A13789DF}" srcOrd="1" destOrd="0" parTransId="{6065BD1B-3291-428B-992B-D70221550BEA}" sibTransId="{FDD389FA-C5F6-4D0D-9E38-3F98C167D12F}"/>
    <dgm:cxn modelId="{ED81B073-8A8E-46D2-BF48-04C3D90E5F2C}" srcId="{8C5B85AB-0AF1-4818-8953-B2F1236B1FD5}" destId="{12902691-257A-45FF-8AAB-D4E7296BED65}" srcOrd="1" destOrd="0" parTransId="{CAAB9B38-8B7E-42B1-9203-5DB340C0751C}" sibTransId="{E586C9A0-58E5-4B08-A865-37D3B8DA8D43}"/>
    <dgm:cxn modelId="{F5E93180-4424-4610-B86E-ACD67BECFEC5}" type="presOf" srcId="{054D3596-69FF-42F1-9CF2-44FB182CDD40}" destId="{7C107A4B-B9C0-4C78-B580-4E5C3CAE4211}" srcOrd="0" destOrd="0" presId="urn:microsoft.com/office/officeart/2005/8/layout/hList1"/>
    <dgm:cxn modelId="{CFC77487-8D1C-4AB7-AA21-95FD61126D60}" type="presOf" srcId="{CD0FFC10-4165-4B9C-B65F-8B0F77E9D44F}" destId="{DE916DB0-9BB6-48A9-BFF3-35B5FFCB431D}" srcOrd="0" destOrd="0" presId="urn:microsoft.com/office/officeart/2005/8/layout/hList1"/>
    <dgm:cxn modelId="{A163E88C-BBCA-4ABF-A342-2B1E23D57642}" type="presOf" srcId="{68BB90EA-43F6-4617-9990-EC6E476A889B}" destId="{1C67A4CD-D8D9-4790-9FCB-FE35047E44B9}" srcOrd="0" destOrd="3" presId="urn:microsoft.com/office/officeart/2005/8/layout/hList1"/>
    <dgm:cxn modelId="{F3C7AD99-2D11-4907-A198-182970222A4E}" type="presOf" srcId="{8C5B85AB-0AF1-4818-8953-B2F1236B1FD5}" destId="{E282D210-6124-4138-ADEE-99D4F5C76F47}" srcOrd="0" destOrd="0" presId="urn:microsoft.com/office/officeart/2005/8/layout/hList1"/>
    <dgm:cxn modelId="{CA1A5CC0-FCF9-4E91-BEC5-8EF6C7952DDA}" srcId="{365E8307-D0B4-4265-A8A1-80D0456768FA}" destId="{68BB90EA-43F6-4617-9990-EC6E476A889B}" srcOrd="3" destOrd="0" parTransId="{124CD210-494C-4406-BC55-F48C3B44E592}" sibTransId="{B0CAE101-B2AB-49F2-8E9D-5D1A2A7830E7}"/>
    <dgm:cxn modelId="{3E3F02C3-E0CA-4E48-A0FD-DA3F85613979}" type="presOf" srcId="{12902691-257A-45FF-8AAB-D4E7296BED65}" destId="{457CBF1E-15F2-4D01-AB7E-076D7A96F0B9}" srcOrd="0" destOrd="0" presId="urn:microsoft.com/office/officeart/2005/8/layout/hList1"/>
    <dgm:cxn modelId="{C418F6C3-0AEC-4BEE-9DAD-73ED35A89BC4}" srcId="{8C5B85AB-0AF1-4818-8953-B2F1236B1FD5}" destId="{1ED089DF-0F6F-4C31-B555-8CDA354AEBB9}" srcOrd="0" destOrd="0" parTransId="{B73D2FB1-9F59-4A90-A526-14834D321F47}" sibTransId="{0B73B93D-E2F1-4E51-8742-3088A1AAA23F}"/>
    <dgm:cxn modelId="{1DDCC4C8-8F6D-4CE3-B4DE-5A6FDE4FDEF8}" type="presOf" srcId="{E8C56277-A6AC-4B4D-8A95-B3C0AF2D23D8}" destId="{DE916DB0-9BB6-48A9-BFF3-35B5FFCB431D}" srcOrd="0" destOrd="2" presId="urn:microsoft.com/office/officeart/2005/8/layout/hList1"/>
    <dgm:cxn modelId="{B1E25BCC-A854-425B-87BC-45990A19F4AD}" srcId="{1ED089DF-0F6F-4C31-B555-8CDA354AEBB9}" destId="{E8C56277-A6AC-4B4D-8A95-B3C0AF2D23D8}" srcOrd="2" destOrd="0" parTransId="{97A44BD4-2573-4524-88F1-3D1C3465E820}" sibTransId="{39784A45-9A58-4F99-852B-9BBAC270D3A3}"/>
    <dgm:cxn modelId="{560AE3E7-7952-4DCF-826C-3FDCE8E802BC}" type="presOf" srcId="{1ED089DF-0F6F-4C31-B555-8CDA354AEBB9}" destId="{CD14DA94-E93F-4860-A146-9B49D1888F83}" srcOrd="0" destOrd="0" presId="urn:microsoft.com/office/officeart/2005/8/layout/hList1"/>
    <dgm:cxn modelId="{D8F33AF5-E931-4F93-9A20-E8FB02953AA8}" type="presOf" srcId="{2285B266-21A7-4FBB-9E50-2B9705DB764E}" destId="{596D6B8B-4CCC-48AC-963F-1A7F5F80423C}" srcOrd="0" destOrd="0" presId="urn:microsoft.com/office/officeart/2005/8/layout/hList1"/>
    <dgm:cxn modelId="{724188F5-624F-4974-85AB-BC3B9682E593}" type="presOf" srcId="{4F61E53D-956C-4DB7-8421-FB349F21C113}" destId="{1C67A4CD-D8D9-4790-9FCB-FE35047E44B9}" srcOrd="0" destOrd="2" presId="urn:microsoft.com/office/officeart/2005/8/layout/hList1"/>
    <dgm:cxn modelId="{190662FF-FDCA-4BA6-BAA1-43D57138FE66}" srcId="{8C5B85AB-0AF1-4818-8953-B2F1236B1FD5}" destId="{365E8307-D0B4-4265-A8A1-80D0456768FA}" srcOrd="2" destOrd="0" parTransId="{01BA8641-992C-4432-A251-0A033A40B497}" sibTransId="{99558CD9-5F68-4973-8FE6-08611455589F}"/>
    <dgm:cxn modelId="{B430AAFF-6B41-4DA4-859C-F9EA8B084F66}" type="presOf" srcId="{365E8307-D0B4-4265-A8A1-80D0456768FA}" destId="{C448F219-B8A8-42B4-A6CF-DB14E610DA1A}" srcOrd="0" destOrd="0" presId="urn:microsoft.com/office/officeart/2005/8/layout/hList1"/>
    <dgm:cxn modelId="{BF0353F1-8EA3-46B4-9B0B-465DDA0C3A5D}" type="presParOf" srcId="{E282D210-6124-4138-ADEE-99D4F5C76F47}" destId="{29A0F859-337E-4232-9F75-D6DDE98F3148}" srcOrd="0" destOrd="0" presId="urn:microsoft.com/office/officeart/2005/8/layout/hList1"/>
    <dgm:cxn modelId="{DCDFB41A-D1BB-4A1B-9894-9950452F3CC4}" type="presParOf" srcId="{29A0F859-337E-4232-9F75-D6DDE98F3148}" destId="{CD14DA94-E93F-4860-A146-9B49D1888F83}" srcOrd="0" destOrd="0" presId="urn:microsoft.com/office/officeart/2005/8/layout/hList1"/>
    <dgm:cxn modelId="{B2CAE891-632F-40DE-B2F8-831FF8825E2F}" type="presParOf" srcId="{29A0F859-337E-4232-9F75-D6DDE98F3148}" destId="{DE916DB0-9BB6-48A9-BFF3-35B5FFCB431D}" srcOrd="1" destOrd="0" presId="urn:microsoft.com/office/officeart/2005/8/layout/hList1"/>
    <dgm:cxn modelId="{2043D258-1F1E-4DEA-98A7-81919A926CCC}" type="presParOf" srcId="{E282D210-6124-4138-ADEE-99D4F5C76F47}" destId="{A6DFB3E8-1E69-43D5-94D0-376948CC2809}" srcOrd="1" destOrd="0" presId="urn:microsoft.com/office/officeart/2005/8/layout/hList1"/>
    <dgm:cxn modelId="{8066D478-76C4-4FAA-AED7-9350FB433D57}" type="presParOf" srcId="{E282D210-6124-4138-ADEE-99D4F5C76F47}" destId="{DF591784-EA07-45D9-B7EC-BFB40BC97955}" srcOrd="2" destOrd="0" presId="urn:microsoft.com/office/officeart/2005/8/layout/hList1"/>
    <dgm:cxn modelId="{79A5C875-38CE-4147-A1E9-3850EAD3F712}" type="presParOf" srcId="{DF591784-EA07-45D9-B7EC-BFB40BC97955}" destId="{457CBF1E-15F2-4D01-AB7E-076D7A96F0B9}" srcOrd="0" destOrd="0" presId="urn:microsoft.com/office/officeart/2005/8/layout/hList1"/>
    <dgm:cxn modelId="{E1620F87-CC69-4847-B8AE-4C481ABB5B2C}" type="presParOf" srcId="{DF591784-EA07-45D9-B7EC-BFB40BC97955}" destId="{04C60BD0-E465-45DD-864B-0D8C1C3C4F09}" srcOrd="1" destOrd="0" presId="urn:microsoft.com/office/officeart/2005/8/layout/hList1"/>
    <dgm:cxn modelId="{BDF68BBB-09E3-45BE-8C90-D8F68A5844A7}" type="presParOf" srcId="{E282D210-6124-4138-ADEE-99D4F5C76F47}" destId="{63811642-1049-47D9-9DFC-30AC36FEF8F0}" srcOrd="3" destOrd="0" presId="urn:microsoft.com/office/officeart/2005/8/layout/hList1"/>
    <dgm:cxn modelId="{46AA2F16-8692-4F90-993D-ED764A768CAD}" type="presParOf" srcId="{E282D210-6124-4138-ADEE-99D4F5C76F47}" destId="{B7364E77-5B9A-4D3D-A752-6829C45EAD2B}" srcOrd="4" destOrd="0" presId="urn:microsoft.com/office/officeart/2005/8/layout/hList1"/>
    <dgm:cxn modelId="{D762ABD3-B8D8-4E92-A725-CE712D37C40D}" type="presParOf" srcId="{B7364E77-5B9A-4D3D-A752-6829C45EAD2B}" destId="{C448F219-B8A8-42B4-A6CF-DB14E610DA1A}" srcOrd="0" destOrd="0" presId="urn:microsoft.com/office/officeart/2005/8/layout/hList1"/>
    <dgm:cxn modelId="{E4FD3ED2-9780-4B27-B4A5-941C6C14F009}" type="presParOf" srcId="{B7364E77-5B9A-4D3D-A752-6829C45EAD2B}" destId="{1C67A4CD-D8D9-4790-9FCB-FE35047E44B9}" srcOrd="1" destOrd="0" presId="urn:microsoft.com/office/officeart/2005/8/layout/hList1"/>
    <dgm:cxn modelId="{11EBC595-A1B6-49BA-B815-84C0472F30C1}" type="presParOf" srcId="{E282D210-6124-4138-ADEE-99D4F5C76F47}" destId="{C3CB77DC-1B78-4962-990E-5B9928A2B21A}" srcOrd="5" destOrd="0" presId="urn:microsoft.com/office/officeart/2005/8/layout/hList1"/>
    <dgm:cxn modelId="{81F1DCF8-220B-4772-A22F-1A0DC522911E}" type="presParOf" srcId="{E282D210-6124-4138-ADEE-99D4F5C76F47}" destId="{EB158C22-9A49-40F0-A4D6-11E42270C96E}" srcOrd="6" destOrd="0" presId="urn:microsoft.com/office/officeart/2005/8/layout/hList1"/>
    <dgm:cxn modelId="{5C28BC7C-D3A6-4A57-9AC3-C4518D179BC1}" type="presParOf" srcId="{EB158C22-9A49-40F0-A4D6-11E42270C96E}" destId="{596D6B8B-4CCC-48AC-963F-1A7F5F80423C}" srcOrd="0" destOrd="0" presId="urn:microsoft.com/office/officeart/2005/8/layout/hList1"/>
    <dgm:cxn modelId="{E969CE3C-0BD2-44A5-9E25-6C0407EC45FA}" type="presParOf" srcId="{EB158C22-9A49-40F0-A4D6-11E42270C96E}" destId="{7C107A4B-B9C0-4C78-B580-4E5C3CAE421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2" qsCatId="simple" csTypeId="urn:microsoft.com/office/officeart/2005/8/colors/colorful4#2"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r>
            <a:rPr lang="ar-SA" sz="2000" b="1" dirty="0">
              <a:solidFill>
                <a:schemeClr val="tx1"/>
              </a:solidFill>
            </a:rPr>
            <a:t>لقد اخترعوا نبوءاتهم الخاصة (حزقيال 2:13، 17)</a:t>
          </a:r>
          <a:endParaRPr lang="en-US" sz="2000" noProof="0" dirty="0">
            <a:solidFill>
              <a:schemeClr val="tx1"/>
            </a:solidFill>
          </a:endParaRPr>
        </a:p>
      </dgm:t>
    </dgm:pt>
    <dgm:pt modelId="{5F80A97A-2702-4CF6-822C-645892231ECC}" type="parTrans" cxnId="{71D9A045-D182-4E69-9FD7-471CEFB1F9DE}">
      <dgm:prSet/>
      <dgm:spPr/>
      <dgm:t>
        <a:bodyPr/>
        <a:lstStyle/>
        <a:p>
          <a:endParaRPr lang="es-ES" sz="200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F861A691-1ED7-4178-B206-60C15B0B43EF}">
      <dgm:prSet custT="1"/>
      <dgm:spPr>
        <a:solidFill>
          <a:schemeClr val="accent2">
            <a:lumMod val="40000"/>
            <a:lumOff val="60000"/>
          </a:schemeClr>
        </a:solidFill>
      </dgm:spPr>
      <dgm:t>
        <a:bodyPr/>
        <a:lstStyle/>
        <a:p>
          <a:r>
            <a:rPr lang="ar-SA" sz="2000" b="1" dirty="0">
              <a:solidFill>
                <a:schemeClr val="tx1"/>
              </a:solidFill>
            </a:rPr>
            <a:t>قالوا ما أراد الناس سماعه (حزقيال 16:13)</a:t>
          </a:r>
          <a:endParaRPr lang="en-US" sz="2000" noProof="0" dirty="0">
            <a:solidFill>
              <a:schemeClr val="tx1"/>
            </a:solidFill>
          </a:endParaRPr>
        </a:p>
      </dgm:t>
    </dgm:pt>
    <dgm:pt modelId="{58582327-3B6F-4493-B6E6-584FF2DE0586}" type="parTrans" cxnId="{8FD007AB-793F-428B-B111-B38756AB10F8}">
      <dgm:prSet/>
      <dgm:spPr/>
      <dgm:t>
        <a:bodyPr/>
        <a:lstStyle/>
        <a:p>
          <a:endParaRPr lang="es-ES" sz="2000">
            <a:solidFill>
              <a:schemeClr val="tx1"/>
            </a:solidFill>
          </a:endParaRPr>
        </a:p>
      </dgm:t>
    </dgm:pt>
    <dgm:pt modelId="{8163A269-09C3-4A5B-8D09-2A9DF86732C9}" type="sibTrans" cxnId="{8FD007AB-793F-428B-B111-B38756AB10F8}">
      <dgm:prSet/>
      <dgm:spPr>
        <a:solidFill>
          <a:schemeClr val="accent2">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E7073E38-E644-4DA3-B5FF-20EAEF767AE8}">
      <dgm:prSet custT="1"/>
      <dgm:spPr>
        <a:solidFill>
          <a:srgbClr val="FFB3FF"/>
        </a:solidFill>
      </dgm:spPr>
      <dgm:t>
        <a:bodyPr/>
        <a:lstStyle/>
        <a:p>
          <a:r>
            <a:rPr lang="ar-SA" sz="2000" b="1" dirty="0">
              <a:solidFill>
                <a:schemeClr val="tx1"/>
              </a:solidFill>
            </a:rPr>
            <a:t>لم يتكلموا ضد الخطيئة (حزقيال 22:13)</a:t>
          </a:r>
          <a:endParaRPr lang="en-US" sz="2000" noProof="0" dirty="0">
            <a:solidFill>
              <a:schemeClr val="tx1"/>
            </a:solidFill>
          </a:endParaRPr>
        </a:p>
      </dgm:t>
    </dgm:pt>
    <dgm:pt modelId="{87DA86EF-00F3-4221-8C83-05F79F4F41D8}" type="parTrans" cxnId="{77C06B79-DCB5-4ECA-BD74-535F5E664D60}">
      <dgm:prSet/>
      <dgm:spPr/>
      <dgm:t>
        <a:bodyPr/>
        <a:lstStyle/>
        <a:p>
          <a:endParaRPr lang="es-ES" sz="2000">
            <a:solidFill>
              <a:schemeClr val="tx1"/>
            </a:solidFill>
          </a:endParaRPr>
        </a:p>
      </dgm:t>
    </dgm:pt>
    <dgm:pt modelId="{86C0762D-CD37-490E-8CB8-5AD12A22482A}" type="sibTrans" cxnId="{77C06B79-DCB5-4ECA-BD74-535F5E664D60}">
      <dgm:prSet/>
      <dgm:spPr>
        <a:solidFill>
          <a:schemeClr val="tx2">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3DDC293E-5143-4CB6-ABB8-569658A07BC0}">
      <dgm:prSet custT="1"/>
      <dgm:spPr>
        <a:solidFill>
          <a:schemeClr val="accent1">
            <a:lumMod val="40000"/>
            <a:lumOff val="60000"/>
          </a:schemeClr>
        </a:solidFill>
      </dgm:spPr>
      <dgm:t>
        <a:bodyPr/>
        <a:lstStyle/>
        <a:p>
          <a:r>
            <a:rPr lang="ar-SA" sz="2000" b="1" dirty="0">
              <a:solidFill>
                <a:schemeClr val="tx1"/>
              </a:solidFill>
            </a:rPr>
            <a:t>كانوا يسعون لتحقيق مكاسب شخصية (حزقيال 19:13)</a:t>
          </a:r>
          <a:endParaRPr lang="en-US" sz="2000" noProof="0" dirty="0">
            <a:solidFill>
              <a:schemeClr val="tx1"/>
            </a:solidFill>
          </a:endParaRPr>
        </a:p>
      </dgm:t>
    </dgm:pt>
    <dgm:pt modelId="{728064D7-085B-4D4B-9C4B-4710DB64D864}" type="parTrans" cxnId="{89D6441D-2834-4C1E-9837-54240654218F}">
      <dgm:prSet/>
      <dgm:spPr/>
      <dgm:t>
        <a:bodyPr/>
        <a:lstStyle/>
        <a:p>
          <a:endParaRPr lang="es-ES" sz="2000">
            <a:solidFill>
              <a:schemeClr val="tx1"/>
            </a:solidFill>
          </a:endParaRPr>
        </a:p>
      </dgm:t>
    </dgm:pt>
    <dgm:pt modelId="{194EB3FC-D213-494E-AEE1-71CD47DE03B5}" type="sibTrans" cxnId="{89D6441D-2834-4C1E-9837-54240654218F}">
      <dgm:prSet/>
      <dgm:spPr/>
      <dgm:t>
        <a:bodyPr/>
        <a:lstStyle/>
        <a:p>
          <a:endParaRPr lang="es-ES" sz="2000">
            <a:solidFill>
              <a:schemeClr val="tx1"/>
            </a:solidFill>
          </a:endParaRPr>
        </a:p>
      </dgm:t>
    </dgm:pt>
    <dgm:pt modelId="{BE452FEA-F9EB-4182-A9BE-5A6B06F8A45C}" type="pres">
      <dgm:prSet presAssocID="{A2A1CFD8-806F-4AE3-8C16-8303F908D830}" presName="outerComposite" presStyleCnt="0">
        <dgm:presLayoutVars>
          <dgm:chMax val="5"/>
          <dgm:dir val="rev"/>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dgm:presLayoutVars>
          <dgm:bulletEnabled val="1"/>
        </dgm:presLayoutVars>
      </dgm:prSet>
      <dgm:spPr/>
    </dgm:pt>
    <dgm:pt modelId="{9EED3436-14B9-4328-AE94-23419D8B7768}" type="pres">
      <dgm:prSet presAssocID="{A2A1CFD8-806F-4AE3-8C16-8303F908D830}" presName="FourNodes_2" presStyleLbl="node1" presStyleIdx="1" presStyleCnt="4" custScaleX="104117">
        <dgm:presLayoutVars>
          <dgm:bulletEnabled val="1"/>
        </dgm:presLayoutVars>
      </dgm:prSet>
      <dgm:spPr/>
    </dgm:pt>
    <dgm:pt modelId="{644D4322-20C0-4BC5-B361-96DEF3A3933E}" type="pres">
      <dgm:prSet presAssocID="{A2A1CFD8-806F-4AE3-8C16-8303F908D830}" presName="FourNodes_3" presStyleLbl="node1" presStyleIdx="2" presStyleCnt="4" custScaleX="102788">
        <dgm:presLayoutVars>
          <dgm:bulletEnabled val="1"/>
        </dgm:presLayoutVars>
      </dgm:prSet>
      <dgm:spPr/>
    </dgm:pt>
    <dgm:pt modelId="{646086EF-A582-43F2-A0F8-BDACD0A14D75}" type="pres">
      <dgm:prSet presAssocID="{A2A1CFD8-806F-4AE3-8C16-8303F908D830}" presName="FourNodes_4" presStyleLbl="node1" presStyleIdx="3" presStyleCnt="4">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5843492" y="-498528"/>
          <a:ext cx="3864080" cy="3864080"/>
        </a:xfrm>
        <a:prstGeom prst="blockArc">
          <a:avLst>
            <a:gd name="adj1" fmla="val 8100000"/>
            <a:gd name="adj2" fmla="val 135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36281"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284554" bIns="60960" numCol="1" spcCol="1270" anchor="ctr" anchorCtr="0">
          <a:noAutofit/>
        </a:bodyPr>
        <a:lstStyle/>
        <a:p>
          <a:pPr marL="0" lvl="0" indent="0" algn="ctr" defTabSz="1066800" rtl="1">
            <a:lnSpc>
              <a:spcPct val="90000"/>
            </a:lnSpc>
            <a:spcBef>
              <a:spcPct val="0"/>
            </a:spcBef>
            <a:spcAft>
              <a:spcPct val="35000"/>
            </a:spcAft>
            <a:buNone/>
          </a:pPr>
          <a:r>
            <a:rPr lang="ar-SA" sz="2400" b="1" kern="1200" dirty="0">
              <a:effectLst>
                <a:outerShdw blurRad="38100" dist="38100" dir="2700000" algn="tl">
                  <a:srgbClr val="000000"/>
                </a:outerShdw>
              </a:effectLst>
            </a:rPr>
            <a:t>من تم دعوتهم للخدمة النبوية؟</a:t>
          </a:r>
          <a:endParaRPr lang="en-US" sz="2400" kern="1200" noProof="0" dirty="0">
            <a:effectLst>
              <a:outerShdw blurRad="38100" dist="38100" dir="2700000" algn="tl">
                <a:srgbClr val="000000"/>
              </a:outerShdw>
            </a:effectLst>
          </a:endParaRPr>
        </a:p>
      </dsp:txBody>
      <dsp:txXfrm>
        <a:off x="36281" y="179131"/>
        <a:ext cx="6157262" cy="358492"/>
      </dsp:txXfrm>
    </dsp:sp>
    <dsp:sp modelId="{6769675A-EBB6-4137-99E3-3C40A435BA79}">
      <dsp:nvSpPr>
        <dsp:cNvPr id="0" name=""/>
        <dsp:cNvSpPr/>
      </dsp:nvSpPr>
      <dsp:spPr>
        <a:xfrm>
          <a:off x="5969485"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36281"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284554" bIns="60960" numCol="1" spcCol="1270" anchor="ctr" anchorCtr="0">
          <a:noAutofit/>
        </a:bodyPr>
        <a:lstStyle/>
        <a:p>
          <a:pPr marL="0" lvl="0" indent="0" algn="ctr" defTabSz="1066800" rtl="1">
            <a:lnSpc>
              <a:spcPct val="90000"/>
            </a:lnSpc>
            <a:spcBef>
              <a:spcPct val="0"/>
            </a:spcBef>
            <a:spcAft>
              <a:spcPct val="35000"/>
            </a:spcAft>
            <a:buNone/>
          </a:pPr>
          <a:r>
            <a:rPr lang="ar-SA" sz="2400" b="1" kern="1200">
              <a:effectLst>
                <a:outerShdw blurRad="38100" dist="38100" dir="2700000" algn="tl">
                  <a:srgbClr val="000000"/>
                </a:outerShdw>
              </a:effectLst>
            </a:rPr>
            <a:t>كيف كان تصرف الأنبياء؟</a:t>
          </a:r>
          <a:endParaRPr lang="en-US" sz="2400" kern="1200" noProof="0" dirty="0">
            <a:effectLst>
              <a:outerShdw blurRad="38100" dist="38100" dir="2700000" algn="tl">
                <a:srgbClr val="000000"/>
              </a:outerShdw>
            </a:effectLst>
          </a:endParaRPr>
        </a:p>
      </dsp:txBody>
      <dsp:txXfrm>
        <a:off x="36281" y="716698"/>
        <a:ext cx="5900376" cy="358492"/>
      </dsp:txXfrm>
    </dsp:sp>
    <dsp:sp modelId="{7905754B-7B4C-4D4E-8D43-76DFC4608AFC}">
      <dsp:nvSpPr>
        <dsp:cNvPr id="0" name=""/>
        <dsp:cNvSpPr/>
      </dsp:nvSpPr>
      <dsp:spPr>
        <a:xfrm>
          <a:off x="5712600"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36281"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284554" bIns="60960" numCol="1" spcCol="1270" anchor="ctr" anchorCtr="0">
          <a:noAutofit/>
        </a:bodyPr>
        <a:lstStyle/>
        <a:p>
          <a:pPr marL="0" lvl="0" indent="0" algn="ctr" defTabSz="1066800" rtl="1">
            <a:lnSpc>
              <a:spcPct val="90000"/>
            </a:lnSpc>
            <a:spcBef>
              <a:spcPct val="0"/>
            </a:spcBef>
            <a:spcAft>
              <a:spcPct val="35000"/>
            </a:spcAft>
            <a:buNone/>
          </a:pPr>
          <a:r>
            <a:rPr lang="ar-SA" sz="2400" b="1" kern="1200">
              <a:effectLst>
                <a:outerShdw blurRad="38100" dist="38100" dir="2700000" algn="tl">
                  <a:srgbClr val="000000"/>
                </a:outerShdw>
              </a:effectLst>
            </a:rPr>
            <a:t>ما العمل الذي قام به الأنبياء؟</a:t>
          </a:r>
          <a:endParaRPr lang="en-US" sz="2400" kern="1200" noProof="0" dirty="0">
            <a:effectLst>
              <a:outerShdw blurRad="38100" dist="38100" dir="2700000" algn="tl">
                <a:srgbClr val="000000"/>
              </a:outerShdw>
            </a:effectLst>
          </a:endParaRPr>
        </a:p>
      </dsp:txBody>
      <dsp:txXfrm>
        <a:off x="36281" y="1254265"/>
        <a:ext cx="5821533" cy="358492"/>
      </dsp:txXfrm>
    </dsp:sp>
    <dsp:sp modelId="{A952E55E-824F-4FAA-98ED-6F6A13D6DA06}">
      <dsp:nvSpPr>
        <dsp:cNvPr id="0" name=""/>
        <dsp:cNvSpPr/>
      </dsp:nvSpPr>
      <dsp:spPr>
        <a:xfrm>
          <a:off x="5633757"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36281"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284554" bIns="60960" numCol="1" spcCol="1270" anchor="ctr" anchorCtr="0">
          <a:noAutofit/>
        </a:bodyPr>
        <a:lstStyle/>
        <a:p>
          <a:pPr marL="0" lvl="0" indent="0" algn="ctr" defTabSz="1066800" rtl="1">
            <a:lnSpc>
              <a:spcPct val="90000"/>
            </a:lnSpc>
            <a:spcBef>
              <a:spcPct val="0"/>
            </a:spcBef>
            <a:spcAft>
              <a:spcPct val="35000"/>
            </a:spcAft>
            <a:buNone/>
          </a:pPr>
          <a:r>
            <a:rPr lang="ar-SA" sz="2400" b="1" kern="1200">
              <a:effectLst>
                <a:outerShdw blurRad="38100" dist="38100" dir="2700000" algn="tl">
                  <a:srgbClr val="000000"/>
                </a:outerShdw>
              </a:effectLst>
            </a:rPr>
            <a:t>أي النساء كان لديهن موهبة النبوءة؟</a:t>
          </a:r>
          <a:endParaRPr lang="en-US" sz="2400" kern="1200" noProof="0" dirty="0">
            <a:effectLst>
              <a:outerShdw blurRad="38100" dist="38100" dir="2700000" algn="tl">
                <a:srgbClr val="000000"/>
              </a:outerShdw>
            </a:effectLst>
          </a:endParaRPr>
        </a:p>
      </dsp:txBody>
      <dsp:txXfrm>
        <a:off x="36281" y="1791832"/>
        <a:ext cx="5900376" cy="358492"/>
      </dsp:txXfrm>
    </dsp:sp>
    <dsp:sp modelId="{4A29CA98-9A00-4E41-94BC-E5BB3531B216}">
      <dsp:nvSpPr>
        <dsp:cNvPr id="0" name=""/>
        <dsp:cNvSpPr/>
      </dsp:nvSpPr>
      <dsp:spPr>
        <a:xfrm>
          <a:off x="5712600"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36281"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284554" bIns="60960" numCol="1" spcCol="1270" anchor="ctr" anchorCtr="0">
          <a:noAutofit/>
        </a:bodyPr>
        <a:lstStyle/>
        <a:p>
          <a:pPr marL="0" lvl="0" indent="0" algn="ctr" defTabSz="1066800" rtl="1">
            <a:lnSpc>
              <a:spcPct val="90000"/>
            </a:lnSpc>
            <a:spcBef>
              <a:spcPct val="0"/>
            </a:spcBef>
            <a:spcAft>
              <a:spcPct val="35000"/>
            </a:spcAft>
            <a:buNone/>
          </a:pPr>
          <a:r>
            <a:rPr lang="ar-SA" sz="2400" b="1" kern="1200">
              <a:effectLst>
                <a:outerShdw blurRad="38100" dist="38100" dir="2700000" algn="tl">
                  <a:srgbClr val="000000"/>
                </a:outerShdw>
              </a:effectLst>
            </a:rPr>
            <a:t>ما هي الصفات التي كان يمتلكها الأنبياء الكذبة؟</a:t>
          </a:r>
          <a:endParaRPr lang="en-US" sz="2400" kern="1200" noProof="0" dirty="0">
            <a:effectLst>
              <a:outerShdw blurRad="38100" dist="38100" dir="2700000" algn="tl">
                <a:srgbClr val="000000"/>
              </a:outerShdw>
            </a:effectLst>
          </a:endParaRPr>
        </a:p>
      </dsp:txBody>
      <dsp:txXfrm>
        <a:off x="36281" y="2329399"/>
        <a:ext cx="6157262" cy="358492"/>
      </dsp:txXfrm>
    </dsp:sp>
    <dsp:sp modelId="{92216449-F8FE-4420-AC87-F80915C5265C}">
      <dsp:nvSpPr>
        <dsp:cNvPr id="0" name=""/>
        <dsp:cNvSpPr/>
      </dsp:nvSpPr>
      <dsp:spPr>
        <a:xfrm>
          <a:off x="5969485"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4DA94-E93F-4860-A146-9B49D1888F83}">
      <dsp:nvSpPr>
        <dsp:cNvPr id="0" name=""/>
        <dsp:cNvSpPr/>
      </dsp:nvSpPr>
      <dsp:spPr>
        <a:xfrm>
          <a:off x="9048693" y="13443"/>
          <a:ext cx="2644530" cy="655776"/>
        </a:xfrm>
        <a:prstGeom prst="rect">
          <a:avLst/>
        </a:prstGeom>
        <a:solidFill>
          <a:srgbClr val="D91934">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rtl="1">
            <a:lnSpc>
              <a:spcPct val="90000"/>
            </a:lnSpc>
            <a:spcBef>
              <a:spcPct val="0"/>
            </a:spcBef>
            <a:spcAft>
              <a:spcPct val="35000"/>
            </a:spcAft>
            <a:buNone/>
          </a:pPr>
          <a:r>
            <a:rPr lang="ar-SA" sz="2800" b="1" kern="1200">
              <a:solidFill>
                <a:prstClr val="white"/>
              </a:solidFill>
              <a:effectLst>
                <a:outerShdw blurRad="38100" dist="38100" dir="2700000" algn="tl">
                  <a:srgbClr val="000000">
                    <a:alpha val="43137"/>
                  </a:srgbClr>
                </a:outerShdw>
              </a:effectLst>
              <a:latin typeface="Aptos" panose="02110004020202020204"/>
              <a:ea typeface="+mn-ea"/>
              <a:cs typeface="+mn-cs"/>
            </a:rPr>
            <a:t>مع الملوك</a:t>
          </a:r>
          <a:endParaRPr lang="es-ES" sz="28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9048693" y="13443"/>
        <a:ext cx="2644530" cy="655776"/>
      </dsp:txXfrm>
    </dsp:sp>
    <dsp:sp modelId="{DE916DB0-9BB6-48A9-BFF3-35B5FFCB431D}">
      <dsp:nvSpPr>
        <dsp:cNvPr id="0" name=""/>
        <dsp:cNvSpPr/>
      </dsp:nvSpPr>
      <dsp:spPr>
        <a:xfrm>
          <a:off x="9048693" y="665907"/>
          <a:ext cx="2644530" cy="3030479"/>
        </a:xfrm>
        <a:prstGeom prst="rect">
          <a:avLst/>
        </a:prstGeom>
        <a:solidFill>
          <a:srgbClr val="D91934">
            <a:tint val="40000"/>
            <a:alpha val="90000"/>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r" defTabSz="1066800" rtl="1">
            <a:lnSpc>
              <a:spcPct val="90000"/>
            </a:lnSpc>
            <a:spcBef>
              <a:spcPct val="0"/>
            </a:spcBef>
            <a:spcAft>
              <a:spcPct val="15000"/>
            </a:spcAft>
            <a:buNone/>
          </a:pPr>
          <a:r>
            <a:rPr lang="ar-SA" sz="2400" b="1" kern="1200" dirty="0"/>
            <a:t>لقد مسحوهم </a:t>
          </a:r>
          <a:br>
            <a:rPr lang="es-ES" sz="2400" b="1" kern="1200" dirty="0"/>
          </a:br>
          <a:r>
            <a:rPr lang="ar-SA" sz="2400" b="1" kern="1200" dirty="0"/>
            <a:t>(1 الملوك 16:19)</a:t>
          </a:r>
          <a:endParaRPr lang="es-ES" sz="2400" kern="1200" dirty="0"/>
        </a:p>
        <a:p>
          <a:pPr marL="266700" lvl="1" indent="0" algn="r" defTabSz="1066800" rtl="1">
            <a:lnSpc>
              <a:spcPct val="90000"/>
            </a:lnSpc>
            <a:spcBef>
              <a:spcPct val="0"/>
            </a:spcBef>
            <a:spcAft>
              <a:spcPct val="15000"/>
            </a:spcAft>
            <a:buNone/>
          </a:pPr>
          <a:r>
            <a:rPr lang="ar-SA" sz="2400" b="1" kern="1200" dirty="0"/>
            <a:t>شجعوهم عندما فعلوا الخير </a:t>
          </a:r>
          <a:r>
            <a:rPr lang="fr-FR" sz="2400" b="1" kern="1200" dirty="0"/>
            <a:t>)</a:t>
          </a:r>
          <a:r>
            <a:rPr lang="ar-SA" sz="2400" b="1" kern="1200" dirty="0"/>
            <a:t>2 أخبار الأيام 15:8</a:t>
          </a:r>
          <a:r>
            <a:rPr lang="fr-FR" sz="2400" b="1" kern="1200" dirty="0"/>
            <a:t>(</a:t>
          </a:r>
          <a:endParaRPr lang="es-ES" sz="2400" kern="1200" dirty="0"/>
        </a:p>
        <a:p>
          <a:pPr marL="266700" lvl="1" indent="0" algn="r" defTabSz="1066800" rtl="1">
            <a:lnSpc>
              <a:spcPct val="90000"/>
            </a:lnSpc>
            <a:spcBef>
              <a:spcPct val="0"/>
            </a:spcBef>
            <a:spcAft>
              <a:spcPct val="15000"/>
            </a:spcAft>
            <a:buNone/>
          </a:pPr>
          <a:r>
            <a:rPr lang="ar-SA" sz="2400" b="1" kern="1200" dirty="0"/>
            <a:t>واجهوهم عندما أخطأوا (1 الملوك 20:21)</a:t>
          </a:r>
          <a:endParaRPr lang="es-ES" sz="2400" kern="1200" dirty="0"/>
        </a:p>
      </dsp:txBody>
      <dsp:txXfrm>
        <a:off x="9048693" y="665907"/>
        <a:ext cx="2644530" cy="3030479"/>
      </dsp:txXfrm>
    </dsp:sp>
    <dsp:sp modelId="{457CBF1E-15F2-4D01-AB7E-076D7A96F0B9}">
      <dsp:nvSpPr>
        <dsp:cNvPr id="0" name=""/>
        <dsp:cNvSpPr/>
      </dsp:nvSpPr>
      <dsp:spPr>
        <a:xfrm>
          <a:off x="6033928" y="8475"/>
          <a:ext cx="2644530" cy="662400"/>
        </a:xfrm>
        <a:prstGeom prst="rect">
          <a:avLst/>
        </a:prstGeom>
        <a:solidFill>
          <a:srgbClr val="D91934">
            <a:hueOff val="-2170221"/>
            <a:satOff val="-7353"/>
            <a:lumOff val="4052"/>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rtl="1">
            <a:lnSpc>
              <a:spcPct val="90000"/>
            </a:lnSpc>
            <a:spcBef>
              <a:spcPct val="0"/>
            </a:spcBef>
            <a:spcAft>
              <a:spcPct val="35000"/>
            </a:spcAft>
            <a:buNone/>
          </a:pPr>
          <a:r>
            <a:rPr lang="ar-SA" sz="28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مع الكهنة</a:t>
          </a:r>
          <a:endParaRPr lang="es-ES" sz="28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6033928" y="8475"/>
        <a:ext cx="2644530" cy="662400"/>
      </dsp:txXfrm>
    </dsp:sp>
    <dsp:sp modelId="{04C60BD0-E465-45DD-864B-0D8C1C3C4F09}">
      <dsp:nvSpPr>
        <dsp:cNvPr id="0" name=""/>
        <dsp:cNvSpPr/>
      </dsp:nvSpPr>
      <dsp:spPr>
        <a:xfrm>
          <a:off x="6033928" y="670875"/>
          <a:ext cx="2644530" cy="3030479"/>
        </a:xfrm>
        <a:prstGeom prst="rect">
          <a:avLst/>
        </a:prstGeom>
        <a:solidFill>
          <a:srgbClr val="D91934">
            <a:tint val="40000"/>
            <a:alpha val="90000"/>
            <a:hueOff val="-2314894"/>
            <a:satOff val="-3150"/>
            <a:lumOff val="25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r" defTabSz="889000" rtl="1">
            <a:lnSpc>
              <a:spcPct val="90000"/>
            </a:lnSpc>
            <a:spcBef>
              <a:spcPct val="0"/>
            </a:spcBef>
            <a:spcAft>
              <a:spcPct val="15000"/>
            </a:spcAft>
            <a:buSzPct val="120000"/>
            <a:buFontTx/>
            <a:buNone/>
          </a:pPr>
          <a:r>
            <a:rPr lang="ar-SA" sz="2400" b="1" kern="1200" dirty="0">
              <a:solidFill>
                <a:prstClr val="black">
                  <a:hueOff val="0"/>
                  <a:satOff val="0"/>
                  <a:lumOff val="0"/>
                  <a:alphaOff val="0"/>
                </a:prstClr>
              </a:solidFill>
              <a:latin typeface="Aptos" panose="02110004020202020204"/>
              <a:ea typeface="+mn-ea"/>
              <a:cs typeface="+mn-cs"/>
            </a:rPr>
            <a:t>واجهوهم عندما أخطأوا </a:t>
          </a:r>
          <a:br>
            <a:rPr lang="es-ES" sz="2400" b="1" kern="1200" dirty="0">
              <a:solidFill>
                <a:prstClr val="black">
                  <a:hueOff val="0"/>
                  <a:satOff val="0"/>
                  <a:lumOff val="0"/>
                  <a:alphaOff val="0"/>
                </a:prstClr>
              </a:solidFill>
              <a:latin typeface="Aptos" panose="02110004020202020204"/>
              <a:ea typeface="+mn-ea"/>
              <a:cs typeface="+mn-cs"/>
            </a:rPr>
          </a:br>
          <a:r>
            <a:rPr lang="ar-SA" sz="2400" b="1" kern="1200" dirty="0">
              <a:solidFill>
                <a:prstClr val="black">
                  <a:hueOff val="0"/>
                  <a:satOff val="0"/>
                  <a:lumOff val="0"/>
                  <a:alphaOff val="0"/>
                </a:prstClr>
              </a:solidFill>
              <a:latin typeface="Aptos" panose="02110004020202020204"/>
              <a:ea typeface="+mn-ea"/>
              <a:cs typeface="+mn-cs"/>
            </a:rPr>
            <a:t>(ملاخي 1:2-2)</a:t>
          </a:r>
          <a:endParaRPr lang="es-ES" sz="2400" b="1" kern="1200" dirty="0">
            <a:solidFill>
              <a:prstClr val="black">
                <a:hueOff val="0"/>
                <a:satOff val="0"/>
                <a:lumOff val="0"/>
                <a:alphaOff val="0"/>
              </a:prstClr>
            </a:solidFill>
            <a:latin typeface="Aptos" panose="02110004020202020204"/>
            <a:ea typeface="+mn-ea"/>
            <a:cs typeface="+mn-cs"/>
          </a:endParaRPr>
        </a:p>
      </dsp:txBody>
      <dsp:txXfrm>
        <a:off x="6033928" y="670875"/>
        <a:ext cx="2644530" cy="3030479"/>
      </dsp:txXfrm>
    </dsp:sp>
    <dsp:sp modelId="{C448F219-B8A8-42B4-A6CF-DB14E610DA1A}">
      <dsp:nvSpPr>
        <dsp:cNvPr id="0" name=""/>
        <dsp:cNvSpPr/>
      </dsp:nvSpPr>
      <dsp:spPr>
        <a:xfrm>
          <a:off x="3019163" y="8475"/>
          <a:ext cx="2644530" cy="662400"/>
        </a:xfrm>
        <a:prstGeom prst="rect">
          <a:avLst/>
        </a:prstGeom>
        <a:solidFill>
          <a:srgbClr val="D91934">
            <a:hueOff val="-4340441"/>
            <a:satOff val="-14705"/>
            <a:lumOff val="8105"/>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rtl="1">
            <a:lnSpc>
              <a:spcPct val="90000"/>
            </a:lnSpc>
            <a:spcBef>
              <a:spcPct val="0"/>
            </a:spcBef>
            <a:spcAft>
              <a:spcPct val="35000"/>
            </a:spcAft>
            <a:buNone/>
          </a:pPr>
          <a:r>
            <a:rPr lang="ar-SA" sz="2800" b="1" kern="1200">
              <a:solidFill>
                <a:prstClr val="white"/>
              </a:solidFill>
              <a:effectLst>
                <a:outerShdw blurRad="38100" dist="38100" dir="2700000" algn="tl">
                  <a:srgbClr val="000000">
                    <a:alpha val="43137"/>
                  </a:srgbClr>
                </a:outerShdw>
              </a:effectLst>
              <a:latin typeface="Aptos" panose="02110004020202020204"/>
              <a:ea typeface="+mn-ea"/>
              <a:cs typeface="+mn-cs"/>
            </a:rPr>
            <a:t>مع الناس</a:t>
          </a:r>
          <a:endParaRPr lang="es-ES" sz="28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3019163" y="8475"/>
        <a:ext cx="2644530" cy="662400"/>
      </dsp:txXfrm>
    </dsp:sp>
    <dsp:sp modelId="{1C67A4CD-D8D9-4790-9FCB-FE35047E44B9}">
      <dsp:nvSpPr>
        <dsp:cNvPr id="0" name=""/>
        <dsp:cNvSpPr/>
      </dsp:nvSpPr>
      <dsp:spPr>
        <a:xfrm>
          <a:off x="3019163" y="670875"/>
          <a:ext cx="2644530" cy="3030479"/>
        </a:xfrm>
        <a:prstGeom prst="rect">
          <a:avLst/>
        </a:prstGeom>
        <a:solidFill>
          <a:srgbClr val="D91934">
            <a:tint val="40000"/>
            <a:alpha val="90000"/>
            <a:hueOff val="-4629788"/>
            <a:satOff val="-6299"/>
            <a:lumOff val="49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r" defTabSz="1066800" rtl="1">
            <a:lnSpc>
              <a:spcPct val="90000"/>
            </a:lnSpc>
            <a:spcBef>
              <a:spcPct val="0"/>
            </a:spcBef>
            <a:spcAft>
              <a:spcPct val="15000"/>
            </a:spcAft>
            <a:buNone/>
          </a:pPr>
          <a:r>
            <a:rPr lang="ar-SA" sz="2400" b="1" kern="1200" dirty="0"/>
            <a:t>علموهم طرق الله (ميخا 8:6)</a:t>
          </a:r>
          <a:endParaRPr lang="es-ES" sz="2400" kern="1200" dirty="0"/>
        </a:p>
        <a:p>
          <a:pPr marL="266700" lvl="1" indent="0" algn="r" defTabSz="1066800" rtl="1">
            <a:lnSpc>
              <a:spcPct val="90000"/>
            </a:lnSpc>
            <a:spcBef>
              <a:spcPct val="0"/>
            </a:spcBef>
            <a:spcAft>
              <a:spcPct val="15000"/>
            </a:spcAft>
            <a:buNone/>
          </a:pPr>
          <a:r>
            <a:rPr lang="ar-SA" sz="2400" b="1" kern="1200" dirty="0"/>
            <a:t>أعلنوا دعوهم للتوبة (حزقيال 32:18)</a:t>
          </a:r>
          <a:endParaRPr lang="es-ES" sz="2400" kern="1200" dirty="0"/>
        </a:p>
        <a:p>
          <a:pPr marL="266700" lvl="1" indent="0" algn="r" defTabSz="1066800" rtl="1">
            <a:lnSpc>
              <a:spcPct val="90000"/>
            </a:lnSpc>
            <a:spcBef>
              <a:spcPct val="0"/>
            </a:spcBef>
            <a:spcAft>
              <a:spcPct val="15000"/>
            </a:spcAft>
            <a:buNone/>
          </a:pPr>
          <a:r>
            <a:rPr lang="ar-SA" sz="2400" b="1" kern="1200" dirty="0"/>
            <a:t>خطيئتهم لهم </a:t>
          </a:r>
          <a:br>
            <a:rPr lang="es-ES" sz="2400" b="1" kern="1200" dirty="0"/>
          </a:br>
          <a:r>
            <a:rPr lang="ar-SA" sz="2400" b="1" kern="1200" dirty="0"/>
            <a:t>(إشعياء 1:58)</a:t>
          </a:r>
          <a:endParaRPr lang="es-ES" sz="2400" kern="1200" dirty="0"/>
        </a:p>
        <a:p>
          <a:pPr marL="266700" lvl="1" indent="0" algn="r" defTabSz="1066800" rtl="1">
            <a:lnSpc>
              <a:spcPct val="90000"/>
            </a:lnSpc>
            <a:spcBef>
              <a:spcPct val="0"/>
            </a:spcBef>
            <a:spcAft>
              <a:spcPct val="15000"/>
            </a:spcAft>
            <a:buNone/>
          </a:pPr>
          <a:endParaRPr lang="es-ES" sz="2400" kern="1200" dirty="0"/>
        </a:p>
      </dsp:txBody>
      <dsp:txXfrm>
        <a:off x="3019163" y="670875"/>
        <a:ext cx="2644530" cy="3030479"/>
      </dsp:txXfrm>
    </dsp:sp>
    <dsp:sp modelId="{596D6B8B-4CCC-48AC-963F-1A7F5F80423C}">
      <dsp:nvSpPr>
        <dsp:cNvPr id="0" name=""/>
        <dsp:cNvSpPr/>
      </dsp:nvSpPr>
      <dsp:spPr>
        <a:xfrm>
          <a:off x="4398" y="8475"/>
          <a:ext cx="2644530" cy="662400"/>
        </a:xfrm>
        <a:prstGeom prst="rect">
          <a:avLst/>
        </a:prstGeom>
        <a:solidFill>
          <a:srgbClr val="D91934">
            <a:hueOff val="-6510662"/>
            <a:satOff val="-22058"/>
            <a:lumOff val="12157"/>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rtl="1">
            <a:lnSpc>
              <a:spcPct val="90000"/>
            </a:lnSpc>
            <a:spcBef>
              <a:spcPct val="0"/>
            </a:spcBef>
            <a:spcAft>
              <a:spcPct val="35000"/>
            </a:spcAft>
            <a:buNone/>
          </a:pPr>
          <a:r>
            <a:rPr lang="ar-SA" sz="28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معنا</a:t>
          </a:r>
          <a:endParaRPr lang="es-ES" sz="28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4398" y="8475"/>
        <a:ext cx="2644530" cy="662400"/>
      </dsp:txXfrm>
    </dsp:sp>
    <dsp:sp modelId="{7C107A4B-B9C0-4C78-B580-4E5C3CAE4211}">
      <dsp:nvSpPr>
        <dsp:cNvPr id="0" name=""/>
        <dsp:cNvSpPr/>
      </dsp:nvSpPr>
      <dsp:spPr>
        <a:xfrm>
          <a:off x="4398" y="670875"/>
          <a:ext cx="2644530" cy="3030479"/>
        </a:xfrm>
        <a:prstGeom prst="rect">
          <a:avLst/>
        </a:prstGeom>
        <a:solidFill>
          <a:srgbClr val="D91934">
            <a:tint val="40000"/>
            <a:alpha val="90000"/>
            <a:hueOff val="-6944682"/>
            <a:satOff val="-9449"/>
            <a:lumOff val="74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r" defTabSz="889000" rtl="1">
            <a:lnSpc>
              <a:spcPct val="90000"/>
            </a:lnSpc>
            <a:spcBef>
              <a:spcPct val="0"/>
            </a:spcBef>
            <a:spcAft>
              <a:spcPct val="15000"/>
            </a:spcAft>
            <a:buSzPct val="120000"/>
            <a:buFontTx/>
            <a:buNone/>
          </a:pPr>
          <a:r>
            <a:rPr lang="ar-SA" sz="2400" b="1" kern="1200" dirty="0">
              <a:solidFill>
                <a:prstClr val="black">
                  <a:hueOff val="0"/>
                  <a:satOff val="0"/>
                  <a:lumOff val="0"/>
                  <a:alphaOff val="0"/>
                </a:prstClr>
              </a:solidFill>
              <a:latin typeface="Aptos" panose="02110004020202020204"/>
              <a:ea typeface="+mn-ea"/>
              <a:cs typeface="+mn-cs"/>
            </a:rPr>
            <a:t>يكتب رسائلهم (2 أخبار الأيام 22:13)</a:t>
          </a:r>
          <a:endParaRPr lang="es-ES" sz="2400" b="1" kern="1200" dirty="0">
            <a:solidFill>
              <a:prstClr val="black">
                <a:hueOff val="0"/>
                <a:satOff val="0"/>
                <a:lumOff val="0"/>
                <a:alphaOff val="0"/>
              </a:prstClr>
            </a:solidFill>
            <a:latin typeface="Aptos" panose="02110004020202020204"/>
            <a:ea typeface="+mn-ea"/>
            <a:cs typeface="+mn-cs"/>
          </a:endParaRPr>
        </a:p>
      </dsp:txBody>
      <dsp:txXfrm>
        <a:off x="4398" y="670875"/>
        <a:ext cx="2644530" cy="30304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1683759" y="0"/>
          <a:ext cx="6735039" cy="328102"/>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ar-SA" sz="2000" b="1" kern="1200" dirty="0">
              <a:solidFill>
                <a:schemeClr val="tx1"/>
              </a:solidFill>
            </a:rPr>
            <a:t>لقد اخترعوا نبوءاتهم الخاصة (حزقيال 2:13، 17)</a:t>
          </a:r>
          <a:endParaRPr lang="en-US" sz="2000" kern="1200" noProof="0" dirty="0">
            <a:solidFill>
              <a:schemeClr val="tx1"/>
            </a:solidFill>
          </a:endParaRPr>
        </a:p>
      </dsp:txBody>
      <dsp:txXfrm>
        <a:off x="2053790" y="9610"/>
        <a:ext cx="6355398" cy="308882"/>
      </dsp:txXfrm>
    </dsp:sp>
    <dsp:sp modelId="{9EED3436-14B9-4328-AE94-23419D8B7768}">
      <dsp:nvSpPr>
        <dsp:cNvPr id="0" name=""/>
        <dsp:cNvSpPr/>
      </dsp:nvSpPr>
      <dsp:spPr>
        <a:xfrm>
          <a:off x="981059" y="387758"/>
          <a:ext cx="7012320" cy="328102"/>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ar-SA" sz="2000" b="1" kern="1200" dirty="0">
              <a:solidFill>
                <a:schemeClr val="tx1"/>
              </a:solidFill>
            </a:rPr>
            <a:t>قالوا ما أراد الناس سماعه (حزقيال 16:13)</a:t>
          </a:r>
          <a:endParaRPr lang="en-US" sz="2000" kern="1200" noProof="0" dirty="0">
            <a:solidFill>
              <a:schemeClr val="tx1"/>
            </a:solidFill>
          </a:endParaRPr>
        </a:p>
      </dsp:txBody>
      <dsp:txXfrm>
        <a:off x="1799998" y="397368"/>
        <a:ext cx="6183771" cy="308882"/>
      </dsp:txXfrm>
    </dsp:sp>
    <dsp:sp modelId="{644D4322-20C0-4BC5-B361-96DEF3A3933E}">
      <dsp:nvSpPr>
        <dsp:cNvPr id="0" name=""/>
        <dsp:cNvSpPr/>
      </dsp:nvSpPr>
      <dsp:spPr>
        <a:xfrm>
          <a:off x="470173" y="775516"/>
          <a:ext cx="6922812" cy="328102"/>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ar-SA" sz="2000" b="1" kern="1200" dirty="0">
              <a:solidFill>
                <a:schemeClr val="tx1"/>
              </a:solidFill>
            </a:rPr>
            <a:t>لم يتكلموا ضد الخطيئة (حزقيال 22:13)</a:t>
          </a:r>
          <a:endParaRPr lang="en-US" sz="2000" kern="1200" noProof="0" dirty="0">
            <a:solidFill>
              <a:schemeClr val="tx1"/>
            </a:solidFill>
          </a:endParaRPr>
        </a:p>
      </dsp:txBody>
      <dsp:txXfrm>
        <a:off x="1270127" y="785126"/>
        <a:ext cx="6113247" cy="308882"/>
      </dsp:txXfrm>
    </dsp:sp>
    <dsp:sp modelId="{646086EF-A582-43F2-A0F8-BDACD0A14D75}">
      <dsp:nvSpPr>
        <dsp:cNvPr id="0" name=""/>
        <dsp:cNvSpPr/>
      </dsp:nvSpPr>
      <dsp:spPr>
        <a:xfrm>
          <a:off x="0" y="1163274"/>
          <a:ext cx="6735039" cy="32810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ar-SA" sz="2000" b="1" kern="1200" dirty="0">
              <a:solidFill>
                <a:schemeClr val="tx1"/>
              </a:solidFill>
            </a:rPr>
            <a:t>كانوا يسعون لتحقيق مكاسب شخصية (حزقيال 19:13)</a:t>
          </a:r>
          <a:endParaRPr lang="en-US" sz="2000" kern="1200" noProof="0" dirty="0">
            <a:solidFill>
              <a:schemeClr val="tx1"/>
            </a:solidFill>
          </a:endParaRPr>
        </a:p>
      </dsp:txBody>
      <dsp:txXfrm>
        <a:off x="786936" y="1172884"/>
        <a:ext cx="5938492" cy="308882"/>
      </dsp:txXfrm>
    </dsp:sp>
    <dsp:sp modelId="{78472FAB-D2AC-4A01-9250-D3424753C9CC}">
      <dsp:nvSpPr>
        <dsp:cNvPr id="0" name=""/>
        <dsp:cNvSpPr/>
      </dsp:nvSpPr>
      <dsp:spPr>
        <a:xfrm>
          <a:off x="1683759" y="251297"/>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1731744" y="251297"/>
        <a:ext cx="117296" cy="160483"/>
      </dsp:txXfrm>
    </dsp:sp>
    <dsp:sp modelId="{0A7D6550-1042-453A-9DE8-0B3E644AA13B}">
      <dsp:nvSpPr>
        <dsp:cNvPr id="0" name=""/>
        <dsp:cNvSpPr/>
      </dsp:nvSpPr>
      <dsp:spPr>
        <a:xfrm>
          <a:off x="1119700" y="639055"/>
          <a:ext cx="213266" cy="213266"/>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1167685" y="639055"/>
        <a:ext cx="117296" cy="160483"/>
      </dsp:txXfrm>
    </dsp:sp>
    <dsp:sp modelId="{30D20B0F-EAAD-4BFC-9880-3CA89F455507}">
      <dsp:nvSpPr>
        <dsp:cNvPr id="0" name=""/>
        <dsp:cNvSpPr/>
      </dsp:nvSpPr>
      <dsp:spPr>
        <a:xfrm>
          <a:off x="564059" y="1026813"/>
          <a:ext cx="213266" cy="213266"/>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612044" y="1026813"/>
        <a:ext cx="117296" cy="16048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15/10/2026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15/10/2026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15/10/2026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15/10/2026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15/10/2026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15/10/2026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15/10/2026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15/10/2026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15/10/2026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15/10/2026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15/10/2026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15/10/2026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80049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15/10/2026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26750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15/10/2026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936896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15/10/2026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563091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15/10/2026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371353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15/10/2026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2646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15/10/2026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832103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15/10/2026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09652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15/10/2026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67288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15/10/2026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887951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15/10/2026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657237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15/10/2026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15/10/2026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385957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jp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e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4.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3.sv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2.jpeg"/><Relationship Id="rId5" Type="http://schemas.openxmlformats.org/officeDocument/2006/relationships/diagramQuickStyle" Target="../diagrams/quickStyle2.xml"/><Relationship Id="rId15" Type="http://schemas.openxmlformats.org/officeDocument/2006/relationships/image" Target="../media/image26.svg"/><Relationship Id="rId10" Type="http://schemas.openxmlformats.org/officeDocument/2006/relationships/image" Target="../media/image21.jpeg"/><Relationship Id="rId4" Type="http://schemas.openxmlformats.org/officeDocument/2006/relationships/diagramLayout" Target="../diagrams/layout2.xml"/><Relationship Id="rId9" Type="http://schemas.openxmlformats.org/officeDocument/2006/relationships/image" Target="../media/image20.jpeg"/><Relationship Id="rId1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4.jpg"/></Relationships>
</file>

<file path=ppt/slides/_rels/slide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452116"/>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rtl="1"/>
            <a:r>
              <a:rPr lang="ar-SA" sz="4400" b="1" spc="300" dirty="0">
                <a:ln w="13462">
                  <a:noFill/>
                  <a:prstDash val="solid"/>
                </a:ln>
                <a:solidFill>
                  <a:schemeClr val="accent2">
                    <a:lumMod val="60000"/>
                    <a:lumOff val="40000"/>
                  </a:schemeClr>
                </a:solidFill>
                <a:effectLst>
                  <a:outerShdw dist="50800" dir="2700000" algn="bl" rotWithShape="0">
                    <a:srgbClr val="663300"/>
                  </a:outerShdw>
                </a:effectLst>
              </a:rPr>
              <a:t>أنبياء العهد القديم</a:t>
            </a:r>
            <a:endParaRPr lang="en-US" sz="4400" b="1" spc="300" noProof="0" dirty="0">
              <a:ln w="13462">
                <a:noFill/>
                <a:prstDash val="solid"/>
              </a:ln>
              <a:solidFill>
                <a:schemeClr val="accent2">
                  <a:lumMod val="60000"/>
                  <a:lumOff val="40000"/>
                </a:schemeClr>
              </a:solidFill>
              <a:effectLst>
                <a:outerShdw dist="50800" dir="2700000" algn="bl" rotWithShape="0">
                  <a:srgbClr val="663300"/>
                </a:outerShdw>
              </a:effectLst>
            </a:endParaRPr>
          </a:p>
        </p:txBody>
      </p:sp>
      <p:sp>
        <p:nvSpPr>
          <p:cNvPr id="5" name="CuadroTexto 4">
            <a:extLst>
              <a:ext uri="{FF2B5EF4-FFF2-40B4-BE49-F238E27FC236}">
                <a16:creationId xmlns:a16="http://schemas.microsoft.com/office/drawing/2014/main" id="{C1B3918F-AC38-BC12-03D2-FC638D436E7D}"/>
              </a:ext>
            </a:extLst>
          </p:cNvPr>
          <p:cNvSpPr txBox="1"/>
          <p:nvPr/>
        </p:nvSpPr>
        <p:spPr>
          <a:xfrm>
            <a:off x="9229725" y="6134666"/>
            <a:ext cx="1933575" cy="584775"/>
          </a:xfrm>
          <a:prstGeom prst="rect">
            <a:avLst/>
          </a:prstGeom>
          <a:noFill/>
        </p:spPr>
        <p:txBody>
          <a:bodyPr wrap="square" rtlCol="0">
            <a:spAutoFit/>
          </a:bodyPr>
          <a:lstStyle/>
          <a:p>
            <a:pPr algn="ctr" rtl="1"/>
            <a:r>
              <a:rPr lang="ar-SA" sz="1600" b="1" dirty="0">
                <a:solidFill>
                  <a:srgbClr val="D5CDC0"/>
                </a:solidFill>
                <a:effectLst>
                  <a:outerShdw blurRad="38100" dist="38100" dir="2700000" algn="tl">
                    <a:srgbClr val="000000">
                      <a:alpha val="43137"/>
                    </a:srgbClr>
                  </a:outerShdw>
                </a:effectLst>
              </a:rPr>
              <a:t>الدرس 3 ليوم 17 أكتوبر 2026</a:t>
            </a:r>
            <a:endParaRPr lang="en-US" sz="1600" b="1" noProof="0" dirty="0">
              <a:solidFill>
                <a:srgbClr val="D5CD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10DB422-B6E2-41AF-B4F2-EA6784811B50}"/>
              </a:ext>
            </a:extLst>
          </p:cNvPr>
          <p:cNvSpPr>
            <a:spLocks noChangeArrowheads="1"/>
          </p:cNvSpPr>
          <p:nvPr/>
        </p:nvSpPr>
        <p:spPr bwMode="auto">
          <a:xfrm>
            <a:off x="8406814" y="135312"/>
            <a:ext cx="3462221" cy="6617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a:ln>
                  <a:noFill/>
                </a:ln>
                <a:solidFill>
                  <a:schemeClr val="accent1">
                    <a:lumMod val="75000"/>
                  </a:schemeClr>
                </a:solidFill>
                <a:effectLst/>
                <a:latin typeface="Arial" panose="020B0604020202020204" pitchFamily="34" charset="0"/>
              </a:rPr>
              <a:t>'</a:t>
            </a:r>
            <a:r>
              <a:rPr kumimoji="0" lang="ar-SA" altLang="fr-FR" sz="3200" b="1" i="0" u="none" strike="noStrike" cap="none" normalizeH="0" baseline="0" dirty="0">
                <a:ln>
                  <a:noFill/>
                </a:ln>
                <a:solidFill>
                  <a:schemeClr val="accent1">
                    <a:lumMod val="75000"/>
                  </a:schemeClr>
                </a:solidFill>
                <a:effectLst/>
                <a:latin typeface="Tahoma" panose="020B0604030504040204" pitchFamily="34" charset="0"/>
                <a:ea typeface="Tahoma" panose="020B0604030504040204" pitchFamily="34" charset="0"/>
                <a:cs typeface="Tahoma" panose="020B0604030504040204" pitchFamily="34" charset="0"/>
              </a:rPr>
              <a:t> فَقَالَ </a:t>
            </a:r>
            <a:r>
              <a:rPr kumimoji="0" lang="ar-SA" altLang="fr-FR" sz="3200" b="1" i="0" u="none" strike="noStrike" cap="none" normalizeH="0" baseline="0" dirty="0" err="1">
                <a:ln>
                  <a:noFill/>
                </a:ln>
                <a:solidFill>
                  <a:schemeClr val="accent1">
                    <a:lumMod val="75000"/>
                  </a:schemeClr>
                </a:solidFill>
                <a:effectLst/>
                <a:latin typeface="Tahoma" panose="020B0604030504040204" pitchFamily="34" charset="0"/>
                <a:ea typeface="Tahoma" panose="020B0604030504040204" pitchFamily="34" charset="0"/>
                <a:cs typeface="Tahoma" panose="020B0604030504040204" pitchFamily="34" charset="0"/>
              </a:rPr>
              <a:t>يَهُوشَافَاطُ</a:t>
            </a:r>
            <a:r>
              <a:rPr kumimoji="0" lang="ar-SA" altLang="fr-FR" sz="3200" b="1" i="0" u="none" strike="noStrike" cap="none" normalizeH="0" baseline="0" dirty="0">
                <a:ln>
                  <a:noFill/>
                </a:ln>
                <a:solidFill>
                  <a:schemeClr val="accent1">
                    <a:lumMod val="75000"/>
                  </a:schemeClr>
                </a:solidFill>
                <a:effectLst/>
                <a:latin typeface="Tahoma" panose="020B0604030504040204" pitchFamily="34" charset="0"/>
                <a:ea typeface="Tahoma" panose="020B0604030504040204" pitchFamily="34" charset="0"/>
                <a:cs typeface="Tahoma" panose="020B0604030504040204" pitchFamily="34" charset="0"/>
              </a:rPr>
              <a:t> لَهُمْ عِنْدَ خُرُوجِهِمْ: </a:t>
            </a:r>
            <a:endParaRPr kumimoji="0" lang="fr-FR" altLang="fr-FR" sz="3200" b="1" i="0" u="none" strike="noStrike" cap="none" normalizeH="0" baseline="0" dirty="0">
              <a:ln>
                <a:noFill/>
              </a:ln>
              <a:solidFill>
                <a:schemeClr val="accent1">
                  <a:lumMod val="75000"/>
                </a:schemeClr>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lang="fr-FR" altLang="fr-FR" sz="3200" b="1"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rPr>
              <a:t>  »</a:t>
            </a:r>
            <a:r>
              <a:rPr kumimoji="0" lang="ar-SA" altLang="fr-FR" sz="3200" b="1" i="0" u="none" strike="noStrike" cap="none" normalizeH="0" baseline="0" dirty="0">
                <a:ln>
                  <a:noFill/>
                </a:ln>
                <a:solidFill>
                  <a:schemeClr val="accent1">
                    <a:lumMod val="75000"/>
                  </a:schemeClr>
                </a:solidFill>
                <a:effectLst/>
                <a:latin typeface="Tahoma" panose="020B0604030504040204" pitchFamily="34" charset="0"/>
                <a:ea typeface="Tahoma" panose="020B0604030504040204" pitchFamily="34" charset="0"/>
                <a:cs typeface="Tahoma" panose="020B0604030504040204" pitchFamily="34" charset="0"/>
              </a:rPr>
              <a:t>أَصْغُوْا يَا رِجَالَ يَهُوذَا وَيَا سُكَّانَ أُورُشَلِيمَ. آمِنُوا بِالرَّبِّ إِلَهِكُمْ فَتَأْمَنُوا. آمِنُوا بِأَنْبِيَائِهِ فَتُفْلِحُوا</a:t>
            </a:r>
            <a:r>
              <a:rPr lang="fr-FR" altLang="fr-FR" sz="3200" b="1"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rPr>
              <a:t>  «   </a:t>
            </a:r>
            <a:r>
              <a:rPr kumimoji="0" lang="fr-FR" altLang="fr-FR" sz="3200" b="1" i="0" u="none" strike="noStrike" cap="none" normalizeH="0" baseline="0" dirty="0">
                <a:ln>
                  <a:noFill/>
                </a:ln>
                <a:solidFill>
                  <a:schemeClr val="accent1">
                    <a:lumMod val="75000"/>
                  </a:schemeClr>
                </a:solidFill>
                <a:effectLst/>
                <a:latin typeface="Tahoma" panose="020B0604030504040204" pitchFamily="34" charset="0"/>
                <a:ea typeface="Tahoma" panose="020B0604030504040204" pitchFamily="34" charset="0"/>
                <a:cs typeface="Tahoma" panose="020B0604030504040204" pitchFamily="34" charset="0"/>
              </a:rPr>
              <a:t>. '</a:t>
            </a:r>
            <a:br>
              <a:rPr kumimoji="0" lang="fr-FR" altLang="fr-FR" sz="3200" b="1" i="0" u="none" strike="noStrike" cap="none" normalizeH="0" baseline="0" dirty="0">
                <a:ln>
                  <a:noFill/>
                </a:ln>
                <a:solidFill>
                  <a:schemeClr val="accent1">
                    <a:lumMod val="75000"/>
                  </a:schemeClr>
                </a:solidFill>
                <a:effectLst/>
                <a:latin typeface="Tahoma" panose="020B0604030504040204" pitchFamily="34" charset="0"/>
                <a:ea typeface="Tahoma" panose="020B0604030504040204" pitchFamily="34" charset="0"/>
                <a:cs typeface="Tahoma" panose="020B0604030504040204" pitchFamily="34" charset="0"/>
              </a:rPr>
            </a:br>
            <a:br>
              <a:rPr kumimoji="0" lang="fr-FR" altLang="fr-FR" sz="3200" b="1"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rPr>
            </a:br>
            <a:r>
              <a:rPr kumimoji="0" lang="ar-SA" altLang="fr-FR" sz="2400" b="1" i="0" u="none" strike="noStrike" cap="none" normalizeH="0" baseline="0" dirty="0">
                <a:ln>
                  <a:noFill/>
                </a:ln>
                <a:solidFill>
                  <a:schemeClr val="accent1">
                    <a:lumMod val="75000"/>
                  </a:schemeClr>
                </a:solidFill>
                <a:effectLst/>
                <a:latin typeface="Tahoma" panose="020B0604030504040204" pitchFamily="34" charset="0"/>
                <a:ea typeface="Tahoma" panose="020B0604030504040204" pitchFamily="34" charset="0"/>
                <a:cs typeface="Tahoma" panose="020B0604030504040204" pitchFamily="34" charset="0"/>
              </a:rPr>
              <a:t>أخبار الأيام الثاني 20:20</a:t>
            </a:r>
            <a:br>
              <a:rPr kumimoji="0" lang="fr-FR" altLang="fr-FR" sz="2400" b="0" i="0" u="none" strike="noStrike" cap="none" normalizeH="0" baseline="0" dirty="0">
                <a:ln>
                  <a:noFill/>
                </a:ln>
                <a:solidFill>
                  <a:schemeClr val="tx1"/>
                </a:solidFill>
                <a:effectLst/>
                <a:latin typeface="Arial" panose="020B0604020202020204" pitchFamily="34" charset="0"/>
              </a:rPr>
            </a:br>
            <a:endParaRPr kumimoji="0" lang="fr-FR" altLang="fr-FR"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72235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782540518"/>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381000" y="209549"/>
            <a:ext cx="7896225" cy="830997"/>
          </a:xfrm>
          <a:prstGeom prst="rect">
            <a:avLst/>
          </a:prstGeom>
          <a:noFill/>
        </p:spPr>
        <p:txBody>
          <a:bodyPr wrap="square" rtlCol="0">
            <a:spAutoFit/>
          </a:bodyPr>
          <a:lstStyle/>
          <a:p>
            <a:pPr algn="r" rtl="1">
              <a:spcBef>
                <a:spcPts val="600"/>
              </a:spcBef>
            </a:pPr>
            <a:r>
              <a:rPr lang="ar-SA" sz="2400" b="1" dirty="0"/>
              <a:t>في زمن العهد القديم، كان الناس الذين يتلقون رسائل من الله للتواصل مع الآخرين يسمون عرافين أو أنبياء (1 صموئيل 9:9).</a:t>
            </a:r>
            <a:endParaRPr lang="en-US" sz="2400" b="1" dirty="0"/>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10">
            <a:extLst>
              <a:ext uri="{28A0092B-C50C-407E-A947-70E740481C1C}">
                <a14:useLocalDpi xmlns:a14="http://schemas.microsoft.com/office/drawing/2010/main"/>
              </a:ext>
            </a:extLst>
          </a:blip>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380999" y="2533262"/>
            <a:ext cx="7896226" cy="461665"/>
          </a:xfrm>
          <a:prstGeom prst="rect">
            <a:avLst/>
          </a:prstGeom>
          <a:noFill/>
        </p:spPr>
        <p:txBody>
          <a:bodyPr wrap="square">
            <a:spAutoFit/>
          </a:bodyPr>
          <a:lstStyle/>
          <a:p>
            <a:pPr lvl="0" algn="r" rtl="1">
              <a:spcBef>
                <a:spcPts val="600"/>
              </a:spcBef>
              <a:defRPr/>
            </a:pPr>
            <a:r>
              <a:rPr lang="ar-SA" sz="2400" b="1" dirty="0">
                <a:solidFill>
                  <a:prstClr val="black"/>
                </a:solidFill>
              </a:rPr>
              <a:t>لكن كان هناك أيضا أنبياء كاذبة تحدثوا "رؤية قلوبهم" ( إرميا 16:23)</a:t>
            </a:r>
          </a:p>
        </p:txBody>
      </p:sp>
      <p:sp>
        <p:nvSpPr>
          <p:cNvPr id="9" name="CuadroTexto 8">
            <a:extLst>
              <a:ext uri="{FF2B5EF4-FFF2-40B4-BE49-F238E27FC236}">
                <a16:creationId xmlns:a16="http://schemas.microsoft.com/office/drawing/2014/main" id="{0363A18C-D014-D907-585F-CFA131DDD66B}"/>
              </a:ext>
            </a:extLst>
          </p:cNvPr>
          <p:cNvSpPr txBox="1"/>
          <p:nvPr/>
        </p:nvSpPr>
        <p:spPr>
          <a:xfrm>
            <a:off x="380998" y="1186740"/>
            <a:ext cx="7896227" cy="1200329"/>
          </a:xfrm>
          <a:prstGeom prst="rect">
            <a:avLst/>
          </a:prstGeom>
          <a:noFill/>
        </p:spPr>
        <p:txBody>
          <a:bodyPr wrap="square">
            <a:spAutoFit/>
          </a:bodyPr>
          <a:lstStyle/>
          <a:p>
            <a:pPr lvl="0" algn="r" rtl="1">
              <a:spcBef>
                <a:spcPts val="600"/>
              </a:spcBef>
              <a:defRPr/>
            </a:pPr>
            <a:r>
              <a:rPr lang="ar-SA" sz="2400" b="1" dirty="0">
                <a:solidFill>
                  <a:prstClr val="black"/>
                </a:solidFill>
              </a:rPr>
              <a:t>كان لديهم القدرة على معرفة الأشياء الخفية، وحتى تلك التي ستأتي بعد (1 صموئيل 6:9)، لكن عملهم لم يقتصر على هذا؛ بل شمل أكثر من ذلك بكثير. هذه القدرة، بالطبع، لم تأت من أنفسهم، بل من الله.</a:t>
            </a:r>
            <a:endParaRPr lang="en-US" sz="2400" b="1" dirty="0">
              <a:solidFill>
                <a:prstClr val="black"/>
              </a:solidFill>
            </a:endParaRP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2"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righ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2"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righ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righ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6"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7"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8" dur="500"/>
                                        <p:tgtEl>
                                          <p:spTgt spid="4">
                                            <p:graphicEl>
                                              <a:dgm id="{6769675A-EBB6-4137-99E3-3C40A435BA79}"/>
                                            </p:graphicEl>
                                          </p:spTgt>
                                        </p:tgtEl>
                                      </p:cBhvr>
                                    </p:animEffect>
                                  </p:childTnLst>
                                </p:cTn>
                              </p:par>
                            </p:childTnLst>
                          </p:cTn>
                        </p:par>
                        <p:par>
                          <p:cTn id="39" fill="hold">
                            <p:stCondLst>
                              <p:cond delay="500"/>
                            </p:stCondLst>
                            <p:childTnLst>
                              <p:par>
                                <p:cTn id="40" presetID="22" presetClass="entr" presetSubtype="2" fill="hold" grpId="0" nodeType="afterEffect">
                                  <p:stCondLst>
                                    <p:cond delay="0"/>
                                  </p:stCondLst>
                                  <p:childTnLst>
                                    <p:set>
                                      <p:cBhvr>
                                        <p:cTn id="41"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right)">
                                      <p:cBhvr>
                                        <p:cTn id="42" dur="500"/>
                                        <p:tgtEl>
                                          <p:spTgt spid="4">
                                            <p:graphicEl>
                                              <a:dgm id="{1B3F6065-B73B-448B-BEFC-9B5D02D09789}"/>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7"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8"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49" dur="500"/>
                                        <p:tgtEl>
                                          <p:spTgt spid="4">
                                            <p:graphicEl>
                                              <a:dgm id="{7905754B-7B4C-4D4E-8D43-76DFC4608AFC}"/>
                                            </p:graphicEl>
                                          </p:spTgt>
                                        </p:tgtEl>
                                      </p:cBhvr>
                                    </p:animEffect>
                                  </p:childTnLst>
                                </p:cTn>
                              </p:par>
                            </p:childTnLst>
                          </p:cTn>
                        </p:par>
                        <p:par>
                          <p:cTn id="50" fill="hold">
                            <p:stCondLst>
                              <p:cond delay="500"/>
                            </p:stCondLst>
                            <p:childTnLst>
                              <p:par>
                                <p:cTn id="51" presetID="22" presetClass="entr" presetSubtype="2" fill="hold" grpId="0" nodeType="afterEffect">
                                  <p:stCondLst>
                                    <p:cond delay="0"/>
                                  </p:stCondLst>
                                  <p:childTnLst>
                                    <p:set>
                                      <p:cBhvr>
                                        <p:cTn id="52"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right)">
                                      <p:cBhvr>
                                        <p:cTn id="53" dur="500"/>
                                        <p:tgtEl>
                                          <p:spTgt spid="4">
                                            <p:graphicEl>
                                              <a:dgm id="{2FC99FF7-CFC9-4504-87BC-2B7781D5072D}"/>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8"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59"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0" dur="500"/>
                                        <p:tgtEl>
                                          <p:spTgt spid="4">
                                            <p:graphicEl>
                                              <a:dgm id="{A952E55E-824F-4FAA-98ED-6F6A13D6DA06}"/>
                                            </p:graphicEl>
                                          </p:spTgt>
                                        </p:tgtEl>
                                      </p:cBhvr>
                                    </p:animEffect>
                                  </p:childTnLst>
                                </p:cTn>
                              </p:par>
                            </p:childTnLst>
                          </p:cTn>
                        </p:par>
                        <p:par>
                          <p:cTn id="61" fill="hold">
                            <p:stCondLst>
                              <p:cond delay="500"/>
                            </p:stCondLst>
                            <p:childTnLst>
                              <p:par>
                                <p:cTn id="62" presetID="22" presetClass="entr" presetSubtype="2" fill="hold" grpId="0" nodeType="afterEffect">
                                  <p:stCondLst>
                                    <p:cond delay="0"/>
                                  </p:stCondLst>
                                  <p:childTnLst>
                                    <p:set>
                                      <p:cBhvr>
                                        <p:cTn id="63"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right)">
                                      <p:cBhvr>
                                        <p:cTn id="64" dur="500"/>
                                        <p:tgtEl>
                                          <p:spTgt spid="4">
                                            <p:graphicEl>
                                              <a:dgm id="{0B755F89-764D-4FC8-A5E8-CD8D730EAC72}"/>
                                            </p:graphicEl>
                                          </p:spTgt>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69"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0"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1" dur="500"/>
                                        <p:tgtEl>
                                          <p:spTgt spid="4">
                                            <p:graphicEl>
                                              <a:dgm id="{4A29CA98-9A00-4E41-94BC-E5BB3531B216}"/>
                                            </p:graphicEl>
                                          </p:spTgt>
                                        </p:tgtEl>
                                      </p:cBhvr>
                                    </p:animEffect>
                                  </p:childTnLst>
                                </p:cTn>
                              </p:par>
                            </p:childTnLst>
                          </p:cTn>
                        </p:par>
                        <p:par>
                          <p:cTn id="72" fill="hold">
                            <p:stCondLst>
                              <p:cond delay="500"/>
                            </p:stCondLst>
                            <p:childTnLst>
                              <p:par>
                                <p:cTn id="73" presetID="22" presetClass="entr" presetSubtype="2" fill="hold" grpId="0" nodeType="afterEffect">
                                  <p:stCondLst>
                                    <p:cond delay="0"/>
                                  </p:stCondLst>
                                  <p:childTnLst>
                                    <p:set>
                                      <p:cBhvr>
                                        <p:cTn id="74"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right)">
                                      <p:cBhvr>
                                        <p:cTn id="75" dur="500"/>
                                        <p:tgtEl>
                                          <p:spTgt spid="4">
                                            <p:graphicEl>
                                              <a:dgm id="{EADA3A13-12B9-4EA2-A8F7-C8863DDD721D}"/>
                                            </p:graphicEl>
                                          </p:spTgt>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grpId="0" nodeType="clickEffect">
                                  <p:stCondLst>
                                    <p:cond delay="0"/>
                                  </p:stCondLst>
                                  <p:childTnLst>
                                    <p:set>
                                      <p:cBhvr>
                                        <p:cTn id="79"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0"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1"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2" dur="500"/>
                                        <p:tgtEl>
                                          <p:spTgt spid="4">
                                            <p:graphicEl>
                                              <a:dgm id="{92216449-F8FE-4420-AC87-F80915C5265C}"/>
                                            </p:graphicEl>
                                          </p:spTgt>
                                        </p:tgtEl>
                                      </p:cBhvr>
                                    </p:animEffect>
                                  </p:childTnLst>
                                </p:cTn>
                              </p:par>
                            </p:childTnLst>
                          </p:cTn>
                        </p:par>
                        <p:par>
                          <p:cTn id="83" fill="hold">
                            <p:stCondLst>
                              <p:cond delay="500"/>
                            </p:stCondLst>
                            <p:childTnLst>
                              <p:par>
                                <p:cTn id="84" presetID="22" presetClass="entr" presetSubtype="2" fill="hold" grpId="0" nodeType="afterEffect">
                                  <p:stCondLst>
                                    <p:cond delay="0"/>
                                  </p:stCondLst>
                                  <p:childTnLst>
                                    <p:set>
                                      <p:cBhvr>
                                        <p:cTn id="85"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right)">
                                      <p:cBhvr>
                                        <p:cTn id="86"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0" y="0"/>
            <a:ext cx="12192000"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rtl="1"/>
            <a:r>
              <a:rPr lang="ar-SA" sz="3600" b="1">
                <a:ln w="22225">
                  <a:noFill/>
                  <a:prstDash val="solid"/>
                </a:ln>
                <a:solidFill>
                  <a:srgbClr val="FFFF75"/>
                </a:solidFill>
                <a:effectLst>
                  <a:outerShdw blurRad="38100" dist="38100" dir="2700000" algn="tl">
                    <a:srgbClr val="000000">
                      <a:alpha val="43137"/>
                    </a:srgbClr>
                  </a:outerShdw>
                </a:effectLst>
              </a:rPr>
              <a:t>من تم دعوتهم إلى الخدمة النبوية؟</a:t>
            </a:r>
            <a:endParaRPr lang="en-US" sz="3600" b="1" dirty="0">
              <a:ln w="22225">
                <a:noFill/>
                <a:prstDash val="solid"/>
              </a:ln>
              <a:solidFill>
                <a:srgbClr val="FFFF75"/>
              </a:solidFill>
              <a:effectLst>
                <a:outerShdw blurRad="38100" dist="38100" dir="2700000" algn="tl">
                  <a:srgbClr val="000000">
                    <a:alpha val="43137"/>
                  </a:srgbClr>
                </a:outerShdw>
              </a:effectLst>
            </a:endParaRPr>
          </a:p>
        </p:txBody>
      </p:sp>
      <p:sp>
        <p:nvSpPr>
          <p:cNvPr id="6" name="CuadroTexto 5">
            <a:extLst>
              <a:ext uri="{FF2B5EF4-FFF2-40B4-BE49-F238E27FC236}">
                <a16:creationId xmlns:a16="http://schemas.microsoft.com/office/drawing/2014/main" id="{2AE2B4F1-EEF8-0872-6357-FEFE141AC4DC}"/>
              </a:ext>
            </a:extLst>
          </p:cNvPr>
          <p:cNvSpPr txBox="1"/>
          <p:nvPr/>
        </p:nvSpPr>
        <p:spPr>
          <a:xfrm>
            <a:off x="76200" y="1328232"/>
            <a:ext cx="6112646" cy="1569660"/>
          </a:xfrm>
          <a:prstGeom prst="rect">
            <a:avLst/>
          </a:prstGeom>
          <a:noFill/>
        </p:spPr>
        <p:txBody>
          <a:bodyPr wrap="square" rtlCol="0">
            <a:spAutoFit/>
          </a:bodyPr>
          <a:lstStyle/>
          <a:p>
            <a:pPr algn="r" rtl="1">
              <a:spcBef>
                <a:spcPts val="600"/>
              </a:spcBef>
            </a:pPr>
            <a:r>
              <a:rPr lang="ar-SA" sz="2400" b="1" dirty="0"/>
              <a:t>يمكننا أن نقع في خطأ الاعتقاد بأن الأنبياء كانوا "أبصار خارقين". لكن موسى اعتذر لأنه كان بطيء الكلام (خروج 10:4)؛ قال إشعياء إن لديه شفاه نجسة (إشعياء 5:6)؛ كان إرميا يعتقد أنه صغير جدا على هذه المهمة (إرميا 6:1).</a:t>
            </a:r>
            <a:endParaRPr lang="en-US" sz="2400" b="1" dirty="0"/>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30644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330460"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8796" y="4369744"/>
            <a:ext cx="3056015"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170020" y="4369745"/>
            <a:ext cx="2173506"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5357905" y="4369744"/>
            <a:ext cx="4686001" cy="1200329"/>
          </a:xfrm>
          <a:prstGeom prst="rect">
            <a:avLst/>
          </a:prstGeom>
          <a:noFill/>
        </p:spPr>
        <p:txBody>
          <a:bodyPr wrap="square">
            <a:spAutoFit/>
          </a:bodyPr>
          <a:lstStyle/>
          <a:p>
            <a:pPr algn="r" rtl="1">
              <a:spcBef>
                <a:spcPts val="600"/>
              </a:spcBef>
            </a:pPr>
            <a:r>
              <a:rPr lang="ar-SA" sz="2400" b="1" dirty="0"/>
              <a:t>بعد أن قام بمعجزة عظيمة، انهار إيليا تماما تحت تهديد الموت من الملكة </a:t>
            </a:r>
            <a:r>
              <a:rPr lang="ar-SA" sz="2400" b="1" dirty="0" err="1"/>
              <a:t>إيزابل</a:t>
            </a:r>
            <a:r>
              <a:rPr lang="ar-SA" sz="2400" b="1" dirty="0"/>
              <a:t> (1 ملوك 2:19-4).</a:t>
            </a:r>
            <a:endParaRPr lang="en-US" sz="2400" b="1" dirty="0"/>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8">
            <a:extLst>
              <a:ext uri="{28A0092B-C50C-407E-A947-70E740481C1C}">
                <a14:useLocalDpi xmlns:a14="http://schemas.microsoft.com/office/drawing/2010/main"/>
              </a:ext>
            </a:extLst>
          </a:blip>
          <a:srcRect l="16754" t="392" r="2685" b="-392"/>
          <a:stretch>
            <a:fillRect/>
          </a:stretch>
        </p:blipFill>
        <p:spPr>
          <a:xfrm>
            <a:off x="10199059" y="4369744"/>
            <a:ext cx="1815476"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66675" y="2959448"/>
            <a:ext cx="6305549" cy="1200329"/>
          </a:xfrm>
          <a:prstGeom prst="rect">
            <a:avLst/>
          </a:prstGeom>
          <a:noFill/>
        </p:spPr>
        <p:txBody>
          <a:bodyPr wrap="square">
            <a:spAutoFit/>
          </a:bodyPr>
          <a:lstStyle/>
          <a:p>
            <a:pPr lvl="0" algn="r" rtl="1">
              <a:spcBef>
                <a:spcPts val="600"/>
              </a:spcBef>
              <a:defRPr/>
            </a:pPr>
            <a:r>
              <a:rPr lang="ar-SA" sz="2400" b="1" dirty="0">
                <a:solidFill>
                  <a:prstClr val="black"/>
                </a:solidFill>
              </a:rPr>
              <a:t>كان إيليا، الذي تجرّأ على إنذار الملك </a:t>
            </a:r>
            <a:r>
              <a:rPr lang="ar-SA" sz="2400" b="1" dirty="0" err="1">
                <a:solidFill>
                  <a:prstClr val="black"/>
                </a:solidFill>
              </a:rPr>
              <a:t>آخاب</a:t>
            </a:r>
            <a:r>
              <a:rPr lang="ar-SA" sz="2400" b="1" dirty="0">
                <a:solidFill>
                  <a:prstClr val="black"/>
                </a:solidFill>
              </a:rPr>
              <a:t> بحدوث جفاف شديد بسبب شروره، إنسانًا مثلنا تمامًا، كما يقول الكتاب المقدس: «كَانَ إِيلِيَّا إِنْسَانًا تَحْتَ الآلَامِ مِثْلَنَا» (يعقوب 17:5).</a:t>
            </a:r>
            <a:endParaRPr lang="en-US" sz="2400" b="1" dirty="0">
              <a:solidFill>
                <a:prstClr val="black"/>
              </a:solidFill>
            </a:endParaRPr>
          </a:p>
        </p:txBody>
      </p:sp>
      <p:sp>
        <p:nvSpPr>
          <p:cNvPr id="9" name="CuadroTexto 8">
            <a:extLst>
              <a:ext uri="{FF2B5EF4-FFF2-40B4-BE49-F238E27FC236}">
                <a16:creationId xmlns:a16="http://schemas.microsoft.com/office/drawing/2014/main" id="{4E1F309B-B75A-B0C7-28D5-6B5B37EF4DF1}"/>
              </a:ext>
            </a:extLst>
          </p:cNvPr>
          <p:cNvSpPr txBox="1"/>
          <p:nvPr/>
        </p:nvSpPr>
        <p:spPr>
          <a:xfrm>
            <a:off x="5357905" y="5529768"/>
            <a:ext cx="4855534" cy="1200329"/>
          </a:xfrm>
          <a:prstGeom prst="rect">
            <a:avLst/>
          </a:prstGeom>
          <a:noFill/>
        </p:spPr>
        <p:txBody>
          <a:bodyPr wrap="square">
            <a:spAutoFit/>
          </a:bodyPr>
          <a:lstStyle/>
          <a:p>
            <a:pPr lvl="0" algn="r" rtl="1">
              <a:spcBef>
                <a:spcPts val="600"/>
              </a:spcBef>
              <a:defRPr/>
            </a:pPr>
            <a:r>
              <a:rPr lang="ar-SA" sz="2400" b="1" dirty="0">
                <a:solidFill>
                  <a:prstClr val="black"/>
                </a:solidFill>
              </a:rPr>
              <a:t>من الواضح أن الله لا يختار أنبياءه لأنهم كاملون. ماذا يرى فيهم؟ محبتهم لله واستعدادهم لطاعته.</a:t>
            </a:r>
            <a:endParaRPr lang="en-US" sz="2400" b="1" dirty="0">
              <a:solidFill>
                <a:prstClr val="black"/>
              </a:solidFill>
            </a:endParaRPr>
          </a:p>
        </p:txBody>
      </p:sp>
      <p:sp>
        <p:nvSpPr>
          <p:cNvPr id="7" name="Rectangle 6">
            <a:extLst>
              <a:ext uri="{FF2B5EF4-FFF2-40B4-BE49-F238E27FC236}">
                <a16:creationId xmlns:a16="http://schemas.microsoft.com/office/drawing/2014/main" id="{F94BDAAF-4E03-4AAE-A4FA-B77CF969513B}"/>
              </a:ext>
            </a:extLst>
          </p:cNvPr>
          <p:cNvSpPr/>
          <p:nvPr/>
        </p:nvSpPr>
        <p:spPr>
          <a:xfrm>
            <a:off x="822576" y="556097"/>
            <a:ext cx="10580139" cy="369332"/>
          </a:xfrm>
          <a:prstGeom prst="rect">
            <a:avLst/>
          </a:prstGeom>
          <a:noFill/>
        </p:spPr>
        <p:txBody>
          <a:bodyPr wrap="none" lIns="91440" tIns="45720" rIns="91440" bIns="45720">
            <a:spAutoFit/>
          </a:bodyPr>
          <a:lstStyle/>
          <a:p>
            <a:pPr algn="ctr" rtl="1"/>
            <a:r>
              <a:rPr kumimoji="0" lang="fr-FR" altLang="fr-FR" b="1" i="0" u="none" strike="noStrike" cap="none" spc="0" normalizeH="0" baseline="0" dirty="0">
                <a:ln w="12700">
                  <a:noFill/>
                  <a:prstDash val="solid"/>
                </a:ln>
                <a:solidFill>
                  <a:schemeClr val="bg1"/>
                </a:solidFill>
                <a:effectLst>
                  <a:outerShdw dist="38100" dir="2640000" algn="bl" rotWithShape="0">
                    <a:schemeClr val="accent1"/>
                  </a:outerShdw>
                </a:effectLst>
                <a:latin typeface="Arial" panose="020B0604020202020204" pitchFamily="34" charset="0"/>
              </a:rPr>
              <a:t>'</a:t>
            </a:r>
            <a:r>
              <a:rPr kumimoji="0" lang="ar-SA" altLang="fr-FR" b="1" i="0" u="none" strike="noStrike" cap="none" spc="0" normalizeH="0" baseline="0" dirty="0">
                <a:ln w="12700">
                  <a:noFill/>
                  <a:prstDash val="solid"/>
                </a:ln>
                <a:solidFill>
                  <a:schemeClr val="bg1"/>
                </a:solidFill>
                <a:effectLst>
                  <a:outerShdw dist="38100" dir="2640000" algn="bl" rotWithShape="0">
                    <a:schemeClr val="accent1"/>
                  </a:outerShdw>
                </a:effectLst>
                <a:latin typeface="Arial" panose="020B0604020202020204" pitchFamily="34" charset="0"/>
                <a:cs typeface="Arial" panose="020B0604020202020204" pitchFamily="34" charset="0"/>
              </a:rPr>
              <a:t>فَقَدْ كَانَ إِيلِيَّا بَشَراً مِثْلَنَا، وَطَلَبَ مِنَ اللهِ بِالصَّلاةِ أَنْ يَحْبِسَ الْمَطَرَ. وَهكَذَا كَانَ، فَلَمْ تَنْزِلْ عَلَى الأَرْضِ قَطْرَةُ مَطَرٍ لِمُدَّةِ ثَلاثِ سِنِينَ وَسِتَّةِ أَشْهُرٍ</a:t>
            </a:r>
            <a:endParaRPr lang="fr-FR" b="1" cap="none" spc="0" dirty="0">
              <a:ln w="12700">
                <a:noFill/>
                <a:prstDash val="solid"/>
              </a:ln>
              <a:solidFill>
                <a:schemeClr val="bg1"/>
              </a:solidFill>
              <a:effectLst>
                <a:outerShdw dist="38100" dir="2640000" algn="bl" rotWithShape="0">
                  <a:schemeClr val="accent1"/>
                </a:outerShdw>
              </a:effectLst>
            </a:endParaRPr>
          </a:p>
        </p:txBody>
      </p:sp>
      <p:sp>
        <p:nvSpPr>
          <p:cNvPr id="13" name="Rectangle 12">
            <a:extLst>
              <a:ext uri="{FF2B5EF4-FFF2-40B4-BE49-F238E27FC236}">
                <a16:creationId xmlns:a16="http://schemas.microsoft.com/office/drawing/2014/main" id="{98DBA83B-0ED9-4A0E-AE79-4BC9ADCC2A5F}"/>
              </a:ext>
            </a:extLst>
          </p:cNvPr>
          <p:cNvSpPr/>
          <p:nvPr/>
        </p:nvSpPr>
        <p:spPr>
          <a:xfrm>
            <a:off x="5842511" y="853600"/>
            <a:ext cx="1075936" cy="338554"/>
          </a:xfrm>
          <a:prstGeom prst="rect">
            <a:avLst/>
          </a:prstGeom>
          <a:noFill/>
        </p:spPr>
        <p:txBody>
          <a:bodyPr wrap="square" lIns="91440" tIns="45720" rIns="91440" bIns="45720">
            <a:spAutoFit/>
          </a:bodyPr>
          <a:lstStyle/>
          <a:p>
            <a:pPr algn="ctr"/>
            <a:r>
              <a:rPr kumimoji="0" lang="ar-SA" altLang="fr-FR" sz="1600" b="1" i="0" u="none" strike="noStrike" cap="none" spc="0" normalizeH="0" baseline="0" dirty="0">
                <a:ln w="3175">
                  <a:noFill/>
                  <a:prstDash val="solid"/>
                </a:ln>
                <a:solidFill>
                  <a:schemeClr val="bg1"/>
                </a:solidFill>
                <a:effectLst>
                  <a:outerShdw dist="38100" dir="2640000" algn="bl" rotWithShape="0">
                    <a:schemeClr val="accent1"/>
                  </a:outerShdw>
                </a:effectLst>
                <a:latin typeface="Arial" panose="020B0604020202020204" pitchFamily="34" charset="0"/>
                <a:cs typeface="Arial" panose="020B0604020202020204" pitchFamily="34" charset="0"/>
              </a:rPr>
              <a:t>يعقوب 5:17</a:t>
            </a:r>
            <a:endParaRPr lang="fr-FR" sz="1600" b="1" cap="none" spc="0" dirty="0">
              <a:ln w="3175">
                <a:noFill/>
                <a:prstDash val="solid"/>
              </a:ln>
              <a:solidFill>
                <a:schemeClr val="bg1"/>
              </a:solidFill>
              <a:effectLst>
                <a:outerShdw dist="38100" dir="2640000" algn="bl" rotWithShape="0">
                  <a:schemeClr val="accent1"/>
                </a:outerShdw>
              </a:effectLst>
            </a:endParaRP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trips(downRight)">
                                      <p:cBhvr>
                                        <p:cTn id="17" dur="500"/>
                                        <p:tgtEl>
                                          <p:spTgt spid="8"/>
                                        </p:tgtEl>
                                      </p:cBhvr>
                                    </p:animEffect>
                                  </p:childTnLst>
                                </p:cTn>
                              </p:par>
                            </p:childTnLst>
                          </p:cTn>
                        </p:par>
                        <p:par>
                          <p:cTn id="18" fill="hold">
                            <p:stCondLst>
                              <p:cond delay="500"/>
                            </p:stCondLst>
                            <p:childTnLst>
                              <p:par>
                                <p:cTn id="19" presetID="18" presetClass="entr" presetSubtype="6"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strips(downRight)">
                                      <p:cBhvr>
                                        <p:cTn id="21" dur="500"/>
                                        <p:tgtEl>
                                          <p:spTgt spid="10"/>
                                        </p:tgtEl>
                                      </p:cBhvr>
                                    </p:animEffect>
                                  </p:childTnLst>
                                </p:cTn>
                              </p:par>
                            </p:childTnLst>
                          </p:cTn>
                        </p:par>
                        <p:par>
                          <p:cTn id="22" fill="hold">
                            <p:stCondLst>
                              <p:cond delay="1000"/>
                            </p:stCondLst>
                            <p:childTnLst>
                              <p:par>
                                <p:cTn id="23" presetID="18" presetClass="entr" presetSubtype="6"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strips(downRight)">
                                      <p:cBhvr>
                                        <p:cTn id="25" dur="500"/>
                                        <p:tgtEl>
                                          <p:spTgt spid="12"/>
                                        </p:tgtEl>
                                      </p:cBhvr>
                                    </p:animEffect>
                                  </p:childTnLst>
                                </p:cTn>
                              </p:par>
                            </p:childTnLst>
                          </p:cTn>
                        </p:par>
                        <p:par>
                          <p:cTn id="26" fill="hold">
                            <p:stCondLst>
                              <p:cond delay="1500"/>
                            </p:stCondLst>
                            <p:childTnLst>
                              <p:par>
                                <p:cTn id="27" presetID="22" presetClass="entr" presetSubtype="2"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righ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37"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900" decel="100000" fill="hold"/>
                                        <p:tgtEl>
                                          <p:spTgt spid="14"/>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38" fill="hold">
                            <p:stCondLst>
                              <p:cond delay="1000"/>
                            </p:stCondLst>
                            <p:childTnLst>
                              <p:par>
                                <p:cTn id="39" presetID="22" presetClass="entr" presetSubtype="2"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right)">
                                      <p:cBhvr>
                                        <p:cTn id="41" dur="500"/>
                                        <p:tgtEl>
                                          <p:spTgt spid="4"/>
                                        </p:tgtEl>
                                      </p:cBhvr>
                                    </p:animEffect>
                                  </p:childTnLst>
                                </p:cTn>
                              </p:par>
                            </p:childTnLst>
                          </p:cTn>
                        </p:par>
                      </p:childTnLst>
                    </p:cTn>
                  </p:par>
                  <p:par>
                    <p:cTn id="42" fill="hold">
                      <p:stCondLst>
                        <p:cond delay="indefinite"/>
                      </p:stCondLst>
                      <p:childTnLst>
                        <p:par>
                          <p:cTn id="43" fill="hold">
                            <p:stCondLst>
                              <p:cond delay="0"/>
                            </p:stCondLst>
                            <p:childTnLst>
                              <p:par>
                                <p:cTn id="44" presetID="37" presetClass="entr" presetSubtype="0"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900" decel="100000" fill="hold"/>
                                        <p:tgtEl>
                                          <p:spTgt spid="16"/>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0" fill="hold">
                            <p:stCondLst>
                              <p:cond delay="1000"/>
                            </p:stCondLst>
                            <p:childTnLst>
                              <p:par>
                                <p:cTn id="51" presetID="22" presetClass="entr" presetSubtype="2"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right)">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4" presetClass="entr" presetSubtype="32" fill="hold" nodeType="click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box(out)">
                                      <p:cBhvr>
                                        <p:cTn id="58" dur="500"/>
                                        <p:tgtEl>
                                          <p:spTgt spid="22"/>
                                        </p:tgtEl>
                                      </p:cBhvr>
                                    </p:animEffect>
                                  </p:childTnLst>
                                </p:cTn>
                              </p:par>
                            </p:childTnLst>
                          </p:cTn>
                        </p:par>
                        <p:par>
                          <p:cTn id="59" fill="hold">
                            <p:stCondLst>
                              <p:cond delay="500"/>
                            </p:stCondLst>
                            <p:childTnLst>
                              <p:par>
                                <p:cTn id="60" presetID="22" presetClass="entr" presetSubtype="2"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right)">
                                      <p:cBhvr>
                                        <p:cTn id="6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20"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002A12E9-A873-E26A-F8E8-8317B75F3B75}"/>
              </a:ext>
            </a:extLst>
          </p:cNvPr>
          <p:cNvSpPr txBox="1"/>
          <p:nvPr/>
        </p:nvSpPr>
        <p:spPr>
          <a:xfrm>
            <a:off x="0" y="-19050"/>
            <a:ext cx="12191999" cy="769441"/>
          </a:xfrm>
          <a:prstGeom prst="rect">
            <a:avLst/>
          </a:prstGeom>
          <a:noFill/>
        </p:spPr>
        <p:txBody>
          <a:bodyPr wrap="square">
            <a:spAutoFit/>
          </a:bodyPr>
          <a:lstStyle/>
          <a:p>
            <a:pPr algn="ctr" rtl="1"/>
            <a:r>
              <a:rPr lang="ar-SA"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كيف كان تصرف الأنبياء؟</a:t>
            </a:r>
            <a:endParaRPr lang="en-U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CuadroTexto 4">
            <a:extLst>
              <a:ext uri="{FF2B5EF4-FFF2-40B4-BE49-F238E27FC236}">
                <a16:creationId xmlns:a16="http://schemas.microsoft.com/office/drawing/2014/main" id="{19E208F7-9D3D-4D71-36E4-C8A2442309D4}"/>
              </a:ext>
            </a:extLst>
          </p:cNvPr>
          <p:cNvSpPr txBox="1"/>
          <p:nvPr/>
        </p:nvSpPr>
        <p:spPr>
          <a:xfrm>
            <a:off x="-243840" y="598982"/>
            <a:ext cx="12191999" cy="707886"/>
          </a:xfrm>
          <a:prstGeom prst="rect">
            <a:avLst/>
          </a:prstGeom>
          <a:noFill/>
        </p:spPr>
        <p:txBody>
          <a:bodyPr wrap="square">
            <a:spAutoFit/>
          </a:bodyPr>
          <a:lstStyle/>
          <a:p>
            <a:pPr algn="ctr" rtl="1"/>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a:t>
            </a:r>
            <a:r>
              <a:rPr lang="ar-SA" sz="22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'فَأَجَابَ مِيخَا: «حَيٌّ هُوَ الرَّبُّ إِنَّنِي لَنْ أَنْطِقَ إِلّا بِمَا يَقُولُهُ الرَّبُّ». </a:t>
            </a:r>
            <a:r>
              <a:rPr lang="ar-SA"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ملوك الأول 14:22</a:t>
            </a:r>
            <a:endPar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A37E0C5D-B699-1092-C3A3-AD91B2209C84}"/>
              </a:ext>
            </a:extLst>
          </p:cNvPr>
          <p:cNvSpPr txBox="1"/>
          <p:nvPr/>
        </p:nvSpPr>
        <p:spPr>
          <a:xfrm>
            <a:off x="6116636" y="1460572"/>
            <a:ext cx="6067425" cy="1200329"/>
          </a:xfrm>
          <a:prstGeom prst="rect">
            <a:avLst/>
          </a:prstGeom>
          <a:noFill/>
        </p:spPr>
        <p:txBody>
          <a:bodyPr wrap="square" rtlCol="0">
            <a:spAutoFit/>
          </a:bodyPr>
          <a:lstStyle/>
          <a:p>
            <a:pPr algn="r" rtl="1">
              <a:spcBef>
                <a:spcPts val="600"/>
              </a:spcBef>
            </a:pPr>
            <a:r>
              <a:rPr lang="ar-SA" sz="2400" b="1" dirty="0"/>
              <a:t>وبصفتهم متحدثي الله، سعى الأنبياء </a:t>
            </a:r>
            <a:r>
              <a:rPr lang="ar-SA" sz="2400" b="1" dirty="0" err="1"/>
              <a:t>والنبيات</a:t>
            </a:r>
            <a:r>
              <a:rPr lang="ar-SA" sz="2400" b="1" dirty="0"/>
              <a:t> للارتقاء إلى دعوتهم (1 صموئيل 3:12-4). كان الناس يعرفونهم بأنهم "رجال الله"، "رجل شريف" (1 صموئيل 6:9).</a:t>
            </a:r>
            <a:endParaRPr lang="en-US" sz="2400" b="1" dirty="0"/>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1870" y="1411208"/>
            <a:ext cx="2935177" cy="2201383"/>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tretch>
            <a:fillRect/>
          </a:stretch>
        </p:blipFill>
        <p:spPr>
          <a:xfrm>
            <a:off x="3163214" y="1430146"/>
            <a:ext cx="2904212" cy="219136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1955" y="3990683"/>
            <a:ext cx="6118922" cy="1569660"/>
          </a:xfrm>
          <a:prstGeom prst="rect">
            <a:avLst/>
          </a:prstGeom>
          <a:noFill/>
        </p:spPr>
        <p:txBody>
          <a:bodyPr wrap="square">
            <a:spAutoFit/>
          </a:bodyPr>
          <a:lstStyle/>
          <a:p>
            <a:pPr algn="r" rtl="1">
              <a:spcBef>
                <a:spcPts val="600"/>
              </a:spcBef>
            </a:pPr>
            <a:r>
              <a:rPr lang="ar-SA" sz="2400" b="1" dirty="0"/>
              <a:t>ظهر ميخا أمام ملكين، و400 نبي أبلغوا رسالة إيجابية، وحارسا نصحه بالتكيف مع الظروف. (1 ملوك 10:22-13). ومع ذلك، تمسك بثبات ورفض أن يقول شيئا سوى ما أوجله الله له (1 ملوك 14:22).</a:t>
            </a:r>
            <a:endParaRPr lang="en-US" sz="2400" b="1" dirty="0"/>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6116967" y="4241328"/>
            <a:ext cx="2917495" cy="2201383"/>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tretch>
            <a:fillRect/>
          </a:stretch>
        </p:blipFill>
        <p:spPr>
          <a:xfrm>
            <a:off x="9163963" y="4246339"/>
            <a:ext cx="2904211" cy="2191359"/>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6095998" y="2816572"/>
            <a:ext cx="6096002" cy="1200329"/>
          </a:xfrm>
          <a:prstGeom prst="rect">
            <a:avLst/>
          </a:prstGeom>
          <a:noFill/>
        </p:spPr>
        <p:txBody>
          <a:bodyPr wrap="square">
            <a:spAutoFit/>
          </a:bodyPr>
          <a:lstStyle/>
          <a:p>
            <a:pPr lvl="0" algn="r" rtl="1">
              <a:spcBef>
                <a:spcPts val="600"/>
              </a:spcBef>
              <a:defRPr/>
            </a:pPr>
            <a:r>
              <a:rPr lang="ar-SA" sz="2400" b="1" dirty="0">
                <a:solidFill>
                  <a:prstClr val="black"/>
                </a:solidFill>
              </a:rPr>
              <a:t>الذين رفضوا قبول رسالتهم كرهوهم وهددوهم (1 ملوك 8:22، 27). لكن رغم الضغوط التي واجهوها، نقل الأنبياء رسالتهم بإخلاص.</a:t>
            </a:r>
            <a:endParaRPr lang="en-US" sz="2400" b="1" dirty="0">
              <a:solidFill>
                <a:prstClr val="black"/>
              </a:solidFill>
            </a:endParaRPr>
          </a:p>
        </p:txBody>
      </p:sp>
      <p:sp>
        <p:nvSpPr>
          <p:cNvPr id="11" name="CuadroTexto 10">
            <a:extLst>
              <a:ext uri="{FF2B5EF4-FFF2-40B4-BE49-F238E27FC236}">
                <a16:creationId xmlns:a16="http://schemas.microsoft.com/office/drawing/2014/main" id="{D5E8211C-8BC0-B7F0-6DF1-9AC46CC2EADE}"/>
              </a:ext>
            </a:extLst>
          </p:cNvPr>
          <p:cNvSpPr txBox="1"/>
          <p:nvPr/>
        </p:nvSpPr>
        <p:spPr>
          <a:xfrm>
            <a:off x="7570" y="5662975"/>
            <a:ext cx="6065532" cy="1200329"/>
          </a:xfrm>
          <a:prstGeom prst="rect">
            <a:avLst/>
          </a:prstGeom>
          <a:noFill/>
        </p:spPr>
        <p:txBody>
          <a:bodyPr wrap="square">
            <a:spAutoFit/>
          </a:bodyPr>
          <a:lstStyle/>
          <a:p>
            <a:pPr lvl="0" algn="r" rtl="1">
              <a:spcBef>
                <a:spcPts val="600"/>
              </a:spcBef>
              <a:defRPr/>
            </a:pPr>
            <a:r>
              <a:rPr lang="ar-SA" sz="2400" b="1" dirty="0">
                <a:solidFill>
                  <a:prstClr val="black"/>
                </a:solidFill>
              </a:rPr>
              <a:t>لم يكونوا كاملين، لكنهم كانوا رجالا ونساء يصلون، أوفياء للكلمة، وخدما لله وشعبه (1 صموئيل 23:12؛ </a:t>
            </a:r>
            <a:br>
              <a:rPr lang="es-ES" sz="2400" b="1" dirty="0">
                <a:solidFill>
                  <a:prstClr val="black"/>
                </a:solidFill>
              </a:rPr>
            </a:br>
            <a:r>
              <a:rPr lang="ar-SA" sz="2400" b="1" dirty="0">
                <a:solidFill>
                  <a:prstClr val="black"/>
                </a:solidFill>
              </a:rPr>
              <a:t>إرميا 4:42).</a:t>
            </a:r>
            <a:endParaRPr lang="en-US" sz="2400" b="1" dirty="0">
              <a:solidFill>
                <a:prstClr val="black"/>
              </a:solidFill>
            </a:endParaRP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righ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2"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righ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2"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righ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25E3D2E1-BA7A-586F-37F2-274FD5550EDA}"/>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0D40D853-F4EF-F1DE-76FB-854D6D819993}"/>
              </a:ext>
            </a:extLst>
          </p:cNvPr>
          <p:cNvGraphicFramePr/>
          <p:nvPr>
            <p:extLst>
              <p:ext uri="{D42A27DB-BD31-4B8C-83A1-F6EECF244321}">
                <p14:modId xmlns:p14="http://schemas.microsoft.com/office/powerpoint/2010/main" val="2639245501"/>
              </p:ext>
            </p:extLst>
          </p:nvPr>
        </p:nvGraphicFramePr>
        <p:xfrm>
          <a:off x="219075" y="2948144"/>
          <a:ext cx="11697622" cy="37098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97317CA7-4441-7F5A-C7E4-A06779BDA9BC}"/>
              </a:ext>
            </a:extLst>
          </p:cNvPr>
          <p:cNvSpPr txBox="1"/>
          <p:nvPr/>
        </p:nvSpPr>
        <p:spPr>
          <a:xfrm>
            <a:off x="500061" y="-101375"/>
            <a:ext cx="12191999" cy="769441"/>
          </a:xfrm>
          <a:prstGeom prst="rect">
            <a:avLst/>
          </a:prstGeom>
          <a:noFill/>
        </p:spPr>
        <p:txBody>
          <a:bodyPr wrap="square">
            <a:spAutoFit/>
          </a:bodyPr>
          <a:lstStyle/>
          <a:p>
            <a:pPr algn="ctr"/>
            <a:r>
              <a:rPr lang="ar-SA" sz="4400" b="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ما العمل الذي قام به الأنبياء؟</a:t>
            </a:r>
            <a:endPar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endParaRPr>
          </a:p>
        </p:txBody>
      </p:sp>
      <p:sp>
        <p:nvSpPr>
          <p:cNvPr id="5" name="CuadroTexto 4">
            <a:extLst>
              <a:ext uri="{FF2B5EF4-FFF2-40B4-BE49-F238E27FC236}">
                <a16:creationId xmlns:a16="http://schemas.microsoft.com/office/drawing/2014/main" id="{5D6EAFF2-9941-C6F0-5231-66CEB2677A3E}"/>
              </a:ext>
            </a:extLst>
          </p:cNvPr>
          <p:cNvSpPr txBox="1"/>
          <p:nvPr/>
        </p:nvSpPr>
        <p:spPr>
          <a:xfrm>
            <a:off x="561054" y="979125"/>
            <a:ext cx="11191875" cy="369332"/>
          </a:xfrm>
          <a:prstGeom prst="rect">
            <a:avLst/>
          </a:prstGeom>
          <a:noFill/>
        </p:spPr>
        <p:txBody>
          <a:bodyPr wrap="square">
            <a:spAutoFit/>
          </a:bodyPr>
          <a:lstStyle/>
          <a:p>
            <a:pPr algn="ctr" rtl="1"/>
            <a:r>
              <a:rPr lang="ar-SA" b="1" dirty="0">
                <a:solidFill>
                  <a:schemeClr val="tx2">
                    <a:lumMod val="20000"/>
                    <a:lumOff val="80000"/>
                  </a:schemeClr>
                </a:solidFill>
                <a:effectLst>
                  <a:glow rad="101600">
                    <a:srgbClr val="436C00"/>
                  </a:glow>
                </a:effectLst>
                <a:latin typeface="Comic Sans MS" panose="030F0702030302020204" pitchFamily="66" charset="0"/>
              </a:rPr>
              <a:t>1الملوك 16:19</a:t>
            </a:r>
            <a:endParaRPr lang="en-US" b="1" dirty="0">
              <a:solidFill>
                <a:schemeClr val="tx2">
                  <a:lumMod val="20000"/>
                  <a:lumOff val="80000"/>
                </a:schemeClr>
              </a:solidFill>
              <a:effectLst>
                <a:glow rad="101600">
                  <a:srgbClr val="436C00"/>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128EA36E-3B8E-06BD-8A84-05C30D2C8A3F}"/>
              </a:ext>
            </a:extLst>
          </p:cNvPr>
          <p:cNvSpPr txBox="1"/>
          <p:nvPr/>
        </p:nvSpPr>
        <p:spPr>
          <a:xfrm>
            <a:off x="9864377" y="1626916"/>
            <a:ext cx="2172666" cy="1200329"/>
          </a:xfrm>
          <a:prstGeom prst="rect">
            <a:avLst/>
          </a:prstGeom>
          <a:noFill/>
        </p:spPr>
        <p:txBody>
          <a:bodyPr wrap="square" rtlCol="0">
            <a:spAutoFit/>
          </a:bodyPr>
          <a:lstStyle/>
          <a:p>
            <a:pPr algn="r" rtl="1">
              <a:spcBef>
                <a:spcPts val="600"/>
              </a:spcBef>
            </a:pPr>
            <a:r>
              <a:rPr lang="ar-SA" sz="2400" b="1" dirty="0"/>
              <a:t>من بين أمور أخرى، قام الأنبياء بهذه المهام:</a:t>
            </a:r>
            <a:endParaRPr lang="en-US" sz="2400" b="1" dirty="0"/>
          </a:p>
        </p:txBody>
      </p:sp>
      <p:pic>
        <p:nvPicPr>
          <p:cNvPr id="8" name="Imagen 7">
            <a:extLst>
              <a:ext uri="{FF2B5EF4-FFF2-40B4-BE49-F238E27FC236}">
                <a16:creationId xmlns:a16="http://schemas.microsoft.com/office/drawing/2014/main" id="{00952936-BCB9-7CE4-1C66-71E2A23FEF81}"/>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7854825" y="1503004"/>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A34CA941-D3FC-BEA3-5F21-29A1AA5E2CAC}"/>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5213434" y="1503004"/>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9C421582-B43C-3EAA-7229-C632CA198C73}"/>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2876589" y="1503004"/>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D0712CE-94FA-8969-8347-97C12BECB865}"/>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235201" y="1503004"/>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id="{5AC73896-0282-BBE2-35C7-6E16917E588E}"/>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1594384" y="3704250"/>
            <a:ext cx="240890" cy="240890"/>
          </a:xfrm>
          <a:prstGeom prst="rect">
            <a:avLst/>
          </a:prstGeom>
        </p:spPr>
      </p:pic>
      <p:pic>
        <p:nvPicPr>
          <p:cNvPr id="18" name="Gráfico 17" descr="Corona con relleno sólido">
            <a:extLst>
              <a:ext uri="{FF2B5EF4-FFF2-40B4-BE49-F238E27FC236}">
                <a16:creationId xmlns:a16="http://schemas.microsoft.com/office/drawing/2014/main" id="{9A190860-931E-F441-42CC-29636ED006D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1594384" y="4478123"/>
            <a:ext cx="240890" cy="240890"/>
          </a:xfrm>
          <a:prstGeom prst="rect">
            <a:avLst/>
          </a:prstGeom>
        </p:spPr>
      </p:pic>
      <p:pic>
        <p:nvPicPr>
          <p:cNvPr id="20" name="Gráfico 19" descr="Corona con relleno sólido">
            <a:extLst>
              <a:ext uri="{FF2B5EF4-FFF2-40B4-BE49-F238E27FC236}">
                <a16:creationId xmlns:a16="http://schemas.microsoft.com/office/drawing/2014/main" id="{482F2441-58A1-930D-1E75-3B11F3824626}"/>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1594384" y="5522650"/>
            <a:ext cx="240890" cy="240890"/>
          </a:xfrm>
          <a:prstGeom prst="rect">
            <a:avLst/>
          </a:prstGeom>
        </p:spPr>
      </p:pic>
      <p:pic>
        <p:nvPicPr>
          <p:cNvPr id="22" name="Gráfico 21" descr="Sombrero de chef con relleno sólido">
            <a:extLst>
              <a:ext uri="{FF2B5EF4-FFF2-40B4-BE49-F238E27FC236}">
                <a16:creationId xmlns:a16="http://schemas.microsoft.com/office/drawing/2014/main" id="{5B61D3CD-A401-C501-C6ED-EE94C38A7FAE}"/>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8569889" y="3746143"/>
            <a:ext cx="240890" cy="240890"/>
          </a:xfrm>
          <a:prstGeom prst="rect">
            <a:avLst/>
          </a:prstGeom>
        </p:spPr>
      </p:pic>
      <p:pic>
        <p:nvPicPr>
          <p:cNvPr id="24" name="Gráfico 23" descr="Grupo de hombres con relleno sólido">
            <a:extLst>
              <a:ext uri="{FF2B5EF4-FFF2-40B4-BE49-F238E27FC236}">
                <a16:creationId xmlns:a16="http://schemas.microsoft.com/office/drawing/2014/main" id="{2DBDB31B-FFBA-60F4-203C-9648F008E178}"/>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5545395" y="3746143"/>
            <a:ext cx="240890" cy="240890"/>
          </a:xfrm>
          <a:prstGeom prst="rect">
            <a:avLst/>
          </a:prstGeom>
        </p:spPr>
      </p:pic>
      <p:pic>
        <p:nvPicPr>
          <p:cNvPr id="26" name="Gráfico 25" descr="Grupo de hombres con relleno sólido">
            <a:extLst>
              <a:ext uri="{FF2B5EF4-FFF2-40B4-BE49-F238E27FC236}">
                <a16:creationId xmlns:a16="http://schemas.microsoft.com/office/drawing/2014/main" id="{4AC1F248-7B30-7CAD-3026-ECAD637EA88F}"/>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5545395" y="4431299"/>
            <a:ext cx="240890" cy="240890"/>
          </a:xfrm>
          <a:prstGeom prst="rect">
            <a:avLst/>
          </a:prstGeom>
        </p:spPr>
      </p:pic>
      <p:pic>
        <p:nvPicPr>
          <p:cNvPr id="28" name="Gráfico 27" descr="Grupo de hombres con relleno sólido">
            <a:extLst>
              <a:ext uri="{FF2B5EF4-FFF2-40B4-BE49-F238E27FC236}">
                <a16:creationId xmlns:a16="http://schemas.microsoft.com/office/drawing/2014/main" id="{EA2F63AA-2084-7DA2-4B2B-4FA37A84CB5D}"/>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5545395" y="5170225"/>
            <a:ext cx="240890" cy="240890"/>
          </a:xfrm>
          <a:prstGeom prst="rect">
            <a:avLst/>
          </a:prstGeom>
        </p:spPr>
      </p:pic>
      <p:pic>
        <p:nvPicPr>
          <p:cNvPr id="30" name="Gráfico 29" descr="Narración con relleno sólido">
            <a:extLst>
              <a:ext uri="{FF2B5EF4-FFF2-40B4-BE49-F238E27FC236}">
                <a16:creationId xmlns:a16="http://schemas.microsoft.com/office/drawing/2014/main" id="{6D0BD3CD-3FDD-D0A7-75E6-08C84763F52C}"/>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2528133" y="3751875"/>
            <a:ext cx="240890" cy="240890"/>
          </a:xfrm>
          <a:prstGeom prst="rect">
            <a:avLst/>
          </a:prstGeom>
        </p:spPr>
      </p:pic>
      <p:sp>
        <p:nvSpPr>
          <p:cNvPr id="2" name="Rectangle 1">
            <a:extLst>
              <a:ext uri="{FF2B5EF4-FFF2-40B4-BE49-F238E27FC236}">
                <a16:creationId xmlns:a16="http://schemas.microsoft.com/office/drawing/2014/main" id="{658275E4-4E8E-4B1E-87AC-73554C3890CD}"/>
              </a:ext>
            </a:extLst>
          </p:cNvPr>
          <p:cNvSpPr>
            <a:spLocks noChangeArrowheads="1"/>
          </p:cNvSpPr>
          <p:nvPr/>
        </p:nvSpPr>
        <p:spPr bwMode="auto">
          <a:xfrm>
            <a:off x="500061" y="625717"/>
            <a:ext cx="10270777" cy="369332"/>
          </a:xfrm>
          <a:prstGeom prst="rect">
            <a:avLst/>
          </a:prstGeom>
          <a:noFill/>
        </p:spPr>
        <p:txBody>
          <a:bodyPr wrap="square">
            <a:spAutoFit/>
          </a:bodyPr>
          <a:lstStyle/>
          <a:p>
            <a:pPr algn="ctr" rtl="1"/>
            <a:r>
              <a:rPr lang="ar-SA" altLang="fr-FR" b="1" dirty="0">
                <a:solidFill>
                  <a:schemeClr val="tx2">
                    <a:lumMod val="20000"/>
                    <a:lumOff val="80000"/>
                  </a:schemeClr>
                </a:solidFill>
                <a:effectLst>
                  <a:glow rad="101600">
                    <a:srgbClr val="436C00"/>
                  </a:glow>
                </a:effectLst>
                <a:latin typeface="Comic Sans MS" panose="030F0702030302020204" pitchFamily="66" charset="0"/>
              </a:rPr>
              <a:t>ثُمَّ امْسَحْ يَاهُو بْنَ نِمْشِي مَلِكاً عَلَى إِسْرَائِيلَ، وَكَذَلِكَ امْسَحْ أَلِيشَعَ بْنَ </a:t>
            </a:r>
            <a:r>
              <a:rPr lang="ar-SA" altLang="fr-FR" b="1" dirty="0" err="1">
                <a:solidFill>
                  <a:schemeClr val="tx2">
                    <a:lumMod val="20000"/>
                    <a:lumOff val="80000"/>
                  </a:schemeClr>
                </a:solidFill>
                <a:effectLst>
                  <a:glow rad="101600">
                    <a:srgbClr val="436C00"/>
                  </a:glow>
                </a:effectLst>
                <a:latin typeface="Comic Sans MS" panose="030F0702030302020204" pitchFamily="66" charset="0"/>
              </a:rPr>
              <a:t>شَافَاطَ</a:t>
            </a:r>
            <a:r>
              <a:rPr lang="ar-SA" altLang="fr-FR" b="1" dirty="0">
                <a:solidFill>
                  <a:schemeClr val="tx2">
                    <a:lumMod val="20000"/>
                    <a:lumOff val="80000"/>
                  </a:schemeClr>
                </a:solidFill>
                <a:effectLst>
                  <a:glow rad="101600">
                    <a:srgbClr val="436C00"/>
                  </a:glow>
                </a:effectLst>
                <a:latin typeface="Comic Sans MS" panose="030F0702030302020204" pitchFamily="66" charset="0"/>
              </a:rPr>
              <a:t> مِنْ آبَلِ مَحُولَةَ نَبِيًّا خَلَفاً لَكَ,</a:t>
            </a:r>
            <a:endParaRPr lang="fr-FR" altLang="fr-FR" b="1" dirty="0">
              <a:solidFill>
                <a:schemeClr val="tx2">
                  <a:lumMod val="20000"/>
                  <a:lumOff val="80000"/>
                </a:schemeClr>
              </a:solidFill>
              <a:effectLst>
                <a:glow rad="101600">
                  <a:srgbClr val="436C00"/>
                </a:glow>
              </a:effectLst>
              <a:latin typeface="Comic Sans MS" panose="030F0702030302020204" pitchFamily="66" charset="0"/>
            </a:endParaRPr>
          </a:p>
        </p:txBody>
      </p:sp>
    </p:spTree>
    <p:extLst>
      <p:ext uri="{BB962C8B-B14F-4D97-AF65-F5344CB8AC3E}">
        <p14:creationId xmlns:p14="http://schemas.microsoft.com/office/powerpoint/2010/main" val="203705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righ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CD14DA94-E93F-4860-A146-9B49D1888F83}"/>
                                            </p:graphicEl>
                                          </p:spTgt>
                                        </p:tgtEl>
                                        <p:attrNameLst>
                                          <p:attrName>style.visibility</p:attrName>
                                        </p:attrNameLst>
                                      </p:cBhvr>
                                      <p:to>
                                        <p:strVal val="visible"/>
                                      </p:to>
                                    </p:set>
                                    <p:anim calcmode="lin" valueType="num">
                                      <p:cBhvr>
                                        <p:cTn id="37" dur="500" fill="hold"/>
                                        <p:tgtEl>
                                          <p:spTgt spid="4">
                                            <p:graphicEl>
                                              <a:dgm id="{CD14DA94-E93F-4860-A146-9B49D1888F83}"/>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CD14DA94-E93F-4860-A146-9B49D1888F83}"/>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CD14DA94-E93F-4860-A146-9B49D1888F8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5" fill="hold" grpId="0" nodeType="clickEffect">
                                  <p:stCondLst>
                                    <p:cond delay="0"/>
                                  </p:stCondLst>
                                  <p:childTnLst>
                                    <p:set>
                                      <p:cBhvr>
                                        <p:cTn id="43" dur="1" fill="hold">
                                          <p:stCondLst>
                                            <p:cond delay="0"/>
                                          </p:stCondLst>
                                        </p:cTn>
                                        <p:tgtEl>
                                          <p:spTgt spid="4">
                                            <p:graphicEl>
                                              <a:dgm id="{DE916DB0-9BB6-48A9-BFF3-35B5FFCB431D}"/>
                                            </p:graphicEl>
                                          </p:spTgt>
                                        </p:tgtEl>
                                        <p:attrNameLst>
                                          <p:attrName>style.visibility</p:attrName>
                                        </p:attrNameLst>
                                      </p:cBhvr>
                                      <p:to>
                                        <p:strVal val="visible"/>
                                      </p:to>
                                    </p:set>
                                    <p:animEffect transition="in" filter="randombar(vertical)">
                                      <p:cBhvr>
                                        <p:cTn id="44" dur="500"/>
                                        <p:tgtEl>
                                          <p:spTgt spid="4">
                                            <p:graphicEl>
                                              <a:dgm id="{DE916DB0-9BB6-48A9-BFF3-35B5FFCB431D}"/>
                                            </p:graphicEl>
                                          </p:spTgt>
                                        </p:tgtEl>
                                      </p:cBhvr>
                                    </p:animEffect>
                                  </p:childTnLst>
                                </p:cTn>
                              </p:par>
                              <p:par>
                                <p:cTn id="45" presetID="14" presetClass="entr" presetSubtype="5"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randombar(vertical)">
                                      <p:cBhvr>
                                        <p:cTn id="47" dur="500"/>
                                        <p:tgtEl>
                                          <p:spTgt spid="16"/>
                                        </p:tgtEl>
                                      </p:cBhvr>
                                    </p:animEffect>
                                  </p:childTnLst>
                                </p:cTn>
                              </p:par>
                              <p:par>
                                <p:cTn id="48" presetID="14" presetClass="entr" presetSubtype="5"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randombar(vertical)">
                                      <p:cBhvr>
                                        <p:cTn id="50" dur="500"/>
                                        <p:tgtEl>
                                          <p:spTgt spid="18"/>
                                        </p:tgtEl>
                                      </p:cBhvr>
                                    </p:animEffect>
                                  </p:childTnLst>
                                </p:cTn>
                              </p:par>
                              <p:par>
                                <p:cTn id="51" presetID="14" presetClass="entr" presetSubtype="5"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randombar(vertical)">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25" presetClass="entr" presetSubtype="0" fill="hold" nodeType="click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9"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0"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1" dur="1000" fill="hold"/>
                                        <p:tgtEl>
                                          <p:spTgt spid="10"/>
                                        </p:tgtEl>
                                        <p:attrNameLst>
                                          <p:attrName>ppt_h</p:attrName>
                                        </p:attrNameLst>
                                      </p:cBhvr>
                                      <p:tavLst>
                                        <p:tav tm="0">
                                          <p:val>
                                            <p:strVal val="#ppt_h"/>
                                          </p:val>
                                        </p:tav>
                                        <p:tav tm="100000">
                                          <p:val>
                                            <p:strVal val="#ppt_h"/>
                                          </p:val>
                                        </p:tav>
                                      </p:tavLst>
                                    </p:anim>
                                    <p:anim calcmode="lin" valueType="num">
                                      <p:cBhvr>
                                        <p:cTn id="62"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3"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4"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5" dur="1000" decel="50000">
                                          <p:stCondLst>
                                            <p:cond delay="0"/>
                                          </p:stCondLst>
                                        </p:cTn>
                                        <p:tgtEl>
                                          <p:spTgt spid="10"/>
                                        </p:tgtEl>
                                      </p:cBhvr>
                                    </p:animEffect>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4">
                                            <p:graphicEl>
                                              <a:dgm id="{457CBF1E-15F2-4D01-AB7E-076D7A96F0B9}"/>
                                            </p:graphicEl>
                                          </p:spTgt>
                                        </p:tgtEl>
                                        <p:attrNameLst>
                                          <p:attrName>style.visibility</p:attrName>
                                        </p:attrNameLst>
                                      </p:cBhvr>
                                      <p:to>
                                        <p:strVal val="visible"/>
                                      </p:to>
                                    </p:set>
                                    <p:anim calcmode="lin" valueType="num">
                                      <p:cBhvr>
                                        <p:cTn id="69" dur="500" fill="hold"/>
                                        <p:tgtEl>
                                          <p:spTgt spid="4">
                                            <p:graphicEl>
                                              <a:dgm id="{457CBF1E-15F2-4D01-AB7E-076D7A96F0B9}"/>
                                            </p:graphicEl>
                                          </p:spTgt>
                                        </p:tgtEl>
                                        <p:attrNameLst>
                                          <p:attrName>ppt_w</p:attrName>
                                        </p:attrNameLst>
                                      </p:cBhvr>
                                      <p:tavLst>
                                        <p:tav tm="0">
                                          <p:val>
                                            <p:fltVal val="0"/>
                                          </p:val>
                                        </p:tav>
                                        <p:tav tm="100000">
                                          <p:val>
                                            <p:strVal val="#ppt_w"/>
                                          </p:val>
                                        </p:tav>
                                      </p:tavLst>
                                    </p:anim>
                                    <p:anim calcmode="lin" valueType="num">
                                      <p:cBhvr>
                                        <p:cTn id="70" dur="500" fill="hold"/>
                                        <p:tgtEl>
                                          <p:spTgt spid="4">
                                            <p:graphicEl>
                                              <a:dgm id="{457CBF1E-15F2-4D01-AB7E-076D7A96F0B9}"/>
                                            </p:graphicEl>
                                          </p:spTgt>
                                        </p:tgtEl>
                                        <p:attrNameLst>
                                          <p:attrName>ppt_h</p:attrName>
                                        </p:attrNameLst>
                                      </p:cBhvr>
                                      <p:tavLst>
                                        <p:tav tm="0">
                                          <p:val>
                                            <p:fltVal val="0"/>
                                          </p:val>
                                        </p:tav>
                                        <p:tav tm="100000">
                                          <p:val>
                                            <p:strVal val="#ppt_h"/>
                                          </p:val>
                                        </p:tav>
                                      </p:tavLst>
                                    </p:anim>
                                    <p:animEffect transition="in" filter="fade">
                                      <p:cBhvr>
                                        <p:cTn id="71" dur="500"/>
                                        <p:tgtEl>
                                          <p:spTgt spid="4">
                                            <p:graphicEl>
                                              <a:dgm id="{457CBF1E-15F2-4D01-AB7E-076D7A96F0B9}"/>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14" presetClass="entr" presetSubtype="5" fill="hold" grpId="0" nodeType="clickEffect">
                                  <p:stCondLst>
                                    <p:cond delay="0"/>
                                  </p:stCondLst>
                                  <p:childTnLst>
                                    <p:set>
                                      <p:cBhvr>
                                        <p:cTn id="75" dur="1" fill="hold">
                                          <p:stCondLst>
                                            <p:cond delay="0"/>
                                          </p:stCondLst>
                                        </p:cTn>
                                        <p:tgtEl>
                                          <p:spTgt spid="4">
                                            <p:graphicEl>
                                              <a:dgm id="{04C60BD0-E465-45DD-864B-0D8C1C3C4F09}"/>
                                            </p:graphicEl>
                                          </p:spTgt>
                                        </p:tgtEl>
                                        <p:attrNameLst>
                                          <p:attrName>style.visibility</p:attrName>
                                        </p:attrNameLst>
                                      </p:cBhvr>
                                      <p:to>
                                        <p:strVal val="visible"/>
                                      </p:to>
                                    </p:set>
                                    <p:animEffect transition="in" filter="randombar(vertical)">
                                      <p:cBhvr>
                                        <p:cTn id="76" dur="500"/>
                                        <p:tgtEl>
                                          <p:spTgt spid="4">
                                            <p:graphicEl>
                                              <a:dgm id="{04C60BD0-E465-45DD-864B-0D8C1C3C4F09}"/>
                                            </p:graphicEl>
                                          </p:spTgt>
                                        </p:tgtEl>
                                      </p:cBhvr>
                                    </p:animEffect>
                                  </p:childTnLst>
                                </p:cTn>
                              </p:par>
                              <p:par>
                                <p:cTn id="77" presetID="14" presetClass="entr" presetSubtype="5" fill="hold"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randombar(vertical)">
                                      <p:cBhvr>
                                        <p:cTn id="79" dur="500"/>
                                        <p:tgtEl>
                                          <p:spTgt spid="22"/>
                                        </p:tgtEl>
                                      </p:cBhvr>
                                    </p:animEffect>
                                  </p:childTnLst>
                                </p:cTn>
                              </p:par>
                            </p:childTnLst>
                          </p:cTn>
                        </p:par>
                      </p:childTnLst>
                    </p:cTn>
                  </p:par>
                  <p:par>
                    <p:cTn id="80" fill="hold">
                      <p:stCondLst>
                        <p:cond delay="indefinite"/>
                      </p:stCondLst>
                      <p:childTnLst>
                        <p:par>
                          <p:cTn id="81" fill="hold">
                            <p:stCondLst>
                              <p:cond delay="0"/>
                            </p:stCondLst>
                            <p:childTnLst>
                              <p:par>
                                <p:cTn id="82" presetID="25"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 calcmode="lin" valueType="num">
                                      <p:cBhvr>
                                        <p:cTn id="84"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87" dur="1000" fill="hold"/>
                                        <p:tgtEl>
                                          <p:spTgt spid="12"/>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12"/>
                                        </p:tgtEl>
                                      </p:cBhvr>
                                    </p:animEffect>
                                  </p:childTnLst>
                                </p:cTn>
                              </p:par>
                            </p:childTnLst>
                          </p:cTn>
                        </p:par>
                        <p:par>
                          <p:cTn id="92" fill="hold">
                            <p:stCondLst>
                              <p:cond delay="1000"/>
                            </p:stCondLst>
                            <p:childTnLst>
                              <p:par>
                                <p:cTn id="93" presetID="53" presetClass="entr" presetSubtype="16" fill="hold" grpId="0" nodeType="afterEffect">
                                  <p:stCondLst>
                                    <p:cond delay="0"/>
                                  </p:stCondLst>
                                  <p:childTnLst>
                                    <p:set>
                                      <p:cBhvr>
                                        <p:cTn id="94" dur="1" fill="hold">
                                          <p:stCondLst>
                                            <p:cond delay="0"/>
                                          </p:stCondLst>
                                        </p:cTn>
                                        <p:tgtEl>
                                          <p:spTgt spid="4">
                                            <p:graphicEl>
                                              <a:dgm id="{C448F219-B8A8-42B4-A6CF-DB14E610DA1A}"/>
                                            </p:graphicEl>
                                          </p:spTgt>
                                        </p:tgtEl>
                                        <p:attrNameLst>
                                          <p:attrName>style.visibility</p:attrName>
                                        </p:attrNameLst>
                                      </p:cBhvr>
                                      <p:to>
                                        <p:strVal val="visible"/>
                                      </p:to>
                                    </p:set>
                                    <p:anim calcmode="lin" valueType="num">
                                      <p:cBhvr>
                                        <p:cTn id="95" dur="500" fill="hold"/>
                                        <p:tgtEl>
                                          <p:spTgt spid="4">
                                            <p:graphicEl>
                                              <a:dgm id="{C448F219-B8A8-42B4-A6CF-DB14E610DA1A}"/>
                                            </p:graphicEl>
                                          </p:spTgt>
                                        </p:tgtEl>
                                        <p:attrNameLst>
                                          <p:attrName>ppt_w</p:attrName>
                                        </p:attrNameLst>
                                      </p:cBhvr>
                                      <p:tavLst>
                                        <p:tav tm="0">
                                          <p:val>
                                            <p:fltVal val="0"/>
                                          </p:val>
                                        </p:tav>
                                        <p:tav tm="100000">
                                          <p:val>
                                            <p:strVal val="#ppt_w"/>
                                          </p:val>
                                        </p:tav>
                                      </p:tavLst>
                                    </p:anim>
                                    <p:anim calcmode="lin" valueType="num">
                                      <p:cBhvr>
                                        <p:cTn id="96" dur="500" fill="hold"/>
                                        <p:tgtEl>
                                          <p:spTgt spid="4">
                                            <p:graphicEl>
                                              <a:dgm id="{C448F219-B8A8-42B4-A6CF-DB14E610DA1A}"/>
                                            </p:graphicEl>
                                          </p:spTgt>
                                        </p:tgtEl>
                                        <p:attrNameLst>
                                          <p:attrName>ppt_h</p:attrName>
                                        </p:attrNameLst>
                                      </p:cBhvr>
                                      <p:tavLst>
                                        <p:tav tm="0">
                                          <p:val>
                                            <p:fltVal val="0"/>
                                          </p:val>
                                        </p:tav>
                                        <p:tav tm="100000">
                                          <p:val>
                                            <p:strVal val="#ppt_h"/>
                                          </p:val>
                                        </p:tav>
                                      </p:tavLst>
                                    </p:anim>
                                    <p:animEffect transition="in" filter="fade">
                                      <p:cBhvr>
                                        <p:cTn id="97" dur="500"/>
                                        <p:tgtEl>
                                          <p:spTgt spid="4">
                                            <p:graphicEl>
                                              <a:dgm id="{C448F219-B8A8-42B4-A6CF-DB14E610DA1A}"/>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4" presetClass="entr" presetSubtype="5" fill="hold" grpId="0" nodeType="clickEffect">
                                  <p:stCondLst>
                                    <p:cond delay="0"/>
                                  </p:stCondLst>
                                  <p:childTnLst>
                                    <p:set>
                                      <p:cBhvr>
                                        <p:cTn id="101" dur="1" fill="hold">
                                          <p:stCondLst>
                                            <p:cond delay="0"/>
                                          </p:stCondLst>
                                        </p:cTn>
                                        <p:tgtEl>
                                          <p:spTgt spid="4">
                                            <p:graphicEl>
                                              <a:dgm id="{1C67A4CD-D8D9-4790-9FCB-FE35047E44B9}"/>
                                            </p:graphicEl>
                                          </p:spTgt>
                                        </p:tgtEl>
                                        <p:attrNameLst>
                                          <p:attrName>style.visibility</p:attrName>
                                        </p:attrNameLst>
                                      </p:cBhvr>
                                      <p:to>
                                        <p:strVal val="visible"/>
                                      </p:to>
                                    </p:set>
                                    <p:animEffect transition="in" filter="randombar(vertical)">
                                      <p:cBhvr>
                                        <p:cTn id="102" dur="500"/>
                                        <p:tgtEl>
                                          <p:spTgt spid="4">
                                            <p:graphicEl>
                                              <a:dgm id="{1C67A4CD-D8D9-4790-9FCB-FE35047E44B9}"/>
                                            </p:graphicEl>
                                          </p:spTgt>
                                        </p:tgtEl>
                                      </p:cBhvr>
                                    </p:animEffect>
                                  </p:childTnLst>
                                </p:cTn>
                              </p:par>
                              <p:par>
                                <p:cTn id="103" presetID="14" presetClass="entr" presetSubtype="5" fill="hold" nodeType="with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randombar(vertical)">
                                      <p:cBhvr>
                                        <p:cTn id="105" dur="500"/>
                                        <p:tgtEl>
                                          <p:spTgt spid="24"/>
                                        </p:tgtEl>
                                      </p:cBhvr>
                                    </p:animEffect>
                                  </p:childTnLst>
                                </p:cTn>
                              </p:par>
                              <p:par>
                                <p:cTn id="106" presetID="14" presetClass="entr" presetSubtype="5" fill="hold" nodeType="with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randombar(vertical)">
                                      <p:cBhvr>
                                        <p:cTn id="108" dur="500"/>
                                        <p:tgtEl>
                                          <p:spTgt spid="26"/>
                                        </p:tgtEl>
                                      </p:cBhvr>
                                    </p:animEffect>
                                  </p:childTnLst>
                                </p:cTn>
                              </p:par>
                              <p:par>
                                <p:cTn id="109" presetID="14" presetClass="entr" presetSubtype="5" fill="hold" nodeType="withEffect">
                                  <p:stCondLst>
                                    <p:cond delay="0"/>
                                  </p:stCondLst>
                                  <p:childTnLst>
                                    <p:set>
                                      <p:cBhvr>
                                        <p:cTn id="110" dur="1" fill="hold">
                                          <p:stCondLst>
                                            <p:cond delay="0"/>
                                          </p:stCondLst>
                                        </p:cTn>
                                        <p:tgtEl>
                                          <p:spTgt spid="28"/>
                                        </p:tgtEl>
                                        <p:attrNameLst>
                                          <p:attrName>style.visibility</p:attrName>
                                        </p:attrNameLst>
                                      </p:cBhvr>
                                      <p:to>
                                        <p:strVal val="visible"/>
                                      </p:to>
                                    </p:set>
                                    <p:animEffect transition="in" filter="randombar(vertical)">
                                      <p:cBhvr>
                                        <p:cTn id="111" dur="500"/>
                                        <p:tgtEl>
                                          <p:spTgt spid="28"/>
                                        </p:tgtEl>
                                      </p:cBhvr>
                                    </p:animEffect>
                                  </p:childTnLst>
                                </p:cTn>
                              </p:par>
                            </p:childTnLst>
                          </p:cTn>
                        </p:par>
                      </p:childTnLst>
                    </p:cTn>
                  </p:par>
                  <p:par>
                    <p:cTn id="112" fill="hold">
                      <p:stCondLst>
                        <p:cond delay="indefinite"/>
                      </p:stCondLst>
                      <p:childTnLst>
                        <p:par>
                          <p:cTn id="113" fill="hold">
                            <p:stCondLst>
                              <p:cond delay="0"/>
                            </p:stCondLst>
                            <p:childTnLst>
                              <p:par>
                                <p:cTn id="114" presetID="25" presetClass="entr" presetSubtype="0" fill="hold" nodeType="click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p:cTn id="116"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17"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18"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19" dur="1000" fill="hold"/>
                                        <p:tgtEl>
                                          <p:spTgt spid="14"/>
                                        </p:tgtEl>
                                        <p:attrNameLst>
                                          <p:attrName>ppt_h</p:attrName>
                                        </p:attrNameLst>
                                      </p:cBhvr>
                                      <p:tavLst>
                                        <p:tav tm="0">
                                          <p:val>
                                            <p:strVal val="#ppt_h"/>
                                          </p:val>
                                        </p:tav>
                                        <p:tav tm="100000">
                                          <p:val>
                                            <p:strVal val="#ppt_h"/>
                                          </p:val>
                                        </p:tav>
                                      </p:tavLst>
                                    </p:anim>
                                    <p:anim calcmode="lin" valueType="num">
                                      <p:cBhvr>
                                        <p:cTn id="120"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1"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2"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3" dur="1000" decel="50000">
                                          <p:stCondLst>
                                            <p:cond delay="0"/>
                                          </p:stCondLst>
                                        </p:cTn>
                                        <p:tgtEl>
                                          <p:spTgt spid="14"/>
                                        </p:tgtEl>
                                      </p:cBhvr>
                                    </p:animEffect>
                                  </p:childTnLst>
                                </p:cTn>
                              </p:par>
                            </p:childTnLst>
                          </p:cTn>
                        </p:par>
                        <p:par>
                          <p:cTn id="124" fill="hold">
                            <p:stCondLst>
                              <p:cond delay="1000"/>
                            </p:stCondLst>
                            <p:childTnLst>
                              <p:par>
                                <p:cTn id="125" presetID="53" presetClass="entr" presetSubtype="16" fill="hold" grpId="0" nodeType="afterEffect">
                                  <p:stCondLst>
                                    <p:cond delay="0"/>
                                  </p:stCondLst>
                                  <p:childTnLst>
                                    <p:set>
                                      <p:cBhvr>
                                        <p:cTn id="126" dur="1" fill="hold">
                                          <p:stCondLst>
                                            <p:cond delay="0"/>
                                          </p:stCondLst>
                                        </p:cTn>
                                        <p:tgtEl>
                                          <p:spTgt spid="4">
                                            <p:graphicEl>
                                              <a:dgm id="{596D6B8B-4CCC-48AC-963F-1A7F5F80423C}"/>
                                            </p:graphicEl>
                                          </p:spTgt>
                                        </p:tgtEl>
                                        <p:attrNameLst>
                                          <p:attrName>style.visibility</p:attrName>
                                        </p:attrNameLst>
                                      </p:cBhvr>
                                      <p:to>
                                        <p:strVal val="visible"/>
                                      </p:to>
                                    </p:set>
                                    <p:anim calcmode="lin" valueType="num">
                                      <p:cBhvr>
                                        <p:cTn id="127" dur="500" fill="hold"/>
                                        <p:tgtEl>
                                          <p:spTgt spid="4">
                                            <p:graphicEl>
                                              <a:dgm id="{596D6B8B-4CCC-48AC-963F-1A7F5F80423C}"/>
                                            </p:graphicEl>
                                          </p:spTgt>
                                        </p:tgtEl>
                                        <p:attrNameLst>
                                          <p:attrName>ppt_w</p:attrName>
                                        </p:attrNameLst>
                                      </p:cBhvr>
                                      <p:tavLst>
                                        <p:tav tm="0">
                                          <p:val>
                                            <p:fltVal val="0"/>
                                          </p:val>
                                        </p:tav>
                                        <p:tav tm="100000">
                                          <p:val>
                                            <p:strVal val="#ppt_w"/>
                                          </p:val>
                                        </p:tav>
                                      </p:tavLst>
                                    </p:anim>
                                    <p:anim calcmode="lin" valueType="num">
                                      <p:cBhvr>
                                        <p:cTn id="128" dur="500" fill="hold"/>
                                        <p:tgtEl>
                                          <p:spTgt spid="4">
                                            <p:graphicEl>
                                              <a:dgm id="{596D6B8B-4CCC-48AC-963F-1A7F5F80423C}"/>
                                            </p:graphicEl>
                                          </p:spTgt>
                                        </p:tgtEl>
                                        <p:attrNameLst>
                                          <p:attrName>ppt_h</p:attrName>
                                        </p:attrNameLst>
                                      </p:cBhvr>
                                      <p:tavLst>
                                        <p:tav tm="0">
                                          <p:val>
                                            <p:fltVal val="0"/>
                                          </p:val>
                                        </p:tav>
                                        <p:tav tm="100000">
                                          <p:val>
                                            <p:strVal val="#ppt_h"/>
                                          </p:val>
                                        </p:tav>
                                      </p:tavLst>
                                    </p:anim>
                                    <p:animEffect transition="in" filter="fade">
                                      <p:cBhvr>
                                        <p:cTn id="129" dur="500"/>
                                        <p:tgtEl>
                                          <p:spTgt spid="4">
                                            <p:graphicEl>
                                              <a:dgm id="{596D6B8B-4CCC-48AC-963F-1A7F5F80423C}"/>
                                            </p:graphicEl>
                                          </p:spTgt>
                                        </p:tgtEl>
                                      </p:cBhvr>
                                    </p:animEffect>
                                  </p:childTnLst>
                                </p:cTn>
                              </p:par>
                            </p:childTnLst>
                          </p:cTn>
                        </p:par>
                      </p:childTnLst>
                    </p:cTn>
                  </p:par>
                  <p:par>
                    <p:cTn id="130" fill="hold">
                      <p:stCondLst>
                        <p:cond delay="indefinite"/>
                      </p:stCondLst>
                      <p:childTnLst>
                        <p:par>
                          <p:cTn id="131" fill="hold">
                            <p:stCondLst>
                              <p:cond delay="0"/>
                            </p:stCondLst>
                            <p:childTnLst>
                              <p:par>
                                <p:cTn id="132" presetID="14" presetClass="entr" presetSubtype="5" fill="hold" grpId="0" nodeType="clickEffect">
                                  <p:stCondLst>
                                    <p:cond delay="0"/>
                                  </p:stCondLst>
                                  <p:childTnLst>
                                    <p:set>
                                      <p:cBhvr>
                                        <p:cTn id="133" dur="1" fill="hold">
                                          <p:stCondLst>
                                            <p:cond delay="0"/>
                                          </p:stCondLst>
                                        </p:cTn>
                                        <p:tgtEl>
                                          <p:spTgt spid="4">
                                            <p:graphicEl>
                                              <a:dgm id="{7C107A4B-B9C0-4C78-B580-4E5C3CAE4211}"/>
                                            </p:graphicEl>
                                          </p:spTgt>
                                        </p:tgtEl>
                                        <p:attrNameLst>
                                          <p:attrName>style.visibility</p:attrName>
                                        </p:attrNameLst>
                                      </p:cBhvr>
                                      <p:to>
                                        <p:strVal val="visible"/>
                                      </p:to>
                                    </p:set>
                                    <p:animEffect transition="in" filter="randombar(vertical)">
                                      <p:cBhvr>
                                        <p:cTn id="134" dur="500"/>
                                        <p:tgtEl>
                                          <p:spTgt spid="4">
                                            <p:graphicEl>
                                              <a:dgm id="{7C107A4B-B9C0-4C78-B580-4E5C3CAE4211}"/>
                                            </p:graphicEl>
                                          </p:spTgt>
                                        </p:tgtEl>
                                      </p:cBhvr>
                                    </p:animEffect>
                                  </p:childTnLst>
                                </p:cTn>
                              </p:par>
                              <p:par>
                                <p:cTn id="135" presetID="14" presetClass="entr" presetSubtype="5" fill="hold" nodeType="with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randombar(vertical)">
                                      <p:cBhvr>
                                        <p:cTn id="1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3">
            <a:extLst>
              <a:ext uri="{28A0092B-C50C-407E-A947-70E740481C1C}">
                <a14:useLocalDpi xmlns:a14="http://schemas.microsoft.com/office/drawing/2010/main"/>
              </a:ext>
            </a:extLst>
          </a:blip>
          <a:srcRect t="186" b="186"/>
          <a:stretch>
            <a:fillRect/>
          </a:stretch>
        </p:blipFill>
        <p:spPr>
          <a:xfrm>
            <a:off x="8265894" y="2268121"/>
            <a:ext cx="3599998" cy="201886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11" name="CuadroTexto 10">
            <a:extLst>
              <a:ext uri="{FF2B5EF4-FFF2-40B4-BE49-F238E27FC236}">
                <a16:creationId xmlns:a16="http://schemas.microsoft.com/office/drawing/2014/main" id="{A7978841-5E4C-36CA-4DBF-DF504E80F94E}"/>
              </a:ext>
            </a:extLst>
          </p:cNvPr>
          <p:cNvSpPr txBox="1"/>
          <p:nvPr/>
        </p:nvSpPr>
        <p:spPr>
          <a:xfrm>
            <a:off x="8265892" y="4398828"/>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lgn="r" rtl="1">
              <a:spcBef>
                <a:spcPts val="600"/>
              </a:spcBef>
            </a:pPr>
            <a:r>
              <a:rPr lang="ar-SA" sz="2400" b="1" dirty="0">
                <a:solidFill>
                  <a:schemeClr val="accent4">
                    <a:lumMod val="40000"/>
                    <a:lumOff val="60000"/>
                  </a:schemeClr>
                </a:solidFill>
                <a:effectLst>
                  <a:outerShdw blurRad="38100" dist="38100" dir="2700000" algn="tl">
                    <a:srgbClr val="000000">
                      <a:alpha val="43137"/>
                    </a:srgbClr>
                  </a:outerShdw>
                </a:effectLst>
              </a:rPr>
              <a:t>مَرْيَمُ </a:t>
            </a:r>
            <a:r>
              <a:rPr lang="ar-SA" sz="2400" b="1" dirty="0">
                <a:solidFill>
                  <a:schemeClr val="bg1"/>
                </a:solidFill>
                <a:effectLst>
                  <a:outerShdw blurRad="38100" dist="38100" dir="2700000" algn="tl">
                    <a:srgbClr val="000000">
                      <a:alpha val="43137"/>
                    </a:srgbClr>
                  </a:outerShdw>
                </a:effectLst>
              </a:rPr>
              <a:t>: بصفتها </a:t>
            </a:r>
            <a:r>
              <a:rPr lang="ar-SA" sz="2400" b="1" dirty="0" err="1">
                <a:solidFill>
                  <a:schemeClr val="bg1"/>
                </a:solidFill>
                <a:effectLst>
                  <a:outerShdw blurRad="38100" dist="38100" dir="2700000" algn="tl">
                    <a:srgbClr val="000000">
                      <a:alpha val="43137"/>
                    </a:srgbClr>
                  </a:outerShdw>
                </a:effectLst>
              </a:rPr>
              <a:t>نبيّة</a:t>
            </a:r>
            <a:r>
              <a:rPr lang="ar-SA" sz="2400" b="1" dirty="0">
                <a:solidFill>
                  <a:schemeClr val="bg1"/>
                </a:solidFill>
                <a:effectLst>
                  <a:outerShdw blurRad="38100" dist="38100" dir="2700000" algn="tl">
                    <a:srgbClr val="000000">
                      <a:alpha val="43137"/>
                    </a:srgbClr>
                  </a:outerShdw>
                </a:effectLst>
              </a:rPr>
              <a:t>، قادت النساء في التسبيح والترنيم بعد عبور البحر الأحمر. كما ساعدت أخويها موسى وهارون في قيادة الشعب خلال رحلته في البرية (خروج 15:20؛ ميخا 6:4).</a:t>
            </a:r>
            <a:endParaRPr lang="en-US" sz="2400" b="1" noProof="0" dirty="0">
              <a:solidFill>
                <a:schemeClr val="bg1"/>
              </a:solidFill>
              <a:effectLst>
                <a:outerShdw blurRad="38100" dist="38100" dir="2700000" algn="tl">
                  <a:srgbClr val="000000">
                    <a:alpha val="43137"/>
                  </a:srgbClr>
                </a:outerShdw>
              </a:effectLst>
            </a:endParaRPr>
          </a:p>
        </p:txBody>
      </p:sp>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701E1D84-6AEF-B450-34B4-B442765FBC4B}"/>
              </a:ext>
            </a:extLst>
          </p:cNvPr>
          <p:cNvSpPr txBox="1"/>
          <p:nvPr/>
        </p:nvSpPr>
        <p:spPr>
          <a:xfrm>
            <a:off x="-3" y="-13977"/>
            <a:ext cx="12191999" cy="707886"/>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rtl="1"/>
            <a:r>
              <a:rPr lang="ar-SA"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أي نساء كان لديهن موهبة النبوءة؟</a:t>
            </a:r>
            <a:endParaRPr lang="en-US"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endParaRPr>
          </a:p>
        </p:txBody>
      </p:sp>
      <p:sp>
        <p:nvSpPr>
          <p:cNvPr id="5" name="CuadroTexto 4">
            <a:extLst>
              <a:ext uri="{FF2B5EF4-FFF2-40B4-BE49-F238E27FC236}">
                <a16:creationId xmlns:a16="http://schemas.microsoft.com/office/drawing/2014/main" id="{1E80F798-272D-8E5C-00BE-A8FEA7621B4E}"/>
              </a:ext>
            </a:extLst>
          </p:cNvPr>
          <p:cNvSpPr txBox="1"/>
          <p:nvPr/>
        </p:nvSpPr>
        <p:spPr>
          <a:xfrm>
            <a:off x="323848" y="615551"/>
            <a:ext cx="11544298" cy="430887"/>
          </a:xfrm>
          <a:prstGeom prst="rect">
            <a:avLst/>
          </a:prstGeom>
          <a:noFill/>
        </p:spPr>
        <p:txBody>
          <a:bodyPr wrap="square">
            <a:spAutoFit/>
            <a:scene3d>
              <a:camera prst="orthographicFront"/>
              <a:lightRig rig="threePt" dir="t"/>
            </a:scene3d>
            <a:sp3d extrusionH="57150">
              <a:bevelT w="38100" h="38100"/>
            </a:sp3d>
          </a:bodyPr>
          <a:lstStyle/>
          <a:p>
            <a:pPr algn="ctr" rtl="1"/>
            <a:r>
              <a:rPr lang="ar-SA" sz="2200" b="1" dirty="0">
                <a:solidFill>
                  <a:schemeClr val="accent5">
                    <a:lumMod val="75000"/>
                  </a:schemeClr>
                </a:solidFill>
                <a:latin typeface="Comic Sans MS" panose="030F0702030302020204" pitchFamily="66" charset="0"/>
              </a:rPr>
              <a:t>'وَكَانَتْ دَبُورَةُ زَوْجَةُ لَفِيدُوتَ امْرَأَةً نَبِيَّةً وَقَاضِيَةً لإِسْرَائِيلَ فِي ذَلِكَ الْوَقْتِ، </a:t>
            </a:r>
            <a:r>
              <a:rPr lang="ar-SA" b="1" dirty="0">
                <a:solidFill>
                  <a:schemeClr val="accent5">
                    <a:lumMod val="75000"/>
                  </a:schemeClr>
                </a:solidFill>
                <a:latin typeface="Comic Sans MS" panose="030F0702030302020204" pitchFamily="66" charset="0"/>
              </a:rPr>
              <a:t>‘</a:t>
            </a:r>
            <a:r>
              <a:rPr lang="es-ES" b="1" dirty="0">
                <a:solidFill>
                  <a:schemeClr val="accent5">
                    <a:lumMod val="75000"/>
                  </a:schemeClr>
                </a:solidFill>
                <a:latin typeface="Comic Sans MS" panose="030F0702030302020204" pitchFamily="66" charset="0"/>
              </a:rPr>
              <a:t> </a:t>
            </a:r>
            <a:r>
              <a:rPr lang="ar-SA" b="1" dirty="0">
                <a:solidFill>
                  <a:schemeClr val="accent5">
                    <a:lumMod val="75000"/>
                  </a:schemeClr>
                </a:solidFill>
                <a:latin typeface="Comic Sans MS" panose="030F0702030302020204" pitchFamily="66" charset="0"/>
              </a:rPr>
              <a:t>القضاة 4:4</a:t>
            </a:r>
            <a:endParaRPr lang="en-US" b="1" dirty="0">
              <a:solidFill>
                <a:schemeClr val="accent5">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AF29E29F-A6B4-00E0-67DB-25E117F21960}"/>
              </a:ext>
            </a:extLst>
          </p:cNvPr>
          <p:cNvSpPr txBox="1"/>
          <p:nvPr/>
        </p:nvSpPr>
        <p:spPr>
          <a:xfrm>
            <a:off x="152400" y="1075126"/>
            <a:ext cx="9212980" cy="1200329"/>
          </a:xfrm>
          <a:prstGeom prst="rect">
            <a:avLst/>
          </a:prstGeom>
          <a:noFill/>
        </p:spPr>
        <p:txBody>
          <a:bodyPr wrap="square" rtlCol="0">
            <a:spAutoFit/>
          </a:bodyPr>
          <a:lstStyle/>
          <a:p>
            <a:pPr algn="r" rtl="1">
              <a:spcBef>
                <a:spcPts val="600"/>
              </a:spcBef>
            </a:pPr>
            <a:r>
              <a:rPr lang="ar-SA" sz="2400" b="1" dirty="0"/>
              <a:t>يذكر العهد القديم خمس </a:t>
            </a:r>
            <a:r>
              <a:rPr lang="ar-SA" sz="2400" b="1" dirty="0" err="1"/>
              <a:t>نبييات</a:t>
            </a:r>
            <a:r>
              <a:rPr lang="ar-SA" sz="2400" b="1" dirty="0"/>
              <a:t>. إحداهن، </a:t>
            </a:r>
            <a:r>
              <a:rPr lang="ar-SA" sz="2400" b="1" dirty="0" err="1"/>
              <a:t>نوديا</a:t>
            </a:r>
            <a:r>
              <a:rPr lang="ar-SA" sz="2400" b="1" dirty="0"/>
              <a:t>، كانت </a:t>
            </a:r>
            <a:r>
              <a:rPr lang="ar-SA" sz="2400" b="1" dirty="0" err="1"/>
              <a:t>نبية</a:t>
            </a:r>
            <a:r>
              <a:rPr lang="ar-SA" sz="2400" b="1" dirty="0"/>
              <a:t> كاذبة (نح </a:t>
            </a:r>
            <a:r>
              <a:rPr lang="fr-FR" sz="2400" b="1" dirty="0"/>
              <a:t>14:6</a:t>
            </a:r>
            <a:r>
              <a:rPr lang="ar-SA" sz="2400" b="1" dirty="0"/>
              <a:t>). أما بالنسبة لأخرى، زوجة إشعياء، فلا نعرف إذا كانت تسمى </a:t>
            </a:r>
            <a:r>
              <a:rPr lang="ar-SA" sz="2400" b="1" dirty="0" err="1"/>
              <a:t>نبية</a:t>
            </a:r>
            <a:r>
              <a:rPr lang="ar-SA" sz="2400" b="1" dirty="0"/>
              <a:t> لأنها امتلكت تلك الموهبة، أم لأنها كانت زوجة النبي (إشعياء </a:t>
            </a:r>
            <a:r>
              <a:rPr lang="fr-FR" sz="2400" b="1" dirty="0"/>
              <a:t>3:8</a:t>
            </a:r>
            <a:r>
              <a:rPr lang="ar-SA" sz="2400" b="1" dirty="0"/>
              <a:t>).</a:t>
            </a:r>
            <a:endParaRPr lang="en-US" sz="2400" b="1" dirty="0"/>
          </a:p>
        </p:txBody>
      </p:sp>
      <p:sp>
        <p:nvSpPr>
          <p:cNvPr id="7" name="CuadroTexto 6">
            <a:extLst>
              <a:ext uri="{FF2B5EF4-FFF2-40B4-BE49-F238E27FC236}">
                <a16:creationId xmlns:a16="http://schemas.microsoft.com/office/drawing/2014/main" id="{6FFA90C0-4125-0201-7BBB-B4FD0AACFBA4}"/>
              </a:ext>
            </a:extLst>
          </p:cNvPr>
          <p:cNvSpPr txBox="1"/>
          <p:nvPr/>
        </p:nvSpPr>
        <p:spPr>
          <a:xfrm>
            <a:off x="390980" y="4398828"/>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lgn="r" rtl="1">
              <a:spcBef>
                <a:spcPts val="600"/>
              </a:spcBef>
            </a:pPr>
            <a:r>
              <a:rPr lang="ar-SA" sz="2400" dirty="0"/>
              <a:t>حُلْدَة :</a:t>
            </a:r>
            <a:r>
              <a:rPr lang="es-ES" sz="2400" dirty="0"/>
              <a:t> </a:t>
            </a:r>
            <a:r>
              <a:rPr lang="ar-SA" sz="2400" b="1" dirty="0">
                <a:solidFill>
                  <a:schemeClr val="bg1"/>
                </a:solidFill>
                <a:effectLst>
                  <a:outerShdw blurRad="38100" dist="38100" dir="2700000" algn="tl">
                    <a:srgbClr val="000000">
                      <a:alpha val="43137"/>
                    </a:srgbClr>
                  </a:outerShdw>
                </a:effectLst>
              </a:rPr>
              <a:t>استشارها يوشع بشأن كتاب الشريعة الذي وجد. بالإضافة إلى إجابتها على سؤال الملك، كانت تتحدث له كلمات مشجعة (ملوك 14:22-20).</a:t>
            </a:r>
            <a:endParaRPr lang="en-US" sz="2400" b="1" noProof="0" dirty="0">
              <a:solidFill>
                <a:schemeClr val="bg1"/>
              </a:solidFill>
              <a:effectLst>
                <a:outerShdw blurRad="38100" dist="38100" dir="2700000" algn="tl">
                  <a:srgbClr val="000000">
                    <a:alpha val="43137"/>
                  </a:srgbClr>
                </a:outerShdw>
              </a:effectLst>
            </a:endParaRPr>
          </a:p>
        </p:txBody>
      </p:sp>
      <p:sp>
        <p:nvSpPr>
          <p:cNvPr id="9" name="CuadroTexto 8">
            <a:extLst>
              <a:ext uri="{FF2B5EF4-FFF2-40B4-BE49-F238E27FC236}">
                <a16:creationId xmlns:a16="http://schemas.microsoft.com/office/drawing/2014/main" id="{8E5D6870-6626-960C-88D0-212B02B9D836}"/>
              </a:ext>
            </a:extLst>
          </p:cNvPr>
          <p:cNvSpPr txBox="1"/>
          <p:nvPr/>
        </p:nvSpPr>
        <p:spPr>
          <a:xfrm>
            <a:off x="4229560" y="4413493"/>
            <a:ext cx="3753322"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lgn="r" rtl="1">
              <a:spcBef>
                <a:spcPts val="600"/>
              </a:spcBef>
            </a:pPr>
            <a:r>
              <a:rPr lang="ar-SA" sz="2400" b="1" dirty="0">
                <a:solidFill>
                  <a:schemeClr val="accent2">
                    <a:lumMod val="40000"/>
                    <a:lumOff val="60000"/>
                  </a:schemeClr>
                </a:solidFill>
                <a:effectLst>
                  <a:outerShdw blurRad="38100" dist="38100" dir="2700000" algn="tl">
                    <a:srgbClr val="000000">
                      <a:alpha val="43137"/>
                    </a:srgbClr>
                  </a:outerShdw>
                </a:effectLst>
              </a:rPr>
              <a:t>دبورا: </a:t>
            </a:r>
            <a:r>
              <a:rPr lang="ar-SA" sz="2400" b="1" dirty="0">
                <a:solidFill>
                  <a:schemeClr val="bg1"/>
                </a:solidFill>
                <a:effectLst>
                  <a:outerShdw blurRad="38100" dist="38100" dir="2700000" algn="tl">
                    <a:srgbClr val="000000">
                      <a:alpha val="43137"/>
                    </a:srgbClr>
                  </a:outerShdw>
                </a:effectLst>
              </a:rPr>
              <a:t>تولت منصبي النبوة والقاضية، وقادت الشعب في المعركة ضد </a:t>
            </a:r>
            <a:r>
              <a:rPr lang="ar-SA" sz="2400" b="1" dirty="0" err="1">
                <a:solidFill>
                  <a:schemeClr val="bg1"/>
                </a:solidFill>
                <a:effectLst>
                  <a:outerShdw blurRad="38100" dist="38100" dir="2700000" algn="tl">
                    <a:srgbClr val="000000">
                      <a:alpha val="43137"/>
                    </a:srgbClr>
                  </a:outerShdw>
                </a:effectLst>
              </a:rPr>
              <a:t>سيسيرا</a:t>
            </a:r>
            <a:r>
              <a:rPr lang="ar-SA" sz="2400" b="1" dirty="0">
                <a:solidFill>
                  <a:schemeClr val="bg1"/>
                </a:solidFill>
                <a:effectLst>
                  <a:outerShdw blurRad="38100" dist="38100" dir="2700000" algn="tl">
                    <a:srgbClr val="000000">
                      <a:alpha val="43137"/>
                    </a:srgbClr>
                  </a:outerShdw>
                </a:effectLst>
              </a:rPr>
              <a:t>، إلى جانب باراك. بعد النصر، غنت نشيد نبوئي من التسبيح (القضاة 4:4-9؛ 1:5).</a:t>
            </a:r>
            <a:endParaRPr lang="en-US" sz="2400" b="1" noProof="0" dirty="0">
              <a:solidFill>
                <a:schemeClr val="bg1"/>
              </a:solidFill>
              <a:effectLst>
                <a:outerShdw blurRad="38100" dist="38100" dir="2700000" algn="tl">
                  <a:srgbClr val="000000">
                    <a:alpha val="43137"/>
                  </a:srgbClr>
                </a:outerShdw>
              </a:effectLst>
            </a:endParaRP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229561" y="2275456"/>
            <a:ext cx="3753320" cy="2024999"/>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390979" y="2260789"/>
            <a:ext cx="3589083" cy="2018859"/>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82" t="12416" r="8315" b="25963"/>
          <a:stretch>
            <a:fillRect/>
          </a:stretch>
        </p:blipFill>
        <p:spPr>
          <a:xfrm>
            <a:off x="9588295"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p:bldP spid="5" grpId="0"/>
      <p:bldP spid="6" grpId="0"/>
      <p:bldP spid="7"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6000" r="-1000" b="-1000"/>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0" y="-28575"/>
            <a:ext cx="12191999" cy="646331"/>
          </a:xfrm>
          <a:prstGeom prst="rect">
            <a:avLst/>
          </a:prstGeom>
          <a:noFill/>
        </p:spPr>
        <p:txBody>
          <a:bodyPr wrap="square">
            <a:spAutoFit/>
          </a:bodyPr>
          <a:lstStyle/>
          <a:p>
            <a:pPr algn="ctr" rtl="1"/>
            <a:r>
              <a:rPr lang="ar-SA" sz="3600" b="1">
                <a:ln w="0"/>
                <a:solidFill>
                  <a:schemeClr val="bg1"/>
                </a:solidFill>
                <a:effectLst>
                  <a:innerShdw blurRad="63500" dist="50800" dir="13500000">
                    <a:srgbClr val="000000">
                      <a:alpha val="50000"/>
                    </a:srgbClr>
                  </a:innerShdw>
                </a:effectLst>
              </a:rPr>
              <a:t>ما هي صفات الأنبياء الكذبة؟</a:t>
            </a:r>
            <a:endParaRPr lang="en-US" sz="3600" b="1" dirty="0">
              <a:ln w="0"/>
              <a:solidFill>
                <a:schemeClr val="bg1"/>
              </a:solidFill>
              <a:effectLst>
                <a:innerShdw blurRad="63500" dist="50800" dir="13500000">
                  <a:srgbClr val="000000">
                    <a:alpha val="50000"/>
                  </a:srgbClr>
                </a:innerShdw>
              </a:effectLst>
            </a:endParaRPr>
          </a:p>
        </p:txBody>
      </p:sp>
      <p:sp>
        <p:nvSpPr>
          <p:cNvPr id="6" name="CuadroTexto 5">
            <a:extLst>
              <a:ext uri="{FF2B5EF4-FFF2-40B4-BE49-F238E27FC236}">
                <a16:creationId xmlns:a16="http://schemas.microsoft.com/office/drawing/2014/main" id="{C701FB5B-08AE-F42E-6E26-836135F6AB9C}"/>
              </a:ext>
            </a:extLst>
          </p:cNvPr>
          <p:cNvSpPr txBox="1"/>
          <p:nvPr/>
        </p:nvSpPr>
        <p:spPr>
          <a:xfrm>
            <a:off x="-9524" y="1389140"/>
            <a:ext cx="8620124" cy="830997"/>
          </a:xfrm>
          <a:prstGeom prst="rect">
            <a:avLst/>
          </a:prstGeom>
          <a:noFill/>
        </p:spPr>
        <p:txBody>
          <a:bodyPr wrap="square" rtlCol="0">
            <a:spAutoFit/>
          </a:bodyPr>
          <a:lstStyle/>
          <a:p>
            <a:pPr algn="r" rtl="1">
              <a:spcBef>
                <a:spcPts val="600"/>
              </a:spcBef>
            </a:pPr>
            <a:r>
              <a:rPr lang="ar-SA" sz="2400" b="1" dirty="0"/>
              <a:t>ليس كل من تنبأ فعل ذلك لأنه تلقى رسالة من الله (إرميا 14:14). ما كانت رسالتهم، ولماذا أبلغوها؟</a:t>
            </a:r>
            <a:endParaRPr lang="en-US" sz="2400" b="1" dirty="0"/>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2449324079"/>
              </p:ext>
            </p:extLst>
          </p:nvPr>
        </p:nvGraphicFramePr>
        <p:xfrm>
          <a:off x="115601" y="2195935"/>
          <a:ext cx="8418799" cy="1491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0" y="3663110"/>
            <a:ext cx="8142973" cy="830997"/>
          </a:xfrm>
          <a:prstGeom prst="rect">
            <a:avLst/>
          </a:prstGeom>
          <a:noFill/>
        </p:spPr>
        <p:txBody>
          <a:bodyPr wrap="square" rtlCol="0">
            <a:spAutoFit/>
          </a:bodyPr>
          <a:lstStyle/>
          <a:p>
            <a:pPr algn="r" rtl="1">
              <a:spcBef>
                <a:spcPts val="600"/>
              </a:spcBef>
            </a:pPr>
            <a:r>
              <a:rPr lang="ar-SA" sz="2400" b="1" dirty="0"/>
              <a:t>لماذا يدعي شخص أنه يتحدث باسم الله وهو يعلم أن ذلك غير صحيح؟ خداع ذاتي؟ رغبة في الاعتراف، أو مكسب مالي أو غيره؟</a:t>
            </a:r>
            <a:endParaRPr lang="en-US" sz="2400" b="1" dirty="0"/>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9786" b="9786"/>
          <a:stretch>
            <a:fillRect/>
          </a:stretch>
        </p:blipFill>
        <p:spPr>
          <a:xfrm>
            <a:off x="8686799" y="1520794"/>
            <a:ext cx="3386135" cy="2723384"/>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0" y="6015365"/>
            <a:ext cx="8142973" cy="830997"/>
          </a:xfrm>
          <a:prstGeom prst="rect">
            <a:avLst/>
          </a:prstGeom>
          <a:noFill/>
        </p:spPr>
        <p:txBody>
          <a:bodyPr wrap="square">
            <a:spAutoFit/>
          </a:bodyPr>
          <a:lstStyle/>
          <a:p>
            <a:pPr algn="r" rtl="1">
              <a:spcBef>
                <a:spcPts val="600"/>
              </a:spcBef>
            </a:pPr>
            <a:r>
              <a:rPr lang="ar-SA" sz="2400" b="1" dirty="0"/>
              <a:t>النبي الحقيقي دائما يحذر من مخاطر الخطيئة، ويشجع الناس على الأمانة بغض النظر عن العواقب.</a:t>
            </a:r>
            <a:endParaRPr lang="en-US" sz="2400" b="1" dirty="0"/>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363351" y="4575080"/>
            <a:ext cx="3748083" cy="210977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0" y="4469905"/>
            <a:ext cx="8142974" cy="1569660"/>
          </a:xfrm>
          <a:prstGeom prst="rect">
            <a:avLst/>
          </a:prstGeom>
          <a:noFill/>
        </p:spPr>
        <p:txBody>
          <a:bodyPr wrap="square">
            <a:spAutoFit/>
          </a:bodyPr>
          <a:lstStyle/>
          <a:p>
            <a:pPr lvl="0" algn="r" rtl="1">
              <a:spcBef>
                <a:spcPts val="600"/>
              </a:spcBef>
              <a:defRPr/>
            </a:pPr>
            <a:r>
              <a:rPr lang="ar-SA" sz="2400" b="1" dirty="0">
                <a:solidFill>
                  <a:prstClr val="black"/>
                </a:solidFill>
              </a:rPr>
              <a:t>إن أكثر ما يُحزن بشأن الأنبياء الكذبة هو أن هناك أشخاصًا يستمعون إليهم ويتبعونهم. فهم يحبون ما يقولونه لأنه لا يتطلب منهم أي جهد، ولا يوقظ ضمائرهم أو يجعلهم يشعرون بالتبكيت على خطاياهم. لكن اتباع طريقهم لا يؤدي إلا إلى الهلاك.</a:t>
            </a:r>
            <a:endParaRPr lang="en-US" sz="2400" b="1" dirty="0">
              <a:solidFill>
                <a:prstClr val="black"/>
              </a:solidFill>
            </a:endParaRPr>
          </a:p>
        </p:txBody>
      </p:sp>
      <p:sp>
        <p:nvSpPr>
          <p:cNvPr id="7" name="Rectangle 1">
            <a:extLst>
              <a:ext uri="{FF2B5EF4-FFF2-40B4-BE49-F238E27FC236}">
                <a16:creationId xmlns:a16="http://schemas.microsoft.com/office/drawing/2014/main" id="{546E609E-539F-4838-AFDE-F27B54B726BE}"/>
              </a:ext>
            </a:extLst>
          </p:cNvPr>
          <p:cNvSpPr>
            <a:spLocks noChangeArrowheads="1"/>
          </p:cNvSpPr>
          <p:nvPr/>
        </p:nvSpPr>
        <p:spPr bwMode="auto">
          <a:xfrm>
            <a:off x="436879" y="429536"/>
            <a:ext cx="11318240"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solidFill>
                  <a:schemeClr val="bg2">
                    <a:lumMod val="75000"/>
                  </a:schemeClr>
                </a:solidFill>
                <a:effectLst/>
                <a:latin typeface="Arial" panose="020B0604020202020204" pitchFamily="34" charset="0"/>
              </a:rPr>
              <a:t>'</a:t>
            </a:r>
            <a:r>
              <a:rPr kumimoji="0" lang="ar-SA" altLang="fr-FR" sz="2000" b="1" i="0" u="none" strike="noStrike" cap="none" normalizeH="0" baseline="0" dirty="0">
                <a:ln>
                  <a:noFill/>
                </a:ln>
                <a:solidFill>
                  <a:schemeClr val="bg2">
                    <a:lumMod val="75000"/>
                  </a:schemeClr>
                </a:solidFill>
                <a:effectLst/>
                <a:latin typeface="Arial" panose="020B0604020202020204" pitchFamily="34" charset="0"/>
                <a:cs typeface="Arial" panose="020B0604020202020204" pitchFamily="34" charset="0"/>
              </a:rPr>
              <a:t>وَقَالَ لِيَ الرَّبُّ: «إِنَّ الأَنْبِيَاءَ </a:t>
            </a:r>
            <a:r>
              <a:rPr kumimoji="0" lang="ar-SA" altLang="fr-FR" sz="2000" b="1" i="0" u="none" strike="noStrike" cap="none" normalizeH="0" baseline="0" dirty="0" err="1">
                <a:ln>
                  <a:noFill/>
                </a:ln>
                <a:solidFill>
                  <a:schemeClr val="bg2">
                    <a:lumMod val="75000"/>
                  </a:schemeClr>
                </a:solidFill>
                <a:effectLst/>
                <a:latin typeface="Arial" panose="020B0604020202020204" pitchFamily="34" charset="0"/>
                <a:cs typeface="Arial" panose="020B0604020202020204" pitchFamily="34" charset="0"/>
              </a:rPr>
              <a:t>يَتَنَبَّأُونَ</a:t>
            </a:r>
            <a:r>
              <a:rPr kumimoji="0" lang="ar-SA" altLang="fr-FR" sz="2000" b="1" i="0" u="none" strike="noStrike" cap="none" normalizeH="0" baseline="0" dirty="0">
                <a:ln>
                  <a:noFill/>
                </a:ln>
                <a:solidFill>
                  <a:schemeClr val="bg2">
                    <a:lumMod val="75000"/>
                  </a:schemeClr>
                </a:solidFill>
                <a:effectLst/>
                <a:latin typeface="Arial" panose="020B0604020202020204" pitchFamily="34" charset="0"/>
                <a:cs typeface="Arial" panose="020B0604020202020204" pitchFamily="34" charset="0"/>
              </a:rPr>
              <a:t> زُوراً بِاسْمِي وَأَنَا لَمْ أُرْسِلْهُمْ وَلَمْ آمُرْهُمْ، وَلَمْ أُكَلِّمْهُمْ،</a:t>
            </a:r>
          </a:p>
          <a:p>
            <a:pPr marL="0" marR="0" lvl="0" indent="0" algn="ctr" defTabSz="914400" rtl="1" eaLnBrk="0" fontAlgn="base" latinLnBrk="0" hangingPunct="0">
              <a:lnSpc>
                <a:spcPct val="100000"/>
              </a:lnSpc>
              <a:spcBef>
                <a:spcPct val="0"/>
              </a:spcBef>
              <a:spcAft>
                <a:spcPct val="0"/>
              </a:spcAft>
              <a:buClrTx/>
              <a:buSzTx/>
              <a:buFontTx/>
              <a:buNone/>
              <a:tabLst/>
            </a:pPr>
            <a:r>
              <a:rPr kumimoji="0" lang="ar-SA" altLang="fr-FR" sz="2000" b="1" i="0" u="none" strike="noStrike" cap="none" normalizeH="0" baseline="0" dirty="0">
                <a:ln>
                  <a:noFill/>
                </a:ln>
                <a:solidFill>
                  <a:schemeClr val="bg2">
                    <a:lumMod val="75000"/>
                  </a:schemeClr>
                </a:solidFill>
                <a:effectLst/>
                <a:latin typeface="Arial" panose="020B0604020202020204" pitchFamily="34" charset="0"/>
                <a:cs typeface="Arial" panose="020B0604020202020204" pitchFamily="34" charset="0"/>
              </a:rPr>
              <a:t> إِنَّمَا هُمْ </a:t>
            </a:r>
            <a:r>
              <a:rPr kumimoji="0" lang="ar-SA" altLang="fr-FR" sz="2000" b="1" i="0" u="none" strike="noStrike" cap="none" normalizeH="0" baseline="0" dirty="0" err="1">
                <a:ln>
                  <a:noFill/>
                </a:ln>
                <a:solidFill>
                  <a:schemeClr val="bg2">
                    <a:lumMod val="75000"/>
                  </a:schemeClr>
                </a:solidFill>
                <a:effectLst/>
                <a:latin typeface="Arial" panose="020B0604020202020204" pitchFamily="34" charset="0"/>
                <a:cs typeface="Arial" panose="020B0604020202020204" pitchFamily="34" charset="0"/>
              </a:rPr>
              <a:t>يَتَنَبَّأُونَ</a:t>
            </a:r>
            <a:r>
              <a:rPr kumimoji="0" lang="ar-SA" altLang="fr-FR" sz="2000" b="1" i="0" u="none" strike="noStrike" cap="none" normalizeH="0" baseline="0" dirty="0">
                <a:ln>
                  <a:noFill/>
                </a:ln>
                <a:solidFill>
                  <a:schemeClr val="bg2">
                    <a:lumMod val="75000"/>
                  </a:schemeClr>
                </a:solidFill>
                <a:effectLst/>
                <a:latin typeface="Arial" panose="020B0604020202020204" pitchFamily="34" charset="0"/>
                <a:cs typeface="Arial" panose="020B0604020202020204" pitchFamily="34" charset="0"/>
              </a:rPr>
              <a:t> لَكُمْ بِرُؤْيَا كَاذِبَةٍ وَعِرَافَةٍ بَاطِلَةٍ مُسْتَوْحَاةٍ مِنْ ضَلالِ قُلُوبِهِمْ</a:t>
            </a:r>
            <a:r>
              <a:rPr kumimoji="0" lang="fr-FR" altLang="fr-FR"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r>
              <a:rPr kumimoji="0" lang="fr-FR" altLang="fr-FR" sz="2000" b="1" i="0" u="none" strike="noStrike" cap="none" normalizeH="0" baseline="0" dirty="0">
                <a:ln>
                  <a:noFill/>
                </a:ln>
                <a:solidFill>
                  <a:schemeClr val="tx1"/>
                </a:solidFill>
                <a:effectLst/>
                <a:latin typeface="Arial" panose="020B0604020202020204" pitchFamily="34" charset="0"/>
              </a:rPr>
              <a:t> </a:t>
            </a:r>
            <a:r>
              <a:rPr kumimoji="0" lang="fr-FR" altLang="fr-FR" sz="1800" b="0" i="0" u="none" strike="noStrike" cap="none" normalizeH="0" baseline="0" dirty="0">
                <a:ln>
                  <a:noFill/>
                </a:ln>
                <a:solidFill>
                  <a:schemeClr val="tx1"/>
                </a:solidFill>
                <a:effectLst/>
                <a:latin typeface="Arial" panose="020B0604020202020204" pitchFamily="34" charset="0"/>
              </a:rPr>
              <a:t>'</a:t>
            </a:r>
            <a:br>
              <a:rPr kumimoji="0" lang="fr-FR" altLang="fr-FR" sz="1800" b="0" i="0" u="none" strike="noStrike" cap="none" normalizeH="0" baseline="0" dirty="0">
                <a:ln>
                  <a:noFill/>
                </a:ln>
                <a:solidFill>
                  <a:schemeClr val="bg2">
                    <a:lumMod val="75000"/>
                  </a:schemeClr>
                </a:solidFill>
                <a:effectLst/>
                <a:latin typeface="Arial" panose="020B0604020202020204" pitchFamily="34" charset="0"/>
              </a:rPr>
            </a:br>
            <a:r>
              <a:rPr kumimoji="0" lang="ar-SA" altLang="fr-FR" sz="1800" b="0" i="0" u="none" strike="noStrike" cap="none" normalizeH="0" baseline="0" dirty="0">
                <a:ln>
                  <a:noFill/>
                </a:ln>
                <a:solidFill>
                  <a:schemeClr val="bg2">
                    <a:lumMod val="75000"/>
                  </a:schemeClr>
                </a:solidFill>
                <a:effectLst/>
                <a:latin typeface="Arial" panose="020B0604020202020204" pitchFamily="34" charset="0"/>
                <a:cs typeface="Arial" panose="020B0604020202020204" pitchFamily="34" charset="0"/>
              </a:rPr>
              <a:t>إرميا 14:14</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 calcmode="lin" valueType="num">
                                      <p:cBhvr>
                                        <p:cTn id="19" dur="500" fill="hold"/>
                                        <p:tgtEl>
                                          <p:spTgt spid="4"/>
                                        </p:tgtEl>
                                        <p:attrNameLst>
                                          <p:attrName>style.rotation</p:attrName>
                                        </p:attrNameLst>
                                      </p:cBhvr>
                                      <p:tavLst>
                                        <p:tav tm="0">
                                          <p:val>
                                            <p:fltVal val="360"/>
                                          </p:val>
                                        </p:tav>
                                        <p:tav tm="100000">
                                          <p:val>
                                            <p:fltVal val="0"/>
                                          </p:val>
                                        </p:tav>
                                      </p:tavLst>
                                    </p:anim>
                                    <p:animEffect transition="in" filter="fade">
                                      <p:cBhvr>
                                        <p:cTn id="20" dur="500"/>
                                        <p:tgtEl>
                                          <p:spTgt spid="4"/>
                                        </p:tgtEl>
                                      </p:cBhvr>
                                    </p:animEffect>
                                  </p:childTnLst>
                                </p:cTn>
                              </p:par>
                            </p:childTnLst>
                          </p:cTn>
                        </p:par>
                        <p:par>
                          <p:cTn id="21" fill="hold">
                            <p:stCondLst>
                              <p:cond delay="500"/>
                            </p:stCondLst>
                            <p:childTnLst>
                              <p:par>
                                <p:cTn id="22" presetID="22" presetClass="entr" presetSubtype="2"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right)">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grpId="0" nodeType="clickEffect">
                                  <p:stCondLst>
                                    <p:cond delay="0"/>
                                  </p:stCondLst>
                                  <p:childTnLst>
                                    <p:set>
                                      <p:cBhvr>
                                        <p:cTn id="28"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29" dur="1000"/>
                                        <p:tgtEl>
                                          <p:spTgt spid="2">
                                            <p:graphicEl>
                                              <a:dgm id="{E5FFE0E2-E872-42D6-8FE8-ED4CA3DD12F7}"/>
                                            </p:graphicEl>
                                          </p:spTgt>
                                        </p:tgtEl>
                                      </p:cBhvr>
                                    </p:animEffect>
                                    <p:anim calcmode="lin" valueType="num">
                                      <p:cBhvr>
                                        <p:cTn id="30"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1"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grpId="0" nodeType="clickEffect">
                                  <p:stCondLst>
                                    <p:cond delay="0"/>
                                  </p:stCondLst>
                                  <p:childTnLst>
                                    <p:set>
                                      <p:cBhvr>
                                        <p:cTn id="35"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36" dur="1000"/>
                                        <p:tgtEl>
                                          <p:spTgt spid="2">
                                            <p:graphicEl>
                                              <a:dgm id="{78472FAB-D2AC-4A01-9250-D3424753C9CC}"/>
                                            </p:graphicEl>
                                          </p:spTgt>
                                        </p:tgtEl>
                                      </p:cBhvr>
                                    </p:animEffect>
                                    <p:anim calcmode="lin" valueType="num">
                                      <p:cBhvr>
                                        <p:cTn id="37"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38"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1" dur="1000"/>
                                        <p:tgtEl>
                                          <p:spTgt spid="2">
                                            <p:graphicEl>
                                              <a:dgm id="{9EED3436-14B9-4328-AE94-23419D8B7768}"/>
                                            </p:graphicEl>
                                          </p:spTgt>
                                        </p:tgtEl>
                                      </p:cBhvr>
                                    </p:animEffect>
                                    <p:anim calcmode="lin" valueType="num">
                                      <p:cBhvr>
                                        <p:cTn id="42"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43"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7" presetClass="entr" presetSubtype="0" fill="hold" grpId="0" nodeType="clickEffect">
                                  <p:stCondLst>
                                    <p:cond delay="0"/>
                                  </p:stCondLst>
                                  <p:childTnLst>
                                    <p:set>
                                      <p:cBhvr>
                                        <p:cTn id="47"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48" dur="1000"/>
                                        <p:tgtEl>
                                          <p:spTgt spid="2">
                                            <p:graphicEl>
                                              <a:dgm id="{0A7D6550-1042-453A-9DE8-0B3E644AA13B}"/>
                                            </p:graphicEl>
                                          </p:spTgt>
                                        </p:tgtEl>
                                      </p:cBhvr>
                                    </p:animEffect>
                                    <p:anim calcmode="lin" valueType="num">
                                      <p:cBhvr>
                                        <p:cTn id="49"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0"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53" dur="1000"/>
                                        <p:tgtEl>
                                          <p:spTgt spid="2">
                                            <p:graphicEl>
                                              <a:dgm id="{644D4322-20C0-4BC5-B361-96DEF3A3933E}"/>
                                            </p:graphicEl>
                                          </p:spTgt>
                                        </p:tgtEl>
                                      </p:cBhvr>
                                    </p:animEffect>
                                    <p:anim calcmode="lin" valueType="num">
                                      <p:cBhvr>
                                        <p:cTn id="54"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55"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7" presetClass="entr" presetSubtype="0" fill="hold" grpId="0" nodeType="clickEffect">
                                  <p:stCondLst>
                                    <p:cond delay="0"/>
                                  </p:stCondLst>
                                  <p:childTnLst>
                                    <p:set>
                                      <p:cBhvr>
                                        <p:cTn id="59"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0" dur="1000"/>
                                        <p:tgtEl>
                                          <p:spTgt spid="2">
                                            <p:graphicEl>
                                              <a:dgm id="{30D20B0F-EAAD-4BFC-9880-3CA89F455507}"/>
                                            </p:graphicEl>
                                          </p:spTgt>
                                        </p:tgtEl>
                                      </p:cBhvr>
                                    </p:animEffect>
                                    <p:anim calcmode="lin" valueType="num">
                                      <p:cBhvr>
                                        <p:cTn id="61"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62"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65" dur="1000"/>
                                        <p:tgtEl>
                                          <p:spTgt spid="2">
                                            <p:graphicEl>
                                              <a:dgm id="{646086EF-A582-43F2-A0F8-BDACD0A14D75}"/>
                                            </p:graphicEl>
                                          </p:spTgt>
                                        </p:tgtEl>
                                      </p:cBhvr>
                                    </p:animEffect>
                                    <p:anim calcmode="lin" valueType="num">
                                      <p:cBhvr>
                                        <p:cTn id="66"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67"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2" presetClass="entr" presetSubtype="2" fill="hold" grpId="0" nodeType="click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wipe(right)">
                                      <p:cBhvr>
                                        <p:cTn id="72" dur="500"/>
                                        <p:tgtEl>
                                          <p:spTgt spid="9"/>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2" fill="hold" grpId="0" nodeType="click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right)">
                                      <p:cBhvr>
                                        <p:cTn id="77" dur="500"/>
                                        <p:tgtEl>
                                          <p:spTgt spid="8"/>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8" fill="hold" nodeType="click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heel(8)">
                                      <p:cBhvr>
                                        <p:cTn id="82" dur="500"/>
                                        <p:tgtEl>
                                          <p:spTgt spid="12"/>
                                        </p:tgtEl>
                                      </p:cBhvr>
                                    </p:animEffect>
                                  </p:childTnLst>
                                </p:cTn>
                              </p:par>
                            </p:childTnLst>
                          </p:cTn>
                        </p:par>
                        <p:par>
                          <p:cTn id="83" fill="hold">
                            <p:stCondLst>
                              <p:cond delay="500"/>
                            </p:stCondLst>
                            <p:childTnLst>
                              <p:par>
                                <p:cTn id="84" presetID="22" presetClass="entr" presetSubtype="2" fill="hold" grpId="0" nodeType="afterEffect">
                                  <p:stCondLst>
                                    <p:cond delay="0"/>
                                  </p:stCondLst>
                                  <p:childTnLst>
                                    <p:set>
                                      <p:cBhvr>
                                        <p:cTn id="85" dur="1" fill="hold">
                                          <p:stCondLst>
                                            <p:cond delay="0"/>
                                          </p:stCondLst>
                                        </p:cTn>
                                        <p:tgtEl>
                                          <p:spTgt spid="10"/>
                                        </p:tgtEl>
                                        <p:attrNameLst>
                                          <p:attrName>style.visibility</p:attrName>
                                        </p:attrNameLst>
                                      </p:cBhvr>
                                      <p:to>
                                        <p:strVal val="visible"/>
                                      </p:to>
                                    </p:set>
                                    <p:animEffect transition="in" filter="wipe(right)">
                                      <p:cBhvr>
                                        <p:cTn id="8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Graphic spid="2" grpId="0" uiExpand="1">
        <p:bldSub>
          <a:bldDgm bld="one"/>
        </p:bldSub>
      </p:bldGraphic>
      <p:bldP spid="9" grpId="0"/>
      <p:bldP spid="1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395537" y="1701294"/>
            <a:ext cx="7400925" cy="3539430"/>
          </a:xfrm>
          <a:prstGeom prst="rect">
            <a:avLst/>
          </a:prstGeom>
          <a:noFill/>
        </p:spPr>
        <p:txBody>
          <a:bodyPr wrap="square">
            <a:spAutoFit/>
          </a:bodyPr>
          <a:lstStyle/>
          <a:p>
            <a:pPr algn="r" rtl="1">
              <a:spcBef>
                <a:spcPts val="600"/>
              </a:spcBef>
            </a:pPr>
            <a:r>
              <a:rPr lang="ar-SA" sz="3200" b="1" dirty="0">
                <a:solidFill>
                  <a:srgbClr val="522E00"/>
                </a:solidFill>
                <a:latin typeface="Constantia" panose="02030602050306030303" pitchFamily="18" charset="0"/>
              </a:rPr>
              <a:t>«لم يَدَّعِ أيٌّ من الرسل والأنبياء قطُّ أنهم بلا خطية. فالرجال الذين عاشوا أقرب ما يكون إلى الله، والذين كانوا على استعداد للتضحية بحياتهم على أن </a:t>
            </a:r>
            <a:r>
              <a:rPr lang="ar-SA" sz="3200" b="1" dirty="0" err="1">
                <a:solidFill>
                  <a:srgbClr val="522E00"/>
                </a:solidFill>
                <a:latin typeface="Constantia" panose="02030602050306030303" pitchFamily="18" charset="0"/>
              </a:rPr>
              <a:t>يرتكبوا</a:t>
            </a:r>
            <a:r>
              <a:rPr lang="ar-SA" sz="3200" b="1" dirty="0">
                <a:solidFill>
                  <a:srgbClr val="522E00"/>
                </a:solidFill>
                <a:latin typeface="Constantia" panose="02030602050306030303" pitchFamily="18" charset="0"/>
              </a:rPr>
              <a:t> خطأً عن عمد، والذين أكرمهم الله بالنور الإلهي والقوة، قد اعترفوا بخطية طبيعتهم البشرية. لم يضعوا ثقتهم في الجسد، ولم يدَّعوا لأنفسهم أيَّ برٍّ ذاتي، بل اتكلوا اتكالًا كاملًا على برِّ المسيح».</a:t>
            </a:r>
            <a:endParaRPr lang="en-US" sz="3200" b="1" dirty="0">
              <a:solidFill>
                <a:srgbClr val="522E00"/>
              </a:solidFill>
              <a:latin typeface="Constantia" panose="02030602050306030303" pitchFamily="18" charset="0"/>
            </a:endParaRPr>
          </a:p>
        </p:txBody>
      </p:sp>
      <p:sp>
        <p:nvSpPr>
          <p:cNvPr id="4" name="CuadroTexto 3">
            <a:extLst>
              <a:ext uri="{FF2B5EF4-FFF2-40B4-BE49-F238E27FC236}">
                <a16:creationId xmlns:a16="http://schemas.microsoft.com/office/drawing/2014/main" id="{A643C3F2-E958-202D-A63B-184AE1AAC4F2}"/>
              </a:ext>
            </a:extLst>
          </p:cNvPr>
          <p:cNvSpPr txBox="1"/>
          <p:nvPr/>
        </p:nvSpPr>
        <p:spPr>
          <a:xfrm>
            <a:off x="6316408" y="5981199"/>
            <a:ext cx="3682482" cy="338554"/>
          </a:xfrm>
          <a:prstGeom prst="rect">
            <a:avLst/>
          </a:prstGeom>
          <a:noFill/>
        </p:spPr>
        <p:txBody>
          <a:bodyPr wrap="none" rtlCol="0">
            <a:spAutoFit/>
          </a:bodyPr>
          <a:lstStyle/>
          <a:p>
            <a:pPr algn="r"/>
            <a:r>
              <a:rPr lang="en-US" sz="1600" b="1" dirty="0" err="1">
                <a:solidFill>
                  <a:srgbClr val="522E00"/>
                </a:solidFill>
              </a:rPr>
              <a:t>EGW</a:t>
            </a:r>
            <a:r>
              <a:rPr lang="en-US" sz="1600" b="1" dirty="0">
                <a:solidFill>
                  <a:srgbClr val="522E00"/>
                </a:solidFill>
              </a:rPr>
              <a:t> (The Acts of the Apostles, p. 561)</a:t>
            </a: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3" cstate="hqprint">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13677"/>
            <a:ext cx="12192000" cy="646331"/>
          </a:xfrm>
          <a:prstGeom prst="rect">
            <a:avLst/>
          </a:prstGeom>
          <a:noFill/>
        </p:spPr>
        <p:txBody>
          <a:bodyPr wrap="square" rtlCol="0">
            <a:spAutoFit/>
          </a:bodyPr>
          <a:lstStyle/>
          <a:p>
            <a:pPr algn="ctr" rtl="1"/>
            <a:r>
              <a:rPr lang="ar-SA" sz="3600" b="1">
                <a:ln w="6600">
                  <a:solidFill>
                    <a:srgbClr val="F85C84"/>
                  </a:solidFill>
                  <a:prstDash val="solid"/>
                </a:ln>
                <a:solidFill>
                  <a:srgbClr val="FFFFFF"/>
                </a:solidFill>
                <a:effectLst>
                  <a:outerShdw dist="38100" dir="2700000" algn="tl" rotWithShape="0">
                    <a:srgbClr val="F85C84"/>
                  </a:outerShdw>
                </a:effectLst>
              </a:rPr>
              <a:t>الملحق: النداء النبوي لإلين ج. وايت</a:t>
            </a:r>
            <a:endParaRPr lang="en-US" sz="3600" b="1" noProof="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50" y="714375"/>
            <a:ext cx="9048059" cy="1200329"/>
          </a:xfrm>
          <a:prstGeom prst="rect">
            <a:avLst/>
          </a:prstGeom>
          <a:noFill/>
        </p:spPr>
        <p:txBody>
          <a:bodyPr wrap="square" rtlCol="0">
            <a:spAutoFit/>
          </a:bodyPr>
          <a:lstStyle/>
          <a:p>
            <a:pPr algn="r" rtl="1">
              <a:spcBef>
                <a:spcPts val="600"/>
              </a:spcBef>
            </a:pPr>
            <a:r>
              <a:rPr lang="ar-SA" sz="2400" b="1" dirty="0"/>
              <a:t>بعد رؤيتها الأولى، شعرت إلين بأنها غير مستعدة لتحقيق خدمتها النبوية. مع سوء الصحة والتعليم المحدود، شعرت الشابة البالغة من العمر 17 عاما بأنها غير جديرة وغير قادرة على تنفيذ دعوتها.</a:t>
            </a:r>
            <a:endParaRPr lang="en-US" sz="2400" b="1" dirty="0"/>
          </a:p>
        </p:txBody>
      </p:sp>
      <p:sp>
        <p:nvSpPr>
          <p:cNvPr id="7" name="CuadroTexto 6">
            <a:extLst>
              <a:ext uri="{FF2B5EF4-FFF2-40B4-BE49-F238E27FC236}">
                <a16:creationId xmlns:a16="http://schemas.microsoft.com/office/drawing/2014/main" id="{1268696E-A70C-60B4-A3CF-20CD3C4673FD}"/>
              </a:ext>
            </a:extLst>
          </p:cNvPr>
          <p:cNvSpPr txBox="1"/>
          <p:nvPr/>
        </p:nvSpPr>
        <p:spPr>
          <a:xfrm>
            <a:off x="5200652" y="3905140"/>
            <a:ext cx="3733799" cy="2308324"/>
          </a:xfrm>
          <a:prstGeom prst="rect">
            <a:avLst/>
          </a:prstGeom>
          <a:noFill/>
        </p:spPr>
        <p:txBody>
          <a:bodyPr wrap="square">
            <a:spAutoFit/>
          </a:bodyPr>
          <a:lstStyle/>
          <a:p>
            <a:pPr algn="r" rtl="1">
              <a:spcBef>
                <a:spcPts val="600"/>
              </a:spcBef>
            </a:pPr>
            <a:r>
              <a:rPr lang="ar-SA" sz="2400" b="1" dirty="0"/>
              <a:t>كانت خدمتها حاسمة في تأسيس أنظمة الصحة والتعليم السبتية، وتركت وراءها حوالي 100,000 صفحة من الكتابات الملهمة التي لا تزال تنقل التعليم الإلهي في جميع أنحاء العالم.</a:t>
            </a:r>
            <a:endParaRPr lang="en-US" sz="2400" b="1" dirty="0"/>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4"/>
          <a:srcRect l="1260" t="1978" b="13445"/>
          <a:stretch>
            <a:fillRect/>
          </a:stretch>
        </p:blipFill>
        <p:spPr>
          <a:xfrm>
            <a:off x="459580" y="3848407"/>
            <a:ext cx="4664870" cy="2663825"/>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5"/>
          <a:srcRect l="12092" t="996" r="8746" b="-996"/>
          <a:stretch>
            <a:fillRect/>
          </a:stretch>
        </p:blipFill>
        <p:spPr>
          <a:xfrm>
            <a:off x="9524999" y="809625"/>
            <a:ext cx="2343835" cy="2265581"/>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323160" y="2999194"/>
            <a:ext cx="9124949" cy="830997"/>
          </a:xfrm>
          <a:prstGeom prst="rect">
            <a:avLst/>
          </a:prstGeom>
          <a:noFill/>
        </p:spPr>
        <p:txBody>
          <a:bodyPr wrap="square">
            <a:spAutoFit/>
          </a:bodyPr>
          <a:lstStyle/>
          <a:p>
            <a:pPr lvl="0" algn="r" rtl="1">
              <a:spcBef>
                <a:spcPts val="600"/>
              </a:spcBef>
              <a:defRPr/>
            </a:pPr>
            <a:r>
              <a:rPr lang="ar-SA" sz="2400" b="1" dirty="0">
                <a:solidFill>
                  <a:prstClr val="black"/>
                </a:solidFill>
              </a:rPr>
              <a:t>في أقل من عشرين عاما، وبعد تلقيها العديد من الرؤى، وبدعم من زوجها – جيمس وايت – ساعدت في تأسيس كنيسة السبتيين (التي تأسست رسميا عام 1863).</a:t>
            </a:r>
            <a:endParaRPr lang="en-US" sz="2400" b="1" dirty="0">
              <a:solidFill>
                <a:prstClr val="black"/>
              </a:solidFill>
            </a:endParaRPr>
          </a:p>
        </p:txBody>
      </p:sp>
      <p:sp>
        <p:nvSpPr>
          <p:cNvPr id="11" name="CuadroTexto 10">
            <a:extLst>
              <a:ext uri="{FF2B5EF4-FFF2-40B4-BE49-F238E27FC236}">
                <a16:creationId xmlns:a16="http://schemas.microsoft.com/office/drawing/2014/main" id="{333F9F23-AF00-5CB7-B35E-73785BF498F3}"/>
              </a:ext>
            </a:extLst>
          </p:cNvPr>
          <p:cNvSpPr txBox="1"/>
          <p:nvPr/>
        </p:nvSpPr>
        <p:spPr>
          <a:xfrm>
            <a:off x="400046" y="1856785"/>
            <a:ext cx="9048064" cy="1200329"/>
          </a:xfrm>
          <a:prstGeom prst="rect">
            <a:avLst/>
          </a:prstGeom>
          <a:noFill/>
        </p:spPr>
        <p:txBody>
          <a:bodyPr wrap="square">
            <a:spAutoFit/>
          </a:bodyPr>
          <a:lstStyle/>
          <a:p>
            <a:pPr lvl="0" algn="r" rtl="1">
              <a:spcBef>
                <a:spcPts val="600"/>
              </a:spcBef>
              <a:defRPr/>
            </a:pPr>
            <a:r>
              <a:rPr lang="ar-SA" sz="2400" b="1" dirty="0">
                <a:solidFill>
                  <a:prstClr val="black"/>
                </a:solidFill>
              </a:rPr>
              <a:t>بعد أسبوع من رؤيتها الأولى، رأت رؤية ثانية تم فيها تحذيرها من التحديات التي </a:t>
            </a:r>
            <a:r>
              <a:rPr lang="ar-SA" sz="2400" b="1" dirty="0" err="1">
                <a:solidFill>
                  <a:prstClr val="black"/>
                </a:solidFill>
              </a:rPr>
              <a:t>ستواجهها</a:t>
            </a:r>
            <a:r>
              <a:rPr lang="ar-SA" sz="2400" b="1" dirty="0">
                <a:solidFill>
                  <a:prstClr val="black"/>
                </a:solidFill>
              </a:rPr>
              <a:t>. بعد الكثير من الصلاة، وبتشجيع من بعض إخوتها وأخواتها، قبلت إلين أخيرا دعوتها.</a:t>
            </a:r>
            <a:endParaRPr lang="en-US" sz="2400" b="1" dirty="0">
              <a:solidFill>
                <a:prstClr val="black"/>
              </a:solidFill>
            </a:endParaRP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righ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2"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righ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docProps/app.xml><?xml version="1.0" encoding="utf-8"?>
<Properties xmlns="http://schemas.openxmlformats.org/officeDocument/2006/extended-properties" xmlns:vt="http://schemas.openxmlformats.org/officeDocument/2006/docPropsVTypes">
  <TotalTime>823</TotalTime>
  <Words>1146</Words>
  <Application>Microsoft Office PowerPoint</Application>
  <PresentationFormat>Panorámica</PresentationFormat>
  <Paragraphs>65</Paragraphs>
  <Slides>10</Slides>
  <Notes>0</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10</vt:i4>
      </vt:variant>
    </vt:vector>
  </HeadingPairs>
  <TitlesOfParts>
    <vt:vector size="18" baseType="lpstr">
      <vt:lpstr>Aptos</vt:lpstr>
      <vt:lpstr>Aptos Display</vt:lpstr>
      <vt:lpstr>Arial</vt:lpstr>
      <vt:lpstr>Comic Sans MS</vt:lpstr>
      <vt:lpstr>Constantia</vt:lpstr>
      <vt:lpstr>Tahoma</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Sergio</dc:creator>
  <cp:lastModifiedBy>Sergio</cp:lastModifiedBy>
  <cp:revision>110</cp:revision>
  <dcterms:created xsi:type="dcterms:W3CDTF">2026-09-19T14:53:33Z</dcterms:created>
  <dcterms:modified xsi:type="dcterms:W3CDTF">2026-10-15T18:42:20Z</dcterms:modified>
</cp:coreProperties>
</file>