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TERANG BERSINAR DALAM KEGELAPAN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8602608" y="6447415"/>
            <a:ext cx="350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8DBCF"/>
                </a:solidFill>
              </a:rPr>
              <a:t>Lesson 3 for April 20,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441198"/>
            <a:ext cx="10609444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latin typeface="Constantia" panose="02030602050306030303" pitchFamily="18" charset="0"/>
              </a:rPr>
              <a:t>Kegelapan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rohani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telah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menutupi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bumi</a:t>
            </a:r>
            <a:r>
              <a:rPr lang="en-US" sz="2600" b="1" dirty="0"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latin typeface="Constantia" panose="02030602050306030303" pitchFamily="18" charset="0"/>
              </a:rPr>
              <a:t>kegelapan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pekat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menutupi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manusia</a:t>
            </a:r>
            <a:r>
              <a:rPr lang="en-US" sz="2600" b="1" dirty="0">
                <a:latin typeface="Constantia" panose="02030602050306030303" pitchFamily="18" charset="0"/>
              </a:rPr>
              <a:t>. Di </a:t>
            </a:r>
            <a:r>
              <a:rPr lang="en-US" sz="2600" b="1" dirty="0" err="1">
                <a:latin typeface="Constantia" panose="02030602050306030303" pitchFamily="18" charset="0"/>
              </a:rPr>
              <a:t>banyak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gereja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terdapat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sikap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skeptis</a:t>
            </a:r>
            <a:r>
              <a:rPr lang="en-US" sz="2600" b="1" dirty="0"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latin typeface="Constantia" panose="02030602050306030303" pitchFamily="18" charset="0"/>
              </a:rPr>
              <a:t>ketidaksetiaan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dalam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penafsiran</a:t>
            </a:r>
            <a:r>
              <a:rPr lang="en-US" sz="2600" b="1" dirty="0">
                <a:latin typeface="Constantia" panose="02030602050306030303" pitchFamily="18" charset="0"/>
              </a:rPr>
              <a:t> Kitab </a:t>
            </a:r>
            <a:r>
              <a:rPr lang="en-US" sz="2600" b="1" dirty="0" err="1">
                <a:latin typeface="Constantia" panose="02030602050306030303" pitchFamily="18" charset="0"/>
              </a:rPr>
              <a:t>Suci</a:t>
            </a:r>
            <a:r>
              <a:rPr lang="en-US" sz="2600" b="1" dirty="0">
                <a:latin typeface="Constantia" panose="02030602050306030303" pitchFamily="18" charset="0"/>
              </a:rPr>
              <a:t>. Banyak </a:t>
            </a:r>
            <a:r>
              <a:rPr lang="en-US" sz="2600" b="1" dirty="0" err="1">
                <a:latin typeface="Constantia" panose="02030602050306030303" pitchFamily="18" charset="0"/>
              </a:rPr>
              <a:t>sekali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mempertanyakan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pernyataan</a:t>
            </a:r>
            <a:r>
              <a:rPr lang="en-US" sz="2600" b="1" dirty="0"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latin typeface="Constantia" panose="02030602050306030303" pitchFamily="18" charset="0"/>
              </a:rPr>
              <a:t>kebenaran</a:t>
            </a:r>
            <a:r>
              <a:rPr lang="en-US" sz="2600" b="1" dirty="0">
                <a:latin typeface="Constantia" panose="02030602050306030303" pitchFamily="18" charset="0"/>
              </a:rPr>
              <a:t> Kitab </a:t>
            </a:r>
            <a:r>
              <a:rPr lang="en-US" sz="2600" b="1" dirty="0" err="1">
                <a:latin typeface="Constantia" panose="02030602050306030303" pitchFamily="18" charset="0"/>
              </a:rPr>
              <a:t>Suci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Penalaran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manusia</a:t>
            </a:r>
            <a:r>
              <a:rPr lang="en-US" sz="2600" b="1" dirty="0"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latin typeface="Constantia" panose="02030602050306030303" pitchFamily="18" charset="0"/>
              </a:rPr>
              <a:t>imajinasi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hati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manusia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meremehkan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inspirasi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Firman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Tuhan</a:t>
            </a:r>
            <a:r>
              <a:rPr lang="en-US" sz="2600" b="1" dirty="0">
                <a:latin typeface="Constantia" panose="02030602050306030303" pitchFamily="18" charset="0"/>
              </a:rPr>
              <a:t>[…]</a:t>
            </a:r>
            <a:endParaRPr lang="en" sz="26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600" b="1" dirty="0">
                <a:latin typeface="Constantia" panose="02030602050306030303" pitchFamily="18" charset="0"/>
              </a:rPr>
              <a:t>Kitab </a:t>
            </a:r>
            <a:r>
              <a:rPr lang="en-US" sz="2600" b="1" dirty="0" err="1">
                <a:latin typeface="Constantia" panose="02030602050306030303" pitchFamily="18" charset="0"/>
              </a:rPr>
              <a:t>Suci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telah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bertahan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dari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serangan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Setan</a:t>
            </a:r>
            <a:r>
              <a:rPr lang="en-US" sz="2600" b="1" dirty="0">
                <a:latin typeface="Constantia" panose="02030602050306030303" pitchFamily="18" charset="0"/>
              </a:rPr>
              <a:t>, yang </a:t>
            </a:r>
            <a:r>
              <a:rPr lang="en-US" sz="2600" b="1" dirty="0" err="1">
                <a:latin typeface="Constantia" panose="02030602050306030303" pitchFamily="18" charset="0"/>
              </a:rPr>
              <a:t>telah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bersatu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dengan</a:t>
            </a:r>
            <a:r>
              <a:rPr lang="en-US" sz="2600" b="1" dirty="0">
                <a:latin typeface="Constantia" panose="02030602050306030303" pitchFamily="18" charset="0"/>
              </a:rPr>
              <a:t> orang-orang </a:t>
            </a:r>
            <a:r>
              <a:rPr lang="en-US" sz="2600" b="1" dirty="0" err="1">
                <a:latin typeface="Constantia" panose="02030602050306030303" pitchFamily="18" charset="0"/>
              </a:rPr>
              <a:t>jahat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untuk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membuat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segala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sesuatu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bersifat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ilahi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terselubung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dalam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awan</a:t>
            </a:r>
            <a:r>
              <a:rPr lang="en-US" sz="2600" b="1" dirty="0"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latin typeface="Constantia" panose="02030602050306030303" pitchFamily="18" charset="0"/>
              </a:rPr>
              <a:t>kegelapan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Namun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Tuhan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telah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memelihara</a:t>
            </a:r>
            <a:r>
              <a:rPr lang="en-US" sz="2600" b="1" dirty="0">
                <a:latin typeface="Constantia" panose="02030602050306030303" pitchFamily="18" charset="0"/>
              </a:rPr>
              <a:t> Kitab </a:t>
            </a:r>
            <a:r>
              <a:rPr lang="en-US" sz="2600" b="1" dirty="0" err="1">
                <a:latin typeface="Constantia" panose="02030602050306030303" pitchFamily="18" charset="0"/>
              </a:rPr>
              <a:t>Suci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dengan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kuasa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ajaib</a:t>
            </a:r>
            <a:r>
              <a:rPr lang="en-US" sz="2600" b="1" dirty="0">
                <a:latin typeface="Constantia" panose="02030602050306030303" pitchFamily="18" charset="0"/>
              </a:rPr>
              <a:t>-Nya </a:t>
            </a:r>
            <a:r>
              <a:rPr lang="en-US" sz="2600" b="1" dirty="0" err="1">
                <a:latin typeface="Constantia" panose="02030602050306030303" pitchFamily="18" charset="0"/>
              </a:rPr>
              <a:t>dalam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bentuknya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sekarang</a:t>
            </a:r>
            <a:r>
              <a:rPr lang="en-US" sz="2600" b="1" dirty="0">
                <a:latin typeface="Constantia" panose="02030602050306030303" pitchFamily="18" charset="0"/>
              </a:rPr>
              <a:t>—</a:t>
            </a:r>
            <a:r>
              <a:rPr lang="en-US" sz="2600" b="1" dirty="0" err="1">
                <a:latin typeface="Constantia" panose="02030602050306030303" pitchFamily="18" charset="0"/>
              </a:rPr>
              <a:t>sebuah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atau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buku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panduan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bagi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umat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manusia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untuk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menunjukkan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kepada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mereka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jalan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menuju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surga</a:t>
            </a:r>
            <a:r>
              <a:rPr lang="en-US" sz="2600" b="1" dirty="0">
                <a:latin typeface="Constantia" panose="02030602050306030303" pitchFamily="18" charset="0"/>
              </a:rPr>
              <a:t>.”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459504"/>
            <a:ext cx="9298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PEPERANGAN UNTUK PIKIRAN</a:t>
            </a: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81572" y="246784"/>
            <a:ext cx="10126494" cy="923330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yaitu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orang-orang yang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percaya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yang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pikirannya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dibutakan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oleh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ilah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zaman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sehingga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melihat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cahaya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Injil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tentang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kemuliaan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Kristus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yang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adalah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gambaran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Allah.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Korintus 4:4)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166979"/>
            <a:ext cx="893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Pepatah</a:t>
            </a:r>
            <a:r>
              <a:rPr lang="en-ID" sz="2000" b="1" dirty="0"/>
              <a:t> </a:t>
            </a:r>
            <a:r>
              <a:rPr lang="en-ID" sz="2000" b="1" dirty="0" err="1"/>
              <a:t>Spanyol</a:t>
            </a:r>
            <a:r>
              <a:rPr lang="en-ID" sz="2000" b="1" dirty="0"/>
              <a:t> </a:t>
            </a:r>
            <a:r>
              <a:rPr lang="en-ID" sz="2000" b="1" dirty="0" err="1"/>
              <a:t>mengatakan</a:t>
            </a:r>
            <a:r>
              <a:rPr lang="en-ID" sz="2000" b="1" dirty="0"/>
              <a:t>, “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ada</a:t>
            </a:r>
            <a:r>
              <a:rPr lang="en-ID" sz="2000" b="1" dirty="0"/>
              <a:t> orang </a:t>
            </a:r>
            <a:r>
              <a:rPr lang="en-ID" sz="2000" b="1" dirty="0" err="1"/>
              <a:t>buta</a:t>
            </a:r>
            <a:r>
              <a:rPr lang="en-ID" sz="2000" b="1" dirty="0"/>
              <a:t> yang </a:t>
            </a:r>
            <a:r>
              <a:rPr lang="en-ID" sz="2000" b="1" dirty="0" err="1"/>
              <a:t>lebih</a:t>
            </a:r>
            <a:r>
              <a:rPr lang="en-ID" sz="2000" b="1" dirty="0"/>
              <a:t> </a:t>
            </a:r>
            <a:r>
              <a:rPr lang="en-ID" sz="2000" b="1" dirty="0" err="1"/>
              <a:t>buruk</a:t>
            </a:r>
            <a:r>
              <a:rPr lang="en-ID" sz="2000" b="1" dirty="0"/>
              <a:t> </a:t>
            </a:r>
            <a:r>
              <a:rPr lang="en-ID" sz="2000" b="1" dirty="0" err="1"/>
              <a:t>daripada</a:t>
            </a:r>
            <a:r>
              <a:rPr lang="en-ID" sz="2000" b="1" dirty="0"/>
              <a:t> orang yang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ingin</a:t>
            </a:r>
            <a:r>
              <a:rPr lang="en-ID" sz="2000" b="1" dirty="0"/>
              <a:t> </a:t>
            </a:r>
            <a:r>
              <a:rPr lang="en-ID" sz="2000" b="1" dirty="0" err="1"/>
              <a:t>melihat</a:t>
            </a:r>
            <a:r>
              <a:rPr lang="en-ID" sz="2000" b="1" dirty="0"/>
              <a:t>.” </a:t>
            </a:r>
            <a:r>
              <a:rPr lang="en-ID" sz="2000" b="1" dirty="0" err="1"/>
              <a:t>Artinya</a:t>
            </a:r>
            <a:r>
              <a:rPr lang="en-ID" sz="2000" b="1" dirty="0"/>
              <a:t>, </a:t>
            </a:r>
            <a:r>
              <a:rPr lang="en-ID" sz="2000" b="1" dirty="0" err="1"/>
              <a:t>percuma</a:t>
            </a:r>
            <a:r>
              <a:rPr lang="en-ID" sz="2000" b="1" dirty="0"/>
              <a:t> </a:t>
            </a:r>
            <a:r>
              <a:rPr lang="en-ID" sz="2000" b="1" dirty="0" err="1"/>
              <a:t>saja</a:t>
            </a:r>
            <a:r>
              <a:rPr lang="en-ID" sz="2000" b="1" dirty="0"/>
              <a:t> </a:t>
            </a:r>
            <a:r>
              <a:rPr lang="en-ID" sz="2000" b="1" dirty="0" err="1"/>
              <a:t>meyakinkan</a:t>
            </a:r>
            <a:r>
              <a:rPr lang="en-ID" sz="2000" b="1" dirty="0"/>
              <a:t> </a:t>
            </a:r>
            <a:r>
              <a:rPr lang="en-ID" sz="2000" b="1" dirty="0" err="1"/>
              <a:t>seseorang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melihat</a:t>
            </a:r>
            <a:r>
              <a:rPr lang="en-ID" sz="2000" b="1" dirty="0"/>
              <a:t> </a:t>
            </a:r>
            <a:r>
              <a:rPr lang="en-ID" sz="2000" b="1" dirty="0" err="1"/>
              <a:t>apa</a:t>
            </a:r>
            <a:r>
              <a:rPr lang="en-ID" sz="2000" b="1" dirty="0"/>
              <a:t> yang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ingin</a:t>
            </a:r>
            <a:r>
              <a:rPr lang="en-ID" sz="2000" b="1" dirty="0"/>
              <a:t> </a:t>
            </a:r>
            <a:r>
              <a:rPr lang="en-ID" sz="2000" b="1" dirty="0" err="1"/>
              <a:t>dilihatnya</a:t>
            </a:r>
            <a:r>
              <a:rPr lang="en-ID" sz="2000" b="1" dirty="0"/>
              <a:t>. </a:t>
            </a:r>
            <a:r>
              <a:rPr lang="en-ID" sz="2000" b="1" dirty="0" err="1"/>
              <a:t>Demikian</a:t>
            </a:r>
            <a:r>
              <a:rPr lang="en-ID" sz="2000" b="1" dirty="0"/>
              <a:t> pula </a:t>
            </a:r>
            <a:r>
              <a:rPr lang="en-ID" sz="2000" b="1" dirty="0" err="1"/>
              <a:t>halnya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yang </a:t>
            </a:r>
            <a:r>
              <a:rPr lang="en-ID" sz="2000" b="1" dirty="0" err="1"/>
              <a:t>dibutakan</a:t>
            </a:r>
            <a:r>
              <a:rPr lang="en-ID" sz="2000" b="1" dirty="0"/>
              <a:t> oleh “</a:t>
            </a:r>
            <a:r>
              <a:rPr lang="en-ID" sz="2000" b="1" dirty="0" err="1"/>
              <a:t>ilah</a:t>
            </a:r>
            <a:r>
              <a:rPr lang="en-ID" sz="2000" b="1" dirty="0"/>
              <a:t> zaman </a:t>
            </a:r>
            <a:r>
              <a:rPr lang="en-ID" sz="2000" b="1" dirty="0" err="1"/>
              <a:t>ini</a:t>
            </a:r>
            <a:r>
              <a:rPr lang="en-ID" sz="2000" b="1" dirty="0"/>
              <a:t>” (2Kor 4:4).</a:t>
            </a:r>
            <a:endParaRPr lang="en" sz="2000" b="1" dirty="0"/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347145" y="3681185"/>
            <a:ext cx="55467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Namun</a:t>
            </a:r>
            <a:r>
              <a:rPr lang="en-ID" sz="2000" b="1" dirty="0"/>
              <a:t> </a:t>
            </a:r>
            <a:r>
              <a:rPr lang="en-ID" sz="2000" b="1" dirty="0" err="1"/>
              <a:t>tak</a:t>
            </a:r>
            <a:r>
              <a:rPr lang="en-ID" sz="2000" b="1" dirty="0"/>
              <a:t> </a:t>
            </a:r>
            <a:r>
              <a:rPr lang="en-ID" sz="2000" b="1" dirty="0" err="1"/>
              <a:t>seorang</a:t>
            </a:r>
            <a:r>
              <a:rPr lang="en-ID" sz="2000" b="1" dirty="0"/>
              <a:t> pun </a:t>
            </a:r>
            <a:r>
              <a:rPr lang="en-ID" sz="2000" b="1" dirty="0" err="1"/>
              <a:t>perlu</a:t>
            </a:r>
            <a:r>
              <a:rPr lang="en-ID" sz="2000" b="1" dirty="0"/>
              <a:t> </a:t>
            </a:r>
            <a:r>
              <a:rPr lang="en-ID" sz="2000" b="1" dirty="0" err="1"/>
              <a:t>tetap</a:t>
            </a:r>
            <a:r>
              <a:rPr lang="en-ID" sz="2000" b="1" dirty="0"/>
              <a:t> </a:t>
            </a:r>
            <a:r>
              <a:rPr lang="en-ID" sz="2000" b="1" dirty="0" err="1"/>
              <a:t>berada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kondisi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. Ketika </a:t>
            </a:r>
            <a:r>
              <a:rPr lang="en-ID" sz="2000" b="1" dirty="0" err="1"/>
              <a:t>pikiran</a:t>
            </a:r>
            <a:r>
              <a:rPr lang="en-ID" sz="2000" b="1" dirty="0"/>
              <a:t> </a:t>
            </a:r>
            <a:r>
              <a:rPr lang="en-ID" sz="2000" b="1" dirty="0" err="1"/>
              <a:t>berada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kegelapan</a:t>
            </a:r>
            <a:r>
              <a:rPr lang="en-ID" sz="2000" b="1" dirty="0"/>
              <a:t> </a:t>
            </a:r>
            <a:r>
              <a:rPr lang="en-ID" sz="2000" b="1" dirty="0" err="1"/>
              <a:t>rohani</a:t>
            </a:r>
            <a:r>
              <a:rPr lang="en-ID" sz="2000" b="1" dirty="0"/>
              <a:t>, </a:t>
            </a:r>
            <a:r>
              <a:rPr lang="en-ID" sz="2000" b="1" dirty="0" err="1"/>
              <a:t>ada</a:t>
            </a:r>
            <a:r>
              <a:rPr lang="en-ID" sz="2000" b="1" dirty="0"/>
              <a:t> </a:t>
            </a:r>
            <a:r>
              <a:rPr lang="en-ID" sz="2000" b="1" dirty="0" err="1"/>
              <a:t>terang</a:t>
            </a:r>
            <a:r>
              <a:rPr lang="en-ID" sz="2000" b="1" dirty="0"/>
              <a:t> yang </a:t>
            </a:r>
            <a:r>
              <a:rPr lang="en-ID" sz="2000" b="1" dirty="0" err="1"/>
              <a:t>dapat</a:t>
            </a:r>
            <a:r>
              <a:rPr lang="en-ID" sz="2000" b="1" dirty="0"/>
              <a:t> dan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bersinar</a:t>
            </a:r>
            <a:r>
              <a:rPr lang="en-ID" sz="2000" b="1" dirty="0"/>
              <a:t> di </a:t>
            </a:r>
            <a:r>
              <a:rPr lang="en-ID" sz="2000" b="1" dirty="0" err="1"/>
              <a:t>dalamnya</a:t>
            </a:r>
            <a:r>
              <a:rPr lang="en-ID" sz="2000" b="1" dirty="0"/>
              <a:t>: “</a:t>
            </a:r>
            <a:r>
              <a:rPr lang="en-ID" sz="2000" b="1" dirty="0" err="1"/>
              <a:t>Terang</a:t>
            </a:r>
            <a:r>
              <a:rPr lang="en-ID" sz="2000" b="1" dirty="0"/>
              <a:t> [</a:t>
            </a:r>
            <a:r>
              <a:rPr lang="en-ID" sz="2000" b="1" dirty="0" err="1"/>
              <a:t>Yesus</a:t>
            </a:r>
            <a:r>
              <a:rPr lang="en-ID" sz="2000" b="1" dirty="0"/>
              <a:t>]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bercahaya</a:t>
            </a:r>
            <a:r>
              <a:rPr lang="en-ID" sz="2000" b="1" dirty="0"/>
              <a:t> di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kegelapan</a:t>
            </a:r>
            <a:r>
              <a:rPr lang="en-ID" sz="2000" b="1" dirty="0"/>
              <a:t> dan </a:t>
            </a:r>
            <a:r>
              <a:rPr lang="en-ID" sz="2000" b="1" dirty="0" err="1"/>
              <a:t>kegelapan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menguasainya</a:t>
            </a:r>
            <a:r>
              <a:rPr lang="en-ID" sz="2000" b="1" dirty="0"/>
              <a:t>.” (</a:t>
            </a:r>
            <a:r>
              <a:rPr lang="en-ID" sz="2000" b="1" dirty="0" err="1"/>
              <a:t>Yohanes</a:t>
            </a:r>
            <a:r>
              <a:rPr lang="en-ID" sz="2000" b="1" dirty="0"/>
              <a:t> 1:5).</a:t>
            </a:r>
            <a:endParaRPr lang="en" sz="2000" b="1" dirty="0"/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424082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Kurangnya</a:t>
            </a:r>
            <a:r>
              <a:rPr lang="en-ID" sz="2000" b="1" dirty="0"/>
              <a:t> </a:t>
            </a:r>
            <a:r>
              <a:rPr lang="en-ID" sz="2000" b="1" dirty="0" err="1"/>
              <a:t>pengetahuan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yang </a:t>
            </a:r>
            <a:r>
              <a:rPr lang="en-ID" sz="2000" b="1" dirty="0" err="1"/>
              <a:t>tersesat</a:t>
            </a:r>
            <a:r>
              <a:rPr lang="en-ID" sz="2000" b="1" dirty="0"/>
              <a:t> </a:t>
            </a:r>
            <a:r>
              <a:rPr lang="en-ID" sz="2000" b="1" dirty="0" err="1"/>
              <a:t>bukan</a:t>
            </a:r>
            <a:r>
              <a:rPr lang="en-ID" sz="2000" b="1" dirty="0"/>
              <a:t> </a:t>
            </a:r>
            <a:r>
              <a:rPr lang="en-ID" sz="2000" b="1" dirty="0" err="1"/>
              <a:t>karena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mempunyai</a:t>
            </a:r>
            <a:r>
              <a:rPr lang="en-ID" sz="2000" b="1" dirty="0"/>
              <a:t> </a:t>
            </a:r>
            <a:r>
              <a:rPr lang="en-ID" sz="2000" b="1" dirty="0" err="1"/>
              <a:t>kapasitas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mengetahui</a:t>
            </a:r>
            <a:r>
              <a:rPr lang="en-ID" sz="2000" b="1" dirty="0"/>
              <a:t>.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karena</a:t>
            </a:r>
            <a:r>
              <a:rPr lang="en-ID" sz="2000" b="1" dirty="0"/>
              <a:t> </a:t>
            </a:r>
            <a:r>
              <a:rPr lang="en-ID" sz="2000" b="1" i="1" dirty="0" err="1"/>
              <a:t>mereka</a:t>
            </a:r>
            <a:r>
              <a:rPr lang="en-ID" sz="2000" b="1" i="1" dirty="0"/>
              <a:t> </a:t>
            </a:r>
            <a:r>
              <a:rPr lang="en-ID" sz="2000" b="1" i="1" dirty="0" err="1"/>
              <a:t>tidak</a:t>
            </a:r>
            <a:r>
              <a:rPr lang="en-ID" sz="2000" b="1" i="1" dirty="0"/>
              <a:t> </a:t>
            </a:r>
            <a:r>
              <a:rPr lang="en-ID" sz="2000" b="1" i="1" dirty="0" err="1"/>
              <a:t>mau</a:t>
            </a:r>
            <a:r>
              <a:rPr lang="en-ID" sz="2000" b="1" i="1" dirty="0"/>
              <a:t> </a:t>
            </a:r>
            <a:r>
              <a:rPr lang="en-ID" sz="2000" b="1" i="1" dirty="0" err="1"/>
              <a:t>tahu</a:t>
            </a:r>
            <a:r>
              <a:rPr lang="en-ID" sz="2000" b="1" dirty="0"/>
              <a:t>. Iblis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memenuhi</a:t>
            </a:r>
            <a:r>
              <a:rPr lang="en-ID" sz="2000" b="1" dirty="0"/>
              <a:t> </a:t>
            </a:r>
            <a:r>
              <a:rPr lang="en-ID" sz="2000" b="1" dirty="0" err="1"/>
              <a:t>pikiran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banyak</a:t>
            </a:r>
            <a:r>
              <a:rPr lang="en-ID" sz="2000" b="1" dirty="0"/>
              <a:t> </a:t>
            </a:r>
            <a:r>
              <a:rPr lang="en-ID" sz="2000" b="1" dirty="0" err="1"/>
              <a:t>hal</a:t>
            </a:r>
            <a:r>
              <a:rPr lang="en-ID" sz="2000" b="1" dirty="0"/>
              <a:t> yang </a:t>
            </a:r>
            <a:r>
              <a:rPr lang="en-ID" sz="2000" b="1" dirty="0" err="1"/>
              <a:t>menghalangi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memikirkan</a:t>
            </a:r>
            <a:r>
              <a:rPr lang="en-ID" sz="2000" b="1" dirty="0"/>
              <a:t> </a:t>
            </a:r>
            <a:r>
              <a:rPr lang="en-ID" sz="2000" b="1" dirty="0" err="1"/>
              <a:t>apa</a:t>
            </a:r>
            <a:r>
              <a:rPr lang="en-ID" sz="2000" b="1" dirty="0"/>
              <a:t> yang </a:t>
            </a:r>
            <a:r>
              <a:rPr lang="en-ID" sz="2000" b="1" dirty="0" err="1"/>
              <a:t>benar-benar</a:t>
            </a:r>
            <a:r>
              <a:rPr lang="en-ID" sz="2000" b="1" dirty="0"/>
              <a:t> </a:t>
            </a:r>
            <a:r>
              <a:rPr lang="en-ID" sz="2000" b="1" dirty="0" err="1"/>
              <a:t>penting</a:t>
            </a:r>
            <a:r>
              <a:rPr lang="en-ID" sz="2000" b="1" dirty="0"/>
              <a:t>: </a:t>
            </a:r>
            <a:r>
              <a:rPr lang="en-ID" sz="2000" b="1" dirty="0" err="1"/>
              <a:t>keselamatan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347145" y="5553841"/>
            <a:ext cx="56314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Kita yang </a:t>
            </a:r>
            <a:r>
              <a:rPr lang="en-ID" sz="2000" b="1" dirty="0" err="1"/>
              <a:t>menerima</a:t>
            </a:r>
            <a:r>
              <a:rPr lang="en-ID" sz="2000" b="1" dirty="0"/>
              <a:t> </a:t>
            </a:r>
            <a:r>
              <a:rPr lang="en-ID" sz="2000" b="1" dirty="0" err="1"/>
              <a:t>terang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 </a:t>
            </a:r>
            <a:r>
              <a:rPr lang="en-ID" sz="2000" b="1" dirty="0" err="1"/>
              <a:t>dapat</a:t>
            </a:r>
            <a:r>
              <a:rPr lang="en-ID" sz="2000" b="1" dirty="0"/>
              <a:t> </a:t>
            </a:r>
            <a:r>
              <a:rPr lang="en-ID" sz="2000" b="1" dirty="0" err="1"/>
              <a:t>menghancurkan</a:t>
            </a:r>
            <a:r>
              <a:rPr lang="en-ID" sz="2000" b="1" dirty="0"/>
              <a:t> </a:t>
            </a:r>
            <a:r>
              <a:rPr lang="en-ID" sz="2000" b="1" dirty="0" err="1"/>
              <a:t>pekerjaan</a:t>
            </a:r>
            <a:r>
              <a:rPr lang="en-ID" sz="2000" b="1" dirty="0"/>
              <a:t> </a:t>
            </a:r>
            <a:r>
              <a:rPr lang="en-ID" sz="2000" b="1" dirty="0" err="1"/>
              <a:t>musuh</a:t>
            </a:r>
            <a:r>
              <a:rPr lang="en-ID" sz="2000" b="1" dirty="0"/>
              <a:t>, dan </a:t>
            </a:r>
            <a:r>
              <a:rPr lang="en-ID" sz="2000" b="1" dirty="0" err="1"/>
              <a:t>membuat</a:t>
            </a:r>
            <a:r>
              <a:rPr lang="en-ID" sz="2000" b="1" dirty="0"/>
              <a:t> </a:t>
            </a:r>
            <a:r>
              <a:rPr lang="en-ID" sz="2000" b="1" dirty="0" err="1"/>
              <a:t>terang</a:t>
            </a:r>
            <a:r>
              <a:rPr lang="en-ID" sz="2000" b="1" dirty="0"/>
              <a:t> </a:t>
            </a:r>
            <a:r>
              <a:rPr lang="en-ID" sz="2000" b="1" dirty="0" err="1"/>
              <a:t>Yesus</a:t>
            </a:r>
            <a:r>
              <a:rPr lang="en-ID" sz="2000" b="1" dirty="0"/>
              <a:t> </a:t>
            </a:r>
            <a:r>
              <a:rPr lang="en-ID" sz="2000" b="1" dirty="0" err="1"/>
              <a:t>bersinar</a:t>
            </a:r>
            <a:r>
              <a:rPr lang="en-ID" sz="2000" b="1" dirty="0"/>
              <a:t> </a:t>
            </a:r>
            <a:r>
              <a:rPr lang="en-ID" sz="2000" b="1" dirty="0" err="1"/>
              <a:t>menembus</a:t>
            </a:r>
            <a:r>
              <a:rPr lang="en-ID" sz="2000" b="1" dirty="0"/>
              <a:t> </a:t>
            </a:r>
            <a:r>
              <a:rPr lang="en-ID" sz="2000" b="1" dirty="0" err="1"/>
              <a:t>kegelapan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040556" y="1120055"/>
            <a:ext cx="1003914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Semua</a:t>
            </a:r>
            <a:r>
              <a:rPr lang="en-US" sz="2400" b="1" dirty="0">
                <a:latin typeface="Constantia" panose="02030602050306030303" pitchFamily="18" charset="0"/>
              </a:rPr>
              <a:t> orang yang </a:t>
            </a:r>
            <a:r>
              <a:rPr lang="en-US" sz="2400" b="1" dirty="0" err="1">
                <a:latin typeface="Constantia" panose="02030602050306030303" pitchFamily="18" charset="0"/>
              </a:rPr>
              <a:t>menempuh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jalan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menuju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surga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membutuhkan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penuntun</a:t>
            </a:r>
            <a:r>
              <a:rPr lang="en-US" sz="2400" b="1" dirty="0">
                <a:latin typeface="Constantia" panose="02030602050306030303" pitchFamily="18" charset="0"/>
              </a:rPr>
              <a:t> yang </a:t>
            </a:r>
            <a:r>
              <a:rPr lang="en-US" sz="2400" b="1" dirty="0" err="1">
                <a:latin typeface="Constantia" panose="02030602050306030303" pitchFamily="18" charset="0"/>
              </a:rPr>
              <a:t>aman</a:t>
            </a:r>
            <a:r>
              <a:rPr lang="en-US" sz="2400" b="1" dirty="0">
                <a:latin typeface="Constantia" panose="02030602050306030303" pitchFamily="18" charset="0"/>
              </a:rPr>
              <a:t>. Kita </a:t>
            </a:r>
            <a:r>
              <a:rPr lang="en-US" sz="2400" b="1" dirty="0" err="1">
                <a:latin typeface="Constantia" panose="02030602050306030303" pitchFamily="18" charset="0"/>
              </a:rPr>
              <a:t>tidak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boleh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berjalan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dalam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kebijaksanaan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manusia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Merupakan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istimewa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untuk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mendengarkan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suara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Kristus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berbicara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kepada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saat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menjalani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perjalanan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hidup</a:t>
            </a:r>
            <a:r>
              <a:rPr lang="en-US" sz="2400" b="1" dirty="0">
                <a:latin typeface="Constantia" panose="02030602050306030303" pitchFamily="18" charset="0"/>
              </a:rPr>
              <a:t>, dan </a:t>
            </a:r>
            <a:r>
              <a:rPr lang="en-US" sz="2400" b="1" dirty="0" err="1">
                <a:latin typeface="Constantia" panose="02030602050306030303" pitchFamily="18" charset="0"/>
              </a:rPr>
              <a:t>perkataan</a:t>
            </a:r>
            <a:r>
              <a:rPr lang="en-US" sz="2400" b="1" dirty="0">
                <a:latin typeface="Constantia" panose="02030602050306030303" pitchFamily="18" charset="0"/>
              </a:rPr>
              <a:t>-Nya </a:t>
            </a:r>
            <a:r>
              <a:rPr lang="en-US" sz="2400" b="1" dirty="0" err="1">
                <a:latin typeface="Constantia" panose="02030602050306030303" pitchFamily="18" charset="0"/>
              </a:rPr>
              <a:t>selalu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merupakan</a:t>
            </a:r>
            <a:r>
              <a:rPr lang="en-US" sz="2400" b="1" dirty="0">
                <a:latin typeface="Constantia" panose="02030602050306030303" pitchFamily="18" charset="0"/>
              </a:rPr>
              <a:t> kata-kata </a:t>
            </a:r>
            <a:r>
              <a:rPr lang="en-US" sz="2400" b="1" dirty="0" err="1">
                <a:latin typeface="Constantia" panose="02030602050306030303" pitchFamily="18" charset="0"/>
              </a:rPr>
              <a:t>bijak</a:t>
            </a:r>
            <a:r>
              <a:rPr lang="en-US" sz="2400" b="1" dirty="0">
                <a:latin typeface="Constantia" panose="02030602050306030303" pitchFamily="18" charset="0"/>
              </a:rPr>
              <a:t>...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Keselamatan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satu-satunya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terletak</a:t>
            </a:r>
            <a:r>
              <a:rPr lang="en-US" sz="2400" b="1" dirty="0">
                <a:latin typeface="Constantia" panose="02030602050306030303" pitchFamily="18" charset="0"/>
              </a:rPr>
              <a:t> pada </a:t>
            </a:r>
            <a:r>
              <a:rPr lang="en-US" sz="2400" b="1" dirty="0" err="1">
                <a:latin typeface="Constantia" panose="02030602050306030303" pitchFamily="18" charset="0"/>
              </a:rPr>
              <a:t>mengikuti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Kristus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dengan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cermat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berjalan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dalam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kebijaksanaan</a:t>
            </a:r>
            <a:r>
              <a:rPr lang="en-US" sz="2400" b="1" dirty="0">
                <a:latin typeface="Constantia" panose="02030602050306030303" pitchFamily="18" charset="0"/>
              </a:rPr>
              <a:t>-Nya, dan </a:t>
            </a:r>
            <a:r>
              <a:rPr lang="en-US" sz="2400" b="1" dirty="0" err="1">
                <a:latin typeface="Constantia" panose="02030602050306030303" pitchFamily="18" charset="0"/>
              </a:rPr>
              <a:t>menerapkan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kebenaran</a:t>
            </a:r>
            <a:r>
              <a:rPr lang="en-US" sz="2400" b="1" dirty="0">
                <a:latin typeface="Constantia" panose="02030602050306030303" pitchFamily="18" charset="0"/>
              </a:rPr>
              <a:t>-Nya. Kita </a:t>
            </a:r>
            <a:r>
              <a:rPr lang="en-US" sz="2400" b="1" dirty="0" err="1">
                <a:latin typeface="Constantia" panose="02030602050306030303" pitchFamily="18" charset="0"/>
              </a:rPr>
              <a:t>tidak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selalu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dapat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dengan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mudah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mendeteksi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pekerjaan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Setan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kita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tidak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tahu</a:t>
            </a:r>
            <a:r>
              <a:rPr lang="en-US" sz="2400" b="1" dirty="0">
                <a:latin typeface="Constantia" panose="02030602050306030303" pitchFamily="18" charset="0"/>
              </a:rPr>
              <a:t> di mana </a:t>
            </a:r>
            <a:r>
              <a:rPr lang="en-US" sz="2400" b="1" dirty="0" err="1">
                <a:latin typeface="Constantia" panose="02030602050306030303" pitchFamily="18" charset="0"/>
              </a:rPr>
              <a:t>dia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memasang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perangkapnya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Namun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Yesus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memahami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tipu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muslihat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musuh</a:t>
            </a:r>
            <a:r>
              <a:rPr lang="en-US" sz="2400" b="1" dirty="0">
                <a:latin typeface="Constantia" panose="02030602050306030303" pitchFamily="18" charset="0"/>
              </a:rPr>
              <a:t>, dan </a:t>
            </a:r>
            <a:r>
              <a:rPr lang="en-US" sz="2400" b="1" dirty="0" err="1">
                <a:latin typeface="Constantia" panose="02030602050306030303" pitchFamily="18" charset="0"/>
              </a:rPr>
              <a:t>Dia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dapat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menjaga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langkah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tetap</a:t>
            </a:r>
            <a:r>
              <a:rPr lang="en-US" sz="2400" b="1" dirty="0">
                <a:latin typeface="Constantia" panose="02030602050306030303" pitchFamily="18" charset="0"/>
              </a:rPr>
              <a:t> pada </a:t>
            </a:r>
            <a:r>
              <a:rPr lang="en-US" sz="2400" b="1" dirty="0" err="1">
                <a:latin typeface="Constantia" panose="02030602050306030303" pitchFamily="18" charset="0"/>
              </a:rPr>
              <a:t>jalan</a:t>
            </a:r>
            <a:r>
              <a:rPr lang="en-US" sz="2400" b="1" dirty="0">
                <a:latin typeface="Constantia" panose="02030602050306030303" pitchFamily="18" charset="0"/>
              </a:rPr>
              <a:t> yang </a:t>
            </a:r>
            <a:r>
              <a:rPr lang="en-US" sz="2400" b="1" dirty="0" err="1">
                <a:latin typeface="Constantia" panose="02030602050306030303" pitchFamily="18" charset="0"/>
              </a:rPr>
              <a:t>aman</a:t>
            </a:r>
            <a:r>
              <a:rPr lang="en-US" sz="2400" b="1" dirty="0">
                <a:latin typeface="Constantia" panose="02030602050306030303" pitchFamily="18" charset="0"/>
              </a:rPr>
              <a:t>.”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151760" y="322125"/>
            <a:ext cx="4631997" cy="615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Kata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Yesus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mereka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"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Hanya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sedikit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waktu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lagi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antara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Selama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padamu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percayalah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kepadanya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supaya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kegelapan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jangan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menguasai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barangsiapa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berjalan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kegelapan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tidak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tahu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mana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pergi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Yohanes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12:35)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400" b="1" dirty="0" err="1">
                <a:solidFill>
                  <a:srgbClr val="176653"/>
                </a:solidFill>
              </a:rPr>
              <a:t>Peperangan</a:t>
            </a:r>
            <a:r>
              <a:rPr lang="en-ID" sz="2400" b="1" dirty="0">
                <a:solidFill>
                  <a:srgbClr val="176653"/>
                </a:solidFill>
              </a:rPr>
              <a:t> demi </a:t>
            </a:r>
            <a:r>
              <a:rPr lang="en-ID" sz="2400" b="1" dirty="0" err="1">
                <a:solidFill>
                  <a:srgbClr val="176653"/>
                </a:solidFill>
              </a:rPr>
              <a:t>kebenaran</a:t>
            </a:r>
            <a:r>
              <a:rPr lang="en-ID" sz="2400" b="1" dirty="0">
                <a:solidFill>
                  <a:srgbClr val="176653"/>
                </a:solidFill>
              </a:rPr>
              <a:t>:</a:t>
            </a:r>
            <a:endParaRPr lang="en" sz="2400" b="1" dirty="0">
              <a:solidFill>
                <a:srgbClr val="176653"/>
              </a:solidFill>
            </a:endParaRPr>
          </a:p>
          <a:p>
            <a:pPr lvl="1">
              <a:spcBef>
                <a:spcPts val="600"/>
              </a:spcBef>
            </a:pPr>
            <a:r>
              <a:rPr lang="en" sz="2400" b="1" dirty="0"/>
              <a:t>Kebenaran vs kebohongan.</a:t>
            </a:r>
          </a:p>
          <a:p>
            <a:pPr lvl="1">
              <a:spcBef>
                <a:spcPts val="600"/>
              </a:spcBef>
            </a:pPr>
            <a:r>
              <a:rPr lang="en" sz="2400" b="1" dirty="0"/>
              <a:t>Kompromi gereja.</a:t>
            </a:r>
          </a:p>
          <a:p>
            <a:pPr>
              <a:spcBef>
                <a:spcPts val="1200"/>
              </a:spcBef>
            </a:pPr>
            <a:r>
              <a:rPr lang="en-ID" sz="2400" b="1" dirty="0" err="1">
                <a:solidFill>
                  <a:srgbClr val="791974"/>
                </a:solidFill>
              </a:rPr>
              <a:t>Peperangan</a:t>
            </a:r>
            <a:r>
              <a:rPr lang="en-ID" sz="2400" b="1" dirty="0">
                <a:solidFill>
                  <a:srgbClr val="791974"/>
                </a:solidFill>
              </a:rPr>
              <a:t> </a:t>
            </a:r>
            <a:r>
              <a:rPr lang="en-ID" sz="2400" b="1" dirty="0" err="1">
                <a:solidFill>
                  <a:srgbClr val="791974"/>
                </a:solidFill>
              </a:rPr>
              <a:t>untuk</a:t>
            </a:r>
            <a:r>
              <a:rPr lang="en-ID" sz="2400" b="1" dirty="0">
                <a:solidFill>
                  <a:srgbClr val="791974"/>
                </a:solidFill>
              </a:rPr>
              <a:t> </a:t>
            </a:r>
            <a:r>
              <a:rPr lang="en-ID" sz="2400" b="1" dirty="0" err="1">
                <a:solidFill>
                  <a:srgbClr val="791974"/>
                </a:solidFill>
              </a:rPr>
              <a:t>Firman</a:t>
            </a:r>
            <a:r>
              <a:rPr lang="en-ID" sz="2400" b="1" dirty="0">
                <a:solidFill>
                  <a:srgbClr val="791974"/>
                </a:solidFill>
              </a:rPr>
              <a:t> </a:t>
            </a:r>
            <a:r>
              <a:rPr lang="en-ID" sz="2400" b="1" dirty="0" err="1">
                <a:solidFill>
                  <a:srgbClr val="791974"/>
                </a:solidFill>
              </a:rPr>
              <a:t>Tuhan</a:t>
            </a:r>
            <a:r>
              <a:rPr lang="en-ID" sz="2400" b="1" dirty="0">
                <a:solidFill>
                  <a:srgbClr val="791974"/>
                </a:solidFill>
              </a:rPr>
              <a:t>:</a:t>
            </a:r>
            <a:endParaRPr lang="en" sz="2400" b="1" dirty="0">
              <a:solidFill>
                <a:srgbClr val="791974"/>
              </a:solidFill>
            </a:endParaRPr>
          </a:p>
          <a:p>
            <a:pPr lvl="1">
              <a:spcBef>
                <a:spcPts val="600"/>
              </a:spcBef>
            </a:pPr>
            <a:r>
              <a:rPr lang="en" sz="2400" b="1" dirty="0"/>
              <a:t>Perlindungan dalam Alkitab.</a:t>
            </a:r>
          </a:p>
          <a:p>
            <a:pPr lvl="1">
              <a:spcBef>
                <a:spcPts val="600"/>
              </a:spcBef>
            </a:pPr>
            <a:r>
              <a:rPr lang="en" sz="2400" b="1" dirty="0"/>
              <a:t>Penalaran manusia.</a:t>
            </a:r>
          </a:p>
          <a:p>
            <a:pPr>
              <a:spcBef>
                <a:spcPts val="1200"/>
              </a:spcBef>
            </a:pPr>
            <a:r>
              <a:rPr lang="en" sz="2400" b="1" dirty="0">
                <a:solidFill>
                  <a:srgbClr val="713518"/>
                </a:solidFill>
              </a:rPr>
              <a:t>Peperangan untuk pikiran.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135791"/>
            <a:ext cx="589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Suatu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perang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dimenangkan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atau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dikalahkan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oleh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peperangan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demi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peperangan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3572" y="2324977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Satu-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satunya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perlindungan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pertempuran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berpegang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teguh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pada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Yesus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Kebenaran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Kehidupan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serta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Sabda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Kudus-Nya.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5" y="778345"/>
            <a:ext cx="58987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Ketika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penganiayaan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menyusun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rencana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baru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kompromi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Perpaduan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antara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kebenaran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kebohongan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menyeret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jutaan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menerima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kebenaran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dipalsukan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memiliki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kehidupan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459504"/>
            <a:ext cx="9298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PEPERANGAN UNTUK KEBENARAN</a:t>
            </a: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KEBENARAN VS KEBOHONGAN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507048"/>
            <a:ext cx="67647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Yesus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kepadanya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"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Akulah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jalan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kebenaran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hidup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Tidak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seorang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pun yang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datang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Bapa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kalau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tidak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melalui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Aku.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(Yohanes 14:6)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40441" y="1278526"/>
            <a:ext cx="5928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Yesus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Kebenaran</a:t>
            </a:r>
            <a:r>
              <a:rPr lang="en-ID" b="1" dirty="0"/>
              <a:t> dan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Bapa</a:t>
            </a:r>
            <a:r>
              <a:rPr lang="en-ID" b="1" dirty="0"/>
              <a:t> </a:t>
            </a:r>
            <a:r>
              <a:rPr lang="en-ID" b="1" dirty="0" err="1"/>
              <a:t>segala</a:t>
            </a:r>
            <a:r>
              <a:rPr lang="en-ID" b="1" dirty="0"/>
              <a:t> </a:t>
            </a:r>
            <a:r>
              <a:rPr lang="en-ID" b="1" dirty="0" err="1"/>
              <a:t>kebenaran</a:t>
            </a:r>
            <a:r>
              <a:rPr lang="en-ID" b="1" dirty="0"/>
              <a:t> (</a:t>
            </a:r>
            <a:r>
              <a:rPr lang="en-ID" b="1" dirty="0" err="1"/>
              <a:t>Yohanes</a:t>
            </a:r>
            <a:r>
              <a:rPr lang="en-ID" b="1" dirty="0"/>
              <a:t> 14:6). </a:t>
            </a:r>
            <a:r>
              <a:rPr lang="en-ID" b="1" dirty="0" err="1"/>
              <a:t>Segala</a:t>
            </a:r>
            <a:r>
              <a:rPr lang="en-ID" b="1" dirty="0"/>
              <a:t> </a:t>
            </a:r>
            <a:r>
              <a:rPr lang="en-ID" b="1" dirty="0" err="1"/>
              <a:t>sesuatu</a:t>
            </a:r>
            <a:r>
              <a:rPr lang="en-ID" b="1" dirty="0"/>
              <a:t> yang </a:t>
            </a:r>
            <a:r>
              <a:rPr lang="en-ID" b="1" dirty="0" err="1"/>
              <a:t>sejati</a:t>
            </a:r>
            <a:r>
              <a:rPr lang="en-ID" b="1" dirty="0"/>
              <a:t>, </a:t>
            </a:r>
            <a:r>
              <a:rPr lang="en-ID" b="1" dirty="0" err="1"/>
              <a:t>segala</a:t>
            </a:r>
            <a:r>
              <a:rPr lang="en-ID" b="1" dirty="0"/>
              <a:t> </a:t>
            </a:r>
            <a:r>
              <a:rPr lang="en-ID" b="1" dirty="0" err="1"/>
              <a:t>sesuatu</a:t>
            </a:r>
            <a:r>
              <a:rPr lang="en-ID" b="1" dirty="0"/>
              <a:t> yang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dipercaya</a:t>
            </a:r>
            <a:r>
              <a:rPr lang="en-ID" b="1" dirty="0"/>
              <a:t>, </a:t>
            </a:r>
            <a:r>
              <a:rPr lang="en-ID" b="1" dirty="0" err="1"/>
              <a:t>segala</a:t>
            </a:r>
            <a:r>
              <a:rPr lang="en-ID" b="1" dirty="0"/>
              <a:t> </a:t>
            </a:r>
            <a:r>
              <a:rPr lang="en-ID" b="1" dirty="0" err="1"/>
              <a:t>sesuatu</a:t>
            </a:r>
            <a:r>
              <a:rPr lang="en-ID" b="1" dirty="0"/>
              <a:t> yang </a:t>
            </a:r>
            <a:r>
              <a:rPr lang="en-ID" b="1" dirty="0" err="1"/>
              <a:t>benar</a:t>
            </a:r>
            <a:r>
              <a:rPr lang="en-ID" b="1" dirty="0"/>
              <a:t>, </a:t>
            </a:r>
            <a:r>
              <a:rPr lang="en-ID" b="1" dirty="0" err="1"/>
              <a:t>berasal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-Nya. Dan </a:t>
            </a:r>
            <a:r>
              <a:rPr lang="en-ID" b="1" dirty="0" err="1"/>
              <a:t>kebenaran</a:t>
            </a:r>
            <a:r>
              <a:rPr lang="en-ID" b="1" dirty="0"/>
              <a:t>-Nya </a:t>
            </a:r>
            <a:r>
              <a:rPr lang="en-ID" b="1" dirty="0" err="1"/>
              <a:t>menghasilkan</a:t>
            </a:r>
            <a:r>
              <a:rPr lang="en-ID" b="1" dirty="0"/>
              <a:t> </a:t>
            </a:r>
            <a:r>
              <a:rPr lang="en-ID" b="1" dirty="0" err="1"/>
              <a:t>kehidupan</a:t>
            </a:r>
            <a:r>
              <a:rPr lang="en-ID" b="1" dirty="0"/>
              <a:t> di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.</a:t>
            </a:r>
            <a:endParaRPr lang="en" b="1" dirty="0"/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40441" y="5061253"/>
            <a:ext cx="57219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Oleh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, </a:t>
            </a:r>
            <a:r>
              <a:rPr lang="en-ID" b="1" dirty="0" err="1"/>
              <a:t>iblis</a:t>
            </a:r>
            <a:r>
              <a:rPr lang="en-ID" b="1" dirty="0"/>
              <a:t> </a:t>
            </a:r>
            <a:r>
              <a:rPr lang="en-ID" b="1" dirty="0" err="1"/>
              <a:t>berupaya</a:t>
            </a:r>
            <a:r>
              <a:rPr lang="en-ID" b="1" dirty="0"/>
              <a:t> </a:t>
            </a:r>
            <a:r>
              <a:rPr lang="en-ID" b="1" dirty="0" err="1"/>
              <a:t>menghancurkan</a:t>
            </a:r>
            <a:r>
              <a:rPr lang="en-ID" b="1" dirty="0"/>
              <a:t> </a:t>
            </a:r>
            <a:r>
              <a:rPr lang="en-ID" b="1" dirty="0" err="1"/>
              <a:t>Alkitab</a:t>
            </a:r>
            <a:r>
              <a:rPr lang="en-ID" b="1" dirty="0"/>
              <a:t>, </a:t>
            </a:r>
            <a:r>
              <a:rPr lang="en-ID" b="1" dirty="0" err="1"/>
              <a:t>baik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menyembunyikannya</a:t>
            </a:r>
            <a:r>
              <a:rPr lang="en-ID" b="1" dirty="0"/>
              <a:t>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memutarbalikkannya</a:t>
            </a:r>
            <a:r>
              <a:rPr lang="en-ID" b="1" dirty="0"/>
              <a:t>. Dan </a:t>
            </a:r>
            <a:r>
              <a:rPr lang="en-ID" b="1" dirty="0" err="1"/>
              <a:t>dia</a:t>
            </a:r>
            <a:r>
              <a:rPr lang="en-ID" b="1" dirty="0"/>
              <a:t> </a:t>
            </a:r>
            <a:r>
              <a:rPr lang="en-ID" b="1" dirty="0" err="1"/>
              <a:t>mencapainya</a:t>
            </a:r>
            <a:r>
              <a:rPr lang="en-ID" b="1" dirty="0"/>
              <a:t> (</a:t>
            </a:r>
            <a:r>
              <a:rPr lang="en-ID" b="1" dirty="0" err="1"/>
              <a:t>walaupun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sepenuhnya</a:t>
            </a:r>
            <a:r>
              <a:rPr lang="en-ID" b="1" dirty="0"/>
              <a:t>) </a:t>
            </a:r>
            <a:r>
              <a:rPr lang="en-ID" b="1" dirty="0" err="1"/>
              <a:t>melalui</a:t>
            </a:r>
            <a:r>
              <a:rPr lang="en-ID" b="1" dirty="0"/>
              <a:t> </a:t>
            </a:r>
            <a:r>
              <a:rPr lang="en-ID" b="1" dirty="0" err="1"/>
              <a:t>Gereja</a:t>
            </a:r>
            <a:r>
              <a:rPr lang="en-ID" b="1" dirty="0"/>
              <a:t> Roma, </a:t>
            </a:r>
            <a:r>
              <a:rPr lang="en-ID" b="1" dirty="0" err="1"/>
              <a:t>selama</a:t>
            </a:r>
            <a:r>
              <a:rPr lang="en-ID" b="1" dirty="0"/>
              <a:t> Abad </a:t>
            </a:r>
            <a:r>
              <a:rPr lang="en-ID" b="1" dirty="0" err="1"/>
              <a:t>Pertengahan</a:t>
            </a:r>
            <a:r>
              <a:rPr lang="en-ID" b="1" dirty="0"/>
              <a:t> (juga </a:t>
            </a:r>
            <a:r>
              <a:rPr lang="en-ID" b="1" dirty="0" err="1"/>
              <a:t>disebut</a:t>
            </a:r>
            <a:r>
              <a:rPr lang="en-ID" b="1" dirty="0"/>
              <a:t> “Zaman </a:t>
            </a:r>
            <a:r>
              <a:rPr lang="en-ID" b="1" dirty="0" err="1"/>
              <a:t>Kegelapan</a:t>
            </a:r>
            <a:r>
              <a:rPr lang="en-ID" b="1" dirty="0"/>
              <a:t>”).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40441" y="4169676"/>
            <a:ext cx="55992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b="1" dirty="0"/>
              <a:t>Dalam konfrontasinya dengan musuh, Yesus menggunakan Alkitab sebagai sumber segala kebenaran: “Ada tertulis” (Mat 4:4; 21:13).</a:t>
            </a:r>
            <a:endParaRPr lang="en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40441" y="2724101"/>
            <a:ext cx="5768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Sebaliknya</a:t>
            </a:r>
            <a:r>
              <a:rPr lang="en-ID" b="1" dirty="0"/>
              <a:t>, </a:t>
            </a:r>
            <a:r>
              <a:rPr lang="en-ID" b="1" dirty="0" err="1"/>
              <a:t>Setan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bapa</a:t>
            </a:r>
            <a:r>
              <a:rPr lang="en-ID" b="1" dirty="0"/>
              <a:t> </a:t>
            </a:r>
            <a:r>
              <a:rPr lang="en-ID" b="1" dirty="0" err="1"/>
              <a:t>segala</a:t>
            </a:r>
            <a:r>
              <a:rPr lang="en-ID" b="1" dirty="0"/>
              <a:t> </a:t>
            </a:r>
            <a:r>
              <a:rPr lang="en-ID" b="1" dirty="0" err="1"/>
              <a:t>kebohongan</a:t>
            </a:r>
            <a:r>
              <a:rPr lang="en-ID" b="1" dirty="0"/>
              <a:t> (Yoh 8:44). </a:t>
            </a:r>
            <a:r>
              <a:rPr lang="en-ID" b="1" dirty="0" err="1"/>
              <a:t>Semua</a:t>
            </a:r>
            <a:r>
              <a:rPr lang="en-ID" b="1" dirty="0"/>
              <a:t> </a:t>
            </a:r>
            <a:r>
              <a:rPr lang="en-ID" b="1" dirty="0" err="1"/>
              <a:t>penipuan</a:t>
            </a:r>
            <a:r>
              <a:rPr lang="en-ID" b="1" dirty="0"/>
              <a:t>, </a:t>
            </a:r>
            <a:r>
              <a:rPr lang="en-ID" b="1" dirty="0" err="1"/>
              <a:t>semua</a:t>
            </a:r>
            <a:r>
              <a:rPr lang="en-ID" b="1" dirty="0"/>
              <a:t> </a:t>
            </a:r>
            <a:r>
              <a:rPr lang="en-ID" b="1" dirty="0" err="1"/>
              <a:t>kelicikan</a:t>
            </a:r>
            <a:r>
              <a:rPr lang="en-ID" b="1" dirty="0"/>
              <a:t> yang </a:t>
            </a:r>
            <a:r>
              <a:rPr lang="en-ID" b="1" dirty="0" err="1"/>
              <a:t>jahat</a:t>
            </a:r>
            <a:r>
              <a:rPr lang="en-ID" b="1" dirty="0"/>
              <a:t>, </a:t>
            </a:r>
            <a:r>
              <a:rPr lang="en-ID" b="1" dirty="0" err="1"/>
              <a:t>semua</a:t>
            </a:r>
            <a:r>
              <a:rPr lang="en-ID" b="1" dirty="0"/>
              <a:t> </a:t>
            </a:r>
            <a:r>
              <a:rPr lang="en-ID" b="1" dirty="0" err="1"/>
              <a:t>kebenaran</a:t>
            </a:r>
            <a:r>
              <a:rPr lang="en-ID" b="1" dirty="0"/>
              <a:t> yang </a:t>
            </a:r>
            <a:r>
              <a:rPr lang="en-ID" b="1" dirty="0" err="1"/>
              <a:t>dipalsukan</a:t>
            </a:r>
            <a:r>
              <a:rPr lang="en-ID" b="1" dirty="0"/>
              <a:t>, </a:t>
            </a:r>
            <a:r>
              <a:rPr lang="en-ID" b="1" dirty="0" err="1"/>
              <a:t>berasal</a:t>
            </a:r>
            <a:r>
              <a:rPr lang="en-ID" b="1" dirty="0"/>
              <a:t> </a:t>
            </a:r>
            <a:r>
              <a:rPr lang="en-ID" b="1" dirty="0" err="1"/>
              <a:t>darinya</a:t>
            </a:r>
            <a:r>
              <a:rPr lang="en-ID" b="1" dirty="0"/>
              <a:t>. Dan </a:t>
            </a:r>
            <a:r>
              <a:rPr lang="en-ID" b="1" dirty="0" err="1"/>
              <a:t>kebohongan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mendatangkan</a:t>
            </a:r>
            <a:r>
              <a:rPr lang="en-ID" b="1" dirty="0"/>
              <a:t> </a:t>
            </a:r>
            <a:r>
              <a:rPr lang="en-ID" b="1" dirty="0" err="1"/>
              <a:t>kematian</a:t>
            </a:r>
            <a:r>
              <a:rPr lang="en-ID" b="1" dirty="0"/>
              <a:t> pada </a:t>
            </a:r>
            <a:r>
              <a:rPr lang="en-ID" b="1" dirty="0" err="1"/>
              <a:t>kita</a:t>
            </a:r>
            <a:r>
              <a:rPr lang="en-ID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-192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rgbClr val="A400A4"/>
                </a:solidFill>
              </a:rPr>
              <a:t>KOMPROMI GEREJA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0" y="514274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Aku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tahu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bahwa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sesudah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aku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pergi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serigala-serigala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yang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ganas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masuk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tengah-tengah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kamu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dan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tidak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menyayangkan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kawanan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itu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Bahkan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dari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antara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kamu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sendiri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muncul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beberapa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orang, yang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dengan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ajaran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palsu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mereka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berusaha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menarik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murid-murid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dari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jalan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yang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benar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dan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supaya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mengikut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mereka</a:t>
            </a:r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sz="1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(Kisah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" y="1533854"/>
            <a:ext cx="771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Saat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mengucapkan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selamat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tinggal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kepada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penatua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Efesus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Paulus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mengungkapkan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keprihatinannya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terhadap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masalah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eksternal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internal yang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mereka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hadapi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masa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Kisah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20:29-30).</a:t>
            </a:r>
            <a:endParaRPr lang="en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Serigala-serigala yang ganas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64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hingga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311 (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Dekrit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Toleransi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Serdica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Gereja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mengalami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penganiayaan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sengit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Kekaisaran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Romawi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penentang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abad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ke-4, orang-orang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belum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bertobat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diperkenalkan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Gereja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mencampuradukkan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paganisme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mereka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kebenaran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3853698" y="4460032"/>
            <a:ext cx="4096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menggunakan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strategi “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internalnya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merusak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kebenaran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memperkenalkan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penyembahan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berhala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perayaan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hari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Gereja</a:t>
            </a:r>
            <a:r>
              <a:rPr lang="en-ID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23391"/>
            <a:chOff x="7715138" y="3947718"/>
            <a:chExt cx="4282309" cy="232339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481"/>
            <a:stretch/>
          </p:blipFill>
          <p:spPr>
            <a:xfrm>
              <a:off x="10507967" y="3947718"/>
              <a:ext cx="1489480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71518" y="4093750"/>
              <a:ext cx="1596108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D" sz="1400" b="1" dirty="0" err="1"/>
                <a:t>Patung</a:t>
              </a:r>
              <a:r>
                <a:rPr lang="en-ID" sz="1400" b="1" dirty="0"/>
                <a:t> </a:t>
              </a:r>
              <a:r>
                <a:rPr lang="en-ID" sz="1400" b="1" dirty="0" err="1"/>
                <a:t>dewa</a:t>
              </a:r>
              <a:r>
                <a:rPr lang="en-ID" sz="1400" b="1" dirty="0"/>
                <a:t> </a:t>
              </a:r>
              <a:r>
                <a:rPr lang="en-ID" sz="1400" b="1" dirty="0" err="1"/>
                <a:t>Romawi</a:t>
              </a:r>
              <a:r>
                <a:rPr lang="en-ID" sz="1400" b="1" dirty="0"/>
                <a:t> </a:t>
              </a:r>
              <a:r>
                <a:rPr lang="en-ID" sz="1400" b="1" dirty="0" err="1"/>
                <a:t>Yupiter</a:t>
              </a:r>
              <a:r>
                <a:rPr lang="en-ID" sz="1400" b="1" dirty="0"/>
                <a:t> di Bukit Capitoline di Roma </a:t>
              </a:r>
              <a:r>
                <a:rPr lang="en-ID" sz="1400" b="1" dirty="0" err="1"/>
                <a:t>digunakan</a:t>
              </a:r>
              <a:r>
                <a:rPr lang="en-ID" sz="1400" b="1" dirty="0"/>
                <a:t> </a:t>
              </a:r>
              <a:r>
                <a:rPr lang="en-ID" sz="1400" b="1" dirty="0" err="1"/>
                <a:t>kembali</a:t>
              </a:r>
              <a:r>
                <a:rPr lang="en-ID" sz="1400" b="1" dirty="0"/>
                <a:t> dan </a:t>
              </a:r>
              <a:r>
                <a:rPr lang="en-ID" sz="1400" b="1" dirty="0" err="1"/>
                <a:t>diubah</a:t>
              </a:r>
              <a:r>
                <a:rPr lang="en-ID" sz="1400" b="1" dirty="0"/>
                <a:t> </a:t>
              </a:r>
              <a:r>
                <a:rPr lang="en-ID" sz="1400" b="1" dirty="0" err="1"/>
                <a:t>menjadi</a:t>
              </a:r>
              <a:r>
                <a:rPr lang="en-ID" sz="1400" b="1" dirty="0"/>
                <a:t> </a:t>
              </a:r>
              <a:r>
                <a:rPr lang="en-ID" sz="1400" b="1" dirty="0" err="1"/>
                <a:t>patung</a:t>
              </a:r>
              <a:r>
                <a:rPr lang="en-ID" sz="1400" b="1" dirty="0"/>
                <a:t> Santo Petrus</a:t>
              </a:r>
              <a:endParaRPr lang="en" sz="1400" b="1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Sebagaimana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dinubuatkan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Paulus,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kesalahan-kesalahan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diterima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tetap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sampai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antara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mereka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mengetahui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kebenaran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2:7-12).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Pertarungan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terakhir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didasarkan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pada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kompromi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hari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Sabat</a:t>
            </a:r>
            <a:r>
              <a:rPr lang="en-ID" sz="16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1600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PEPERANGAN UNTUK FIRMAN TUHAN</a:t>
            </a: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PERLINDUNGAN DALAM ALKITAB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1232034" y="638565"/>
            <a:ext cx="9663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Kuduskanlah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kebenaran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firman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-Mu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adalah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kebenaran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(Yohanes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629752" y="998145"/>
            <a:ext cx="7562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Alkitab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wahyu</a:t>
            </a:r>
            <a:r>
              <a:rPr lang="en-US" sz="2000" b="1" dirty="0"/>
              <a:t> yang </a:t>
            </a:r>
            <a:r>
              <a:rPr lang="en-US" sz="2000" b="1" dirty="0" err="1"/>
              <a:t>sempurna</a:t>
            </a:r>
            <a:r>
              <a:rPr lang="en-US" sz="2000" b="1" dirty="0"/>
              <a:t> </a:t>
            </a:r>
            <a:r>
              <a:rPr lang="en-US" sz="2000" b="1" dirty="0" err="1"/>
              <a:t>mengenai</a:t>
            </a:r>
            <a:r>
              <a:rPr lang="en-US" sz="2000" b="1" dirty="0"/>
              <a:t> </a:t>
            </a:r>
            <a:r>
              <a:rPr lang="en-US" sz="2000" b="1" dirty="0" err="1"/>
              <a:t>kehendak</a:t>
            </a:r>
            <a:r>
              <a:rPr lang="en-US" sz="2000" b="1" dirty="0"/>
              <a:t> Allah. </a:t>
            </a:r>
            <a:r>
              <a:rPr lang="en-US" sz="2000" b="1" dirty="0" err="1"/>
              <a:t>Alkitab</a:t>
            </a:r>
            <a:r>
              <a:rPr lang="en-US" sz="2000" b="1" dirty="0"/>
              <a:t> </a:t>
            </a:r>
            <a:r>
              <a:rPr lang="en-US" sz="2000" b="1" dirty="0" err="1"/>
              <a:t>menampilkan</a:t>
            </a:r>
            <a:r>
              <a:rPr lang="en-US" sz="2000" b="1" dirty="0"/>
              <a:t> </a:t>
            </a:r>
            <a:r>
              <a:rPr lang="en-US" sz="2000" b="1" dirty="0" err="1"/>
              <a:t>rencana</a:t>
            </a:r>
            <a:r>
              <a:rPr lang="en-US" sz="2000" b="1" dirty="0"/>
              <a:t> </a:t>
            </a:r>
            <a:r>
              <a:rPr lang="en-US" sz="2000" b="1" dirty="0" err="1"/>
              <a:t>Surga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keselamatan</a:t>
            </a:r>
            <a:r>
              <a:rPr lang="en-US" sz="2000" b="1" dirty="0"/>
              <a:t> </a:t>
            </a:r>
            <a:r>
              <a:rPr lang="en-US" sz="2000" b="1" dirty="0" err="1"/>
              <a:t>umat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9" r="4109"/>
          <a:stretch/>
        </p:blipFill>
        <p:spPr>
          <a:xfrm>
            <a:off x="197222" y="1085995"/>
            <a:ext cx="4250903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0" y="4903690"/>
            <a:ext cx="54083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Jika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menolak</a:t>
            </a:r>
            <a:r>
              <a:rPr lang="en-ID" sz="2000" b="1" dirty="0"/>
              <a:t> </a:t>
            </a:r>
            <a:r>
              <a:rPr lang="en-ID" sz="2000" b="1" dirty="0" err="1"/>
              <a:t>sebagian</a:t>
            </a:r>
            <a:r>
              <a:rPr lang="en-ID" sz="2000" b="1" dirty="0"/>
              <a:t> </a:t>
            </a:r>
            <a:r>
              <a:rPr lang="en-ID" sz="2000" b="1" dirty="0" err="1"/>
              <a:t>darinya</a:t>
            </a:r>
            <a:r>
              <a:rPr lang="en-ID" sz="2000" b="1" dirty="0"/>
              <a:t> (</a:t>
            </a:r>
            <a:r>
              <a:rPr lang="en-ID" sz="2000" b="1" dirty="0" err="1"/>
              <a:t>misalnya</a:t>
            </a:r>
            <a:r>
              <a:rPr lang="en-ID" sz="2000" b="1" dirty="0"/>
              <a:t>, </a:t>
            </a:r>
            <a:r>
              <a:rPr lang="en-ID" sz="2000" b="1" dirty="0" err="1"/>
              <a:t>kisah</a:t>
            </a:r>
            <a:r>
              <a:rPr lang="en-ID" sz="2000" b="1" dirty="0"/>
              <a:t> </a:t>
            </a:r>
            <a:r>
              <a:rPr lang="en-ID" sz="2000" b="1" dirty="0" err="1"/>
              <a:t>Penciptaan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Kejadian</a:t>
            </a:r>
            <a:r>
              <a:rPr lang="en-ID" sz="2000" b="1" dirty="0"/>
              <a:t> 1 dan 2),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mungkin</a:t>
            </a:r>
            <a:r>
              <a:rPr lang="en-ID" sz="2000" b="1" dirty="0"/>
              <a:t>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menolak</a:t>
            </a:r>
            <a:r>
              <a:rPr lang="en-ID" sz="2000" b="1" dirty="0"/>
              <a:t> </a:t>
            </a:r>
            <a:r>
              <a:rPr lang="en-ID" sz="2000" b="1" dirty="0" err="1"/>
              <a:t>doktrin</a:t>
            </a:r>
            <a:r>
              <a:rPr lang="en-ID" sz="2000" b="1" dirty="0"/>
              <a:t> </a:t>
            </a:r>
            <a:r>
              <a:rPr lang="en-ID" sz="2000" b="1" dirty="0" err="1"/>
              <a:t>apa</a:t>
            </a:r>
            <a:r>
              <a:rPr lang="en-ID" sz="2000" b="1" dirty="0"/>
              <a:t> pun yang </a:t>
            </a:r>
            <a:r>
              <a:rPr lang="en-ID" sz="2000" b="1" dirty="0" err="1"/>
              <a:t>diajarkannya</a:t>
            </a:r>
            <a:r>
              <a:rPr lang="en-ID" sz="2000" b="1" dirty="0"/>
              <a:t>. Lalu... </a:t>
            </a:r>
            <a:r>
              <a:rPr lang="en-ID" sz="2000" b="1" dirty="0" err="1"/>
              <a:t>perlindungan</a:t>
            </a:r>
            <a:r>
              <a:rPr lang="en-ID" sz="2000" b="1" dirty="0"/>
              <a:t> </a:t>
            </a:r>
            <a:r>
              <a:rPr lang="en-ID" sz="2000" b="1" dirty="0" err="1"/>
              <a:t>apa</a:t>
            </a:r>
            <a:r>
              <a:rPr lang="en-ID" sz="2000" b="1" dirty="0"/>
              <a:t> yang </a:t>
            </a:r>
            <a:r>
              <a:rPr lang="en-ID" sz="2000" b="1" dirty="0" err="1"/>
              <a:t>bisa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miliki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mempercayai</a:t>
            </a:r>
            <a:r>
              <a:rPr lang="en-ID" sz="2000" b="1" dirty="0"/>
              <a:t> </a:t>
            </a:r>
            <a:r>
              <a:rPr lang="en-ID" sz="2000" b="1" dirty="0" err="1"/>
              <a:t>seluruh</a:t>
            </a:r>
            <a:r>
              <a:rPr lang="en-ID" sz="2000" b="1" dirty="0"/>
              <a:t> </a:t>
            </a:r>
            <a:r>
              <a:rPr lang="en-ID" sz="2000" b="1" dirty="0" err="1"/>
              <a:t>isi</a:t>
            </a:r>
            <a:r>
              <a:rPr lang="en-ID" sz="2000" b="1" dirty="0"/>
              <a:t> </a:t>
            </a:r>
            <a:r>
              <a:rPr lang="en-ID" sz="2000" b="1" dirty="0" err="1"/>
              <a:t>Alkitab</a:t>
            </a:r>
            <a:r>
              <a:rPr lang="en-ID" sz="2000" b="1" dirty="0"/>
              <a:t>?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719971"/>
            <a:ext cx="3518289" cy="1015663"/>
          </a:xfrm>
          <a:custGeom>
            <a:avLst/>
            <a:gdLst>
              <a:gd name="connsiteX0" fmla="*/ 0 w 3518289"/>
              <a:gd name="connsiteY0" fmla="*/ 0 h 1015663"/>
              <a:gd name="connsiteX1" fmla="*/ 586382 w 3518289"/>
              <a:gd name="connsiteY1" fmla="*/ 0 h 1015663"/>
              <a:gd name="connsiteX2" fmla="*/ 1102397 w 3518289"/>
              <a:gd name="connsiteY2" fmla="*/ 0 h 1015663"/>
              <a:gd name="connsiteX3" fmla="*/ 1618413 w 3518289"/>
              <a:gd name="connsiteY3" fmla="*/ 0 h 1015663"/>
              <a:gd name="connsiteX4" fmla="*/ 2204794 w 3518289"/>
              <a:gd name="connsiteY4" fmla="*/ 0 h 1015663"/>
              <a:gd name="connsiteX5" fmla="*/ 2755993 w 3518289"/>
              <a:gd name="connsiteY5" fmla="*/ 0 h 1015663"/>
              <a:gd name="connsiteX6" fmla="*/ 3518289 w 3518289"/>
              <a:gd name="connsiteY6" fmla="*/ 0 h 1015663"/>
              <a:gd name="connsiteX7" fmla="*/ 3518289 w 3518289"/>
              <a:gd name="connsiteY7" fmla="*/ 487518 h 1015663"/>
              <a:gd name="connsiteX8" fmla="*/ 3518289 w 3518289"/>
              <a:gd name="connsiteY8" fmla="*/ 1015663 h 1015663"/>
              <a:gd name="connsiteX9" fmla="*/ 2931908 w 3518289"/>
              <a:gd name="connsiteY9" fmla="*/ 1015663 h 1015663"/>
              <a:gd name="connsiteX10" fmla="*/ 2380709 w 3518289"/>
              <a:gd name="connsiteY10" fmla="*/ 1015663 h 1015663"/>
              <a:gd name="connsiteX11" fmla="*/ 1723962 w 3518289"/>
              <a:gd name="connsiteY11" fmla="*/ 1015663 h 1015663"/>
              <a:gd name="connsiteX12" fmla="*/ 1207946 w 3518289"/>
              <a:gd name="connsiteY12" fmla="*/ 1015663 h 1015663"/>
              <a:gd name="connsiteX13" fmla="*/ 691930 w 3518289"/>
              <a:gd name="connsiteY13" fmla="*/ 1015663 h 1015663"/>
              <a:gd name="connsiteX14" fmla="*/ 0 w 3518289"/>
              <a:gd name="connsiteY14" fmla="*/ 1015663 h 1015663"/>
              <a:gd name="connsiteX15" fmla="*/ 0 w 3518289"/>
              <a:gd name="connsiteY15" fmla="*/ 497675 h 1015663"/>
              <a:gd name="connsiteX16" fmla="*/ 0 w 3518289"/>
              <a:gd name="connsiteY16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8289" h="1015663" fill="none" extrusionOk="0">
                <a:moveTo>
                  <a:pt x="0" y="0"/>
                </a:moveTo>
                <a:cubicBezTo>
                  <a:pt x="148574" y="-53081"/>
                  <a:pt x="449523" y="29451"/>
                  <a:pt x="586382" y="0"/>
                </a:cubicBezTo>
                <a:cubicBezTo>
                  <a:pt x="723241" y="-29451"/>
                  <a:pt x="908955" y="20731"/>
                  <a:pt x="1102397" y="0"/>
                </a:cubicBezTo>
                <a:cubicBezTo>
                  <a:pt x="1295839" y="-20731"/>
                  <a:pt x="1439968" y="38336"/>
                  <a:pt x="1618413" y="0"/>
                </a:cubicBezTo>
                <a:cubicBezTo>
                  <a:pt x="1796858" y="-38336"/>
                  <a:pt x="1916946" y="58285"/>
                  <a:pt x="2204794" y="0"/>
                </a:cubicBezTo>
                <a:cubicBezTo>
                  <a:pt x="2492642" y="-58285"/>
                  <a:pt x="2498354" y="56894"/>
                  <a:pt x="2755993" y="0"/>
                </a:cubicBezTo>
                <a:cubicBezTo>
                  <a:pt x="3013632" y="-56894"/>
                  <a:pt x="3167306" y="37462"/>
                  <a:pt x="3518289" y="0"/>
                </a:cubicBezTo>
                <a:cubicBezTo>
                  <a:pt x="3573807" y="221136"/>
                  <a:pt x="3474539" y="334133"/>
                  <a:pt x="3518289" y="487518"/>
                </a:cubicBezTo>
                <a:cubicBezTo>
                  <a:pt x="3562039" y="640903"/>
                  <a:pt x="3458027" y="772221"/>
                  <a:pt x="3518289" y="1015663"/>
                </a:cubicBezTo>
                <a:cubicBezTo>
                  <a:pt x="3246028" y="1068682"/>
                  <a:pt x="3112951" y="968525"/>
                  <a:pt x="2931908" y="1015663"/>
                </a:cubicBezTo>
                <a:cubicBezTo>
                  <a:pt x="2750865" y="1062801"/>
                  <a:pt x="2617154" y="1014553"/>
                  <a:pt x="2380709" y="1015663"/>
                </a:cubicBezTo>
                <a:cubicBezTo>
                  <a:pt x="2144264" y="1016773"/>
                  <a:pt x="1936205" y="937190"/>
                  <a:pt x="1723962" y="1015663"/>
                </a:cubicBezTo>
                <a:cubicBezTo>
                  <a:pt x="1511719" y="1094136"/>
                  <a:pt x="1402813" y="977241"/>
                  <a:pt x="1207946" y="1015663"/>
                </a:cubicBezTo>
                <a:cubicBezTo>
                  <a:pt x="1013079" y="1054085"/>
                  <a:pt x="853529" y="973931"/>
                  <a:pt x="691930" y="1015663"/>
                </a:cubicBezTo>
                <a:cubicBezTo>
                  <a:pt x="530331" y="1057395"/>
                  <a:pt x="193860" y="1000963"/>
                  <a:pt x="0" y="1015663"/>
                </a:cubicBezTo>
                <a:cubicBezTo>
                  <a:pt x="-56877" y="769209"/>
                  <a:pt x="33108" y="643748"/>
                  <a:pt x="0" y="497675"/>
                </a:cubicBezTo>
                <a:cubicBezTo>
                  <a:pt x="-33108" y="351602"/>
                  <a:pt x="4357" y="220356"/>
                  <a:pt x="0" y="0"/>
                </a:cubicBezTo>
                <a:close/>
              </a:path>
              <a:path w="3518289" h="1015663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21014" y="198394"/>
                  <a:pt x="3488834" y="328515"/>
                  <a:pt x="3518289" y="487518"/>
                </a:cubicBezTo>
                <a:cubicBezTo>
                  <a:pt x="3547744" y="646521"/>
                  <a:pt x="3476463" y="789465"/>
                  <a:pt x="3518289" y="1015663"/>
                </a:cubicBezTo>
                <a:cubicBezTo>
                  <a:pt x="3269020" y="1059547"/>
                  <a:pt x="3177404" y="1003230"/>
                  <a:pt x="3002273" y="1015663"/>
                </a:cubicBezTo>
                <a:cubicBezTo>
                  <a:pt x="2827142" y="1028096"/>
                  <a:pt x="2635706" y="1013768"/>
                  <a:pt x="2345526" y="1015663"/>
                </a:cubicBezTo>
                <a:cubicBezTo>
                  <a:pt x="2055346" y="1017558"/>
                  <a:pt x="1907072" y="982083"/>
                  <a:pt x="1688779" y="1015663"/>
                </a:cubicBezTo>
                <a:cubicBezTo>
                  <a:pt x="1470486" y="1049243"/>
                  <a:pt x="1299668" y="954038"/>
                  <a:pt x="1067214" y="1015663"/>
                </a:cubicBezTo>
                <a:cubicBezTo>
                  <a:pt x="834760" y="1077288"/>
                  <a:pt x="803347" y="992895"/>
                  <a:pt x="551199" y="1015663"/>
                </a:cubicBezTo>
                <a:cubicBezTo>
                  <a:pt x="299051" y="1038431"/>
                  <a:pt x="133357" y="967366"/>
                  <a:pt x="0" y="1015663"/>
                </a:cubicBezTo>
                <a:cubicBezTo>
                  <a:pt x="-5204" y="777892"/>
                  <a:pt x="40693" y="740264"/>
                  <a:pt x="0" y="538301"/>
                </a:cubicBezTo>
                <a:cubicBezTo>
                  <a:pt x="-40693" y="336338"/>
                  <a:pt x="25393" y="15570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Firman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-Mu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itu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pelita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bagi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kakiku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dan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terang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bagi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jalanku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”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(Mzm 119:105)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4932637"/>
            <a:ext cx="3518289" cy="1600438"/>
          </a:xfrm>
          <a:custGeom>
            <a:avLst/>
            <a:gdLst>
              <a:gd name="connsiteX0" fmla="*/ 0 w 3518289"/>
              <a:gd name="connsiteY0" fmla="*/ 0 h 1600438"/>
              <a:gd name="connsiteX1" fmla="*/ 480833 w 3518289"/>
              <a:gd name="connsiteY1" fmla="*/ 0 h 1600438"/>
              <a:gd name="connsiteX2" fmla="*/ 1067214 w 3518289"/>
              <a:gd name="connsiteY2" fmla="*/ 0 h 1600438"/>
              <a:gd name="connsiteX3" fmla="*/ 1618413 w 3518289"/>
              <a:gd name="connsiteY3" fmla="*/ 0 h 1600438"/>
              <a:gd name="connsiteX4" fmla="*/ 2099246 w 3518289"/>
              <a:gd name="connsiteY4" fmla="*/ 0 h 1600438"/>
              <a:gd name="connsiteX5" fmla="*/ 2615261 w 3518289"/>
              <a:gd name="connsiteY5" fmla="*/ 0 h 1600438"/>
              <a:gd name="connsiteX6" fmla="*/ 3518289 w 3518289"/>
              <a:gd name="connsiteY6" fmla="*/ 0 h 1600438"/>
              <a:gd name="connsiteX7" fmla="*/ 3518289 w 3518289"/>
              <a:gd name="connsiteY7" fmla="*/ 549484 h 1600438"/>
              <a:gd name="connsiteX8" fmla="*/ 3518289 w 3518289"/>
              <a:gd name="connsiteY8" fmla="*/ 1066959 h 1600438"/>
              <a:gd name="connsiteX9" fmla="*/ 3518289 w 3518289"/>
              <a:gd name="connsiteY9" fmla="*/ 1600438 h 1600438"/>
              <a:gd name="connsiteX10" fmla="*/ 2896725 w 3518289"/>
              <a:gd name="connsiteY10" fmla="*/ 1600438 h 1600438"/>
              <a:gd name="connsiteX11" fmla="*/ 2380709 w 3518289"/>
              <a:gd name="connsiteY11" fmla="*/ 1600438 h 1600438"/>
              <a:gd name="connsiteX12" fmla="*/ 1899876 w 3518289"/>
              <a:gd name="connsiteY12" fmla="*/ 1600438 h 1600438"/>
              <a:gd name="connsiteX13" fmla="*/ 1278312 w 3518289"/>
              <a:gd name="connsiteY13" fmla="*/ 1600438 h 1600438"/>
              <a:gd name="connsiteX14" fmla="*/ 691930 w 3518289"/>
              <a:gd name="connsiteY14" fmla="*/ 1600438 h 1600438"/>
              <a:gd name="connsiteX15" fmla="*/ 0 w 3518289"/>
              <a:gd name="connsiteY15" fmla="*/ 1600438 h 1600438"/>
              <a:gd name="connsiteX16" fmla="*/ 0 w 3518289"/>
              <a:gd name="connsiteY16" fmla="*/ 1050954 h 1600438"/>
              <a:gd name="connsiteX17" fmla="*/ 0 w 3518289"/>
              <a:gd name="connsiteY17" fmla="*/ 549484 h 1600438"/>
              <a:gd name="connsiteX18" fmla="*/ 0 w 3518289"/>
              <a:gd name="connsiteY18" fmla="*/ 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600438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3386" y="168402"/>
                  <a:pt x="3466751" y="355433"/>
                  <a:pt x="3518289" y="549484"/>
                </a:cubicBezTo>
                <a:cubicBezTo>
                  <a:pt x="3569827" y="743535"/>
                  <a:pt x="3495928" y="909344"/>
                  <a:pt x="3518289" y="1066959"/>
                </a:cubicBezTo>
                <a:cubicBezTo>
                  <a:pt x="3540650" y="1224574"/>
                  <a:pt x="3510185" y="1409044"/>
                  <a:pt x="3518289" y="1600438"/>
                </a:cubicBezTo>
                <a:cubicBezTo>
                  <a:pt x="3300650" y="1674009"/>
                  <a:pt x="3110359" y="1526797"/>
                  <a:pt x="2896725" y="1600438"/>
                </a:cubicBezTo>
                <a:cubicBezTo>
                  <a:pt x="2683091" y="1674079"/>
                  <a:pt x="2542308" y="1558706"/>
                  <a:pt x="2380709" y="1600438"/>
                </a:cubicBezTo>
                <a:cubicBezTo>
                  <a:pt x="2219110" y="1642170"/>
                  <a:pt x="2027003" y="1578206"/>
                  <a:pt x="1899876" y="1600438"/>
                </a:cubicBezTo>
                <a:cubicBezTo>
                  <a:pt x="1772749" y="1622670"/>
                  <a:pt x="1581906" y="1530911"/>
                  <a:pt x="1278312" y="1600438"/>
                </a:cubicBezTo>
                <a:cubicBezTo>
                  <a:pt x="974718" y="1669965"/>
                  <a:pt x="945855" y="1594442"/>
                  <a:pt x="691930" y="1600438"/>
                </a:cubicBezTo>
                <a:cubicBezTo>
                  <a:pt x="438005" y="1606434"/>
                  <a:pt x="213738" y="1594153"/>
                  <a:pt x="0" y="1600438"/>
                </a:cubicBezTo>
                <a:cubicBezTo>
                  <a:pt x="-27577" y="1367021"/>
                  <a:pt x="10987" y="1239619"/>
                  <a:pt x="0" y="1050954"/>
                </a:cubicBezTo>
                <a:cubicBezTo>
                  <a:pt x="-10987" y="862289"/>
                  <a:pt x="7701" y="761103"/>
                  <a:pt x="0" y="549484"/>
                </a:cubicBezTo>
                <a:cubicBezTo>
                  <a:pt x="-7701" y="337865"/>
                  <a:pt x="47464" y="273147"/>
                  <a:pt x="0" y="0"/>
                </a:cubicBezTo>
                <a:close/>
              </a:path>
              <a:path w="3518289" h="1600438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65832" y="125431"/>
                  <a:pt x="3490319" y="253604"/>
                  <a:pt x="3518289" y="501471"/>
                </a:cubicBezTo>
                <a:cubicBezTo>
                  <a:pt x="3546259" y="749338"/>
                  <a:pt x="3463453" y="799132"/>
                  <a:pt x="3518289" y="1034950"/>
                </a:cubicBezTo>
                <a:cubicBezTo>
                  <a:pt x="3573125" y="1270768"/>
                  <a:pt x="3518045" y="1326133"/>
                  <a:pt x="3518289" y="1600438"/>
                </a:cubicBezTo>
                <a:cubicBezTo>
                  <a:pt x="3355023" y="1623317"/>
                  <a:pt x="3202065" y="1560467"/>
                  <a:pt x="3037456" y="1600438"/>
                </a:cubicBezTo>
                <a:cubicBezTo>
                  <a:pt x="2872847" y="1640409"/>
                  <a:pt x="2599002" y="1566858"/>
                  <a:pt x="2380709" y="1600438"/>
                </a:cubicBezTo>
                <a:cubicBezTo>
                  <a:pt x="2162416" y="1634018"/>
                  <a:pt x="1987808" y="1534264"/>
                  <a:pt x="1759145" y="1600438"/>
                </a:cubicBezTo>
                <a:cubicBezTo>
                  <a:pt x="1530482" y="1666612"/>
                  <a:pt x="1347236" y="1580606"/>
                  <a:pt x="1243129" y="1600438"/>
                </a:cubicBezTo>
                <a:cubicBezTo>
                  <a:pt x="1139022" y="1620270"/>
                  <a:pt x="887646" y="1536793"/>
                  <a:pt x="586381" y="1600438"/>
                </a:cubicBezTo>
                <a:cubicBezTo>
                  <a:pt x="285116" y="1664083"/>
                  <a:pt x="281014" y="1599855"/>
                  <a:pt x="0" y="1600438"/>
                </a:cubicBezTo>
                <a:cubicBezTo>
                  <a:pt x="-16246" y="1366137"/>
                  <a:pt x="45317" y="1309343"/>
                  <a:pt x="0" y="1082963"/>
                </a:cubicBezTo>
                <a:cubicBezTo>
                  <a:pt x="-45317" y="856584"/>
                  <a:pt x="10247" y="682102"/>
                  <a:pt x="0" y="549484"/>
                </a:cubicBezTo>
                <a:cubicBezTo>
                  <a:pt x="-10247" y="416866"/>
                  <a:pt x="63973" y="22220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Bila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tersingkap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firman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firman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-Mu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memberi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terang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memberi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pengertian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kepada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orang-orang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bodoh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b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(Mzm 119:130)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629753" y="2586789"/>
            <a:ext cx="7476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Di </a:t>
            </a:r>
            <a:r>
              <a:rPr lang="en-ID" sz="2000" b="1" dirty="0" err="1"/>
              <a:t>dalamnya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menemukan</a:t>
            </a:r>
            <a:r>
              <a:rPr lang="en-ID" sz="2000" b="1" dirty="0"/>
              <a:t> strategi </a:t>
            </a:r>
            <a:r>
              <a:rPr lang="en-ID" sz="2000" b="1" dirty="0" err="1"/>
              <a:t>iblis</a:t>
            </a:r>
            <a:r>
              <a:rPr lang="en-ID" sz="2000" b="1" dirty="0"/>
              <a:t>; </a:t>
            </a:r>
            <a:r>
              <a:rPr lang="en-ID" sz="2000" b="1" dirty="0" err="1"/>
              <a:t>penciptaan</a:t>
            </a:r>
            <a:r>
              <a:rPr lang="en-ID" sz="2000" b="1" dirty="0"/>
              <a:t>; </a:t>
            </a:r>
            <a:r>
              <a:rPr lang="en-ID" sz="2000" b="1" dirty="0" err="1"/>
              <a:t>kelahiran</a:t>
            </a:r>
            <a:r>
              <a:rPr lang="en-ID" sz="2000" b="1" dirty="0"/>
              <a:t>, </a:t>
            </a:r>
            <a:r>
              <a:rPr lang="en-ID" sz="2000" b="1" dirty="0" err="1"/>
              <a:t>kehidupan</a:t>
            </a:r>
            <a:r>
              <a:rPr lang="en-ID" sz="2000" b="1" dirty="0"/>
              <a:t>, </a:t>
            </a:r>
            <a:r>
              <a:rPr lang="en-ID" sz="2000" b="1" dirty="0" err="1"/>
              <a:t>kematian</a:t>
            </a:r>
            <a:r>
              <a:rPr lang="en-ID" sz="2000" b="1" dirty="0"/>
              <a:t>, </a:t>
            </a:r>
            <a:r>
              <a:rPr lang="en-ID" sz="2000" b="1" dirty="0" err="1"/>
              <a:t>kebangkitan</a:t>
            </a:r>
            <a:r>
              <a:rPr lang="en-ID" sz="2000" b="1" dirty="0"/>
              <a:t> dan </a:t>
            </a:r>
            <a:r>
              <a:rPr lang="en-ID" sz="2000" b="1" dirty="0" err="1"/>
              <a:t>perantaraan</a:t>
            </a:r>
            <a:r>
              <a:rPr lang="en-ID" sz="2000" b="1" dirty="0"/>
              <a:t> </a:t>
            </a:r>
            <a:r>
              <a:rPr lang="en-ID" sz="2000" b="1" dirty="0" err="1"/>
              <a:t>Yesus</a:t>
            </a:r>
            <a:r>
              <a:rPr lang="en-ID" sz="2000" b="1" dirty="0"/>
              <a:t>; </a:t>
            </a:r>
            <a:r>
              <a:rPr lang="en-ID" sz="2000" b="1" dirty="0" err="1"/>
              <a:t>pengampunan</a:t>
            </a:r>
            <a:r>
              <a:rPr lang="en-ID" sz="2000" b="1" dirty="0"/>
              <a:t> </a:t>
            </a:r>
            <a:r>
              <a:rPr lang="en-ID" sz="2000" b="1" dirty="0" err="1"/>
              <a:t>dosa</a:t>
            </a:r>
            <a:r>
              <a:rPr lang="en-ID" sz="2000" b="1" dirty="0"/>
              <a:t>; </a:t>
            </a:r>
            <a:r>
              <a:rPr lang="en-ID" sz="2000" b="1" dirty="0" err="1"/>
              <a:t>Kedatangan</a:t>
            </a:r>
            <a:r>
              <a:rPr lang="en-ID" sz="2000" b="1" dirty="0"/>
              <a:t> </a:t>
            </a:r>
            <a:r>
              <a:rPr lang="en-ID" sz="2000" b="1" dirty="0" err="1"/>
              <a:t>Kedua</a:t>
            </a:r>
            <a:r>
              <a:rPr lang="en-ID" sz="2000" b="1" dirty="0"/>
              <a:t>; </a:t>
            </a:r>
            <a:r>
              <a:rPr lang="en-ID" sz="2000" b="1" dirty="0" err="1"/>
              <a:t>kehidupan</a:t>
            </a:r>
            <a:r>
              <a:rPr lang="en-ID" sz="2000" b="1" dirty="0"/>
              <a:t> </a:t>
            </a:r>
            <a:r>
              <a:rPr lang="en-ID" sz="2000" b="1" dirty="0" err="1"/>
              <a:t>kekal</a:t>
            </a:r>
            <a:r>
              <a:rPr lang="en-ID" sz="2000" b="1" dirty="0"/>
              <a:t> di Dunia </a:t>
            </a:r>
            <a:r>
              <a:rPr lang="en-ID" sz="2000" b="1" dirty="0" err="1"/>
              <a:t>Baru</a:t>
            </a:r>
            <a:r>
              <a:rPr lang="en-ID" sz="2000" b="1" dirty="0"/>
              <a:t>…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629752" y="1912220"/>
            <a:ext cx="74769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Oleh karena itu, perlindungan kita hanya ditemukan di dalam Alkitab, dan di setiap kitab, pasal dan ayatnya (2Tim 3:16).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</a:rPr>
              <a:t>PENALARAN MANUSIA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jalan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disangka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lurus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tetapi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ujungnya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menuju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maut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(Amsal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9" y="1136124"/>
            <a:ext cx="5305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Jika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Tuhanlah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mengilhami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Alkitab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siapa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dapat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menafsirkannya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Ptr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1:20; Yoh 14:26)?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422906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penalaran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manusia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kritik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tinggi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(higher criticism) yang,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sejak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abad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ke-18,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mengusulkan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penafsiran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akademik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terhadap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Alkitab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9" y="2125627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 yang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memiliki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menerima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berasal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Allah,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tetapi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menganggapnya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bodoh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memahaminya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diketahui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melalui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(1Kor 2:14).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6017464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diragukan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musuh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merancang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jalan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tampaknya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benar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namun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ujungnya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kematian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16:25).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30" y="4412409"/>
            <a:ext cx="75885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Pendekatan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dasarnya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penolakan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terhadap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keajaiban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ketidakmungkinan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memprediksi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masa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Berdasarkan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pendekatan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manfaat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dapat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peroleh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jika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menyangkal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kuasanya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atau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kemampuannya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mengetahui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masa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depan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menanti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ID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1280</Words>
  <Application>Microsoft Office PowerPoint</Application>
  <PresentationFormat>Panorámica</PresentationFormat>
  <Paragraphs>57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Aptos</vt:lpstr>
      <vt:lpstr>Comic Sans MS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104</cp:revision>
  <dcterms:created xsi:type="dcterms:W3CDTF">2024-03-31T16:03:06Z</dcterms:created>
  <dcterms:modified xsi:type="dcterms:W3CDTF">2024-04-19T19:31:05Z</dcterms:modified>
</cp:coreProperties>
</file>