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84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Iman para rasul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Iman Petrus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Iman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seorang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ayah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ID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Iman </a:t>
          </a:r>
          <a:r>
            <a:rPr lang="en-ID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perempuan</a:t>
          </a:r>
          <a:r>
            <a:rPr lang="en-ID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Kanaan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Iman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perwira</a:t>
          </a:r>
          <a:r>
            <a:rPr lang="en-ID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Romawi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Iman Stefanus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ID" sz="2000" b="1" kern="1200" dirty="0"/>
            <a:t>“</a:t>
          </a:r>
          <a:r>
            <a:rPr lang="en-ID" sz="2000" b="1" kern="1200" dirty="0" err="1"/>
            <a:t>Mengapa</a:t>
          </a:r>
          <a:r>
            <a:rPr lang="en-ID" sz="2000" b="1" kern="1200" dirty="0"/>
            <a:t> </a:t>
          </a:r>
          <a:r>
            <a:rPr lang="en-ID" sz="2000" b="1" kern="1200" dirty="0" err="1"/>
            <a:t>kamu</a:t>
          </a:r>
          <a:r>
            <a:rPr lang="en-ID" sz="2000" b="1" kern="1200" dirty="0"/>
            <a:t>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percaya</a:t>
          </a:r>
          <a:r>
            <a:rPr lang="en-ID" sz="2000" b="1" kern="1200" dirty="0"/>
            <a:t>?” (Markus 4:40)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ID" sz="1900" b="1" dirty="0"/>
            <a:t>“Hai orang yang </a:t>
          </a:r>
          <a:r>
            <a:rPr lang="en-ID" sz="1900" b="1" dirty="0" err="1"/>
            <a:t>kurang</a:t>
          </a:r>
          <a:r>
            <a:rPr lang="en-ID" sz="1900" b="1" dirty="0"/>
            <a:t> </a:t>
          </a:r>
          <a:r>
            <a:rPr lang="en-ID" sz="1900" b="1" dirty="0" err="1"/>
            <a:t>percaya</a:t>
          </a:r>
          <a:r>
            <a:rPr lang="en-ID" sz="1900" b="1" dirty="0"/>
            <a:t>!” (Matius 14:31)</a:t>
          </a:r>
          <a:endParaRPr lang="es-ES" sz="19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ID" sz="1700" b="1" dirty="0"/>
            <a:t>“</a:t>
          </a:r>
          <a:r>
            <a:rPr lang="en-ID" sz="1700" b="1" dirty="0" err="1"/>
            <a:t>Tolonglah</a:t>
          </a:r>
          <a:r>
            <a:rPr lang="en-ID" sz="1700" b="1" dirty="0"/>
            <a:t> </a:t>
          </a:r>
          <a:r>
            <a:rPr lang="en-ID" sz="1700" b="1" dirty="0" err="1"/>
            <a:t>aku</a:t>
          </a:r>
          <a:r>
            <a:rPr lang="en-ID" sz="1700" b="1" dirty="0"/>
            <a:t> yang </a:t>
          </a:r>
          <a:r>
            <a:rPr lang="en-ID" sz="1700" b="1" dirty="0" err="1"/>
            <a:t>tidak</a:t>
          </a:r>
          <a:r>
            <a:rPr lang="en-ID" sz="1700" b="1" dirty="0"/>
            <a:t> </a:t>
          </a:r>
          <a:r>
            <a:rPr lang="en-ID" sz="1700" b="1" dirty="0" err="1"/>
            <a:t>percaya</a:t>
          </a:r>
          <a:r>
            <a:rPr lang="en-ID" sz="1700" b="1" dirty="0"/>
            <a:t> </a:t>
          </a:r>
          <a:r>
            <a:rPr lang="en-ID" sz="1700" b="1" dirty="0" err="1"/>
            <a:t>ini</a:t>
          </a:r>
          <a:r>
            <a:rPr lang="en-ID" sz="1700" b="1" dirty="0"/>
            <a:t>” (Markus 9:24)</a:t>
          </a:r>
          <a:endParaRPr lang="es-ES" sz="17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/>
            <a:t>“Hai </a:t>
          </a:r>
          <a:r>
            <a:rPr lang="en-ID" sz="2000" b="1" dirty="0" err="1"/>
            <a:t>ibu</a:t>
          </a:r>
          <a:r>
            <a:rPr lang="en-ID" sz="2000" b="1" dirty="0"/>
            <a:t>, </a:t>
          </a:r>
          <a:r>
            <a:rPr lang="en-ID" sz="2000" b="1" dirty="0" err="1"/>
            <a:t>besar</a:t>
          </a:r>
          <a:r>
            <a:rPr lang="en-ID" sz="2000" b="1" dirty="0"/>
            <a:t> </a:t>
          </a:r>
          <a:r>
            <a:rPr lang="en-ID" sz="2000" b="1" dirty="0" err="1"/>
            <a:t>imanmu</a:t>
          </a:r>
          <a:r>
            <a:rPr lang="en-ID" sz="2000" b="1" dirty="0"/>
            <a:t>” (Matius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v-SE" sz="1600" b="1" kern="1200" dirty="0"/>
            <a:t>“Iman sebesar ini tidak pernah Aku jumpai, sekalipun di antara orang Israel” (Lukas 7:9)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ID" sz="2000" b="1" dirty="0"/>
            <a:t>“</a:t>
          </a:r>
          <a:r>
            <a:rPr lang="en-ID" sz="2000" b="1" dirty="0" err="1"/>
            <a:t>Seorang</a:t>
          </a:r>
          <a:r>
            <a:rPr lang="en-ID" sz="2000" b="1" dirty="0"/>
            <a:t> yang </a:t>
          </a:r>
          <a:r>
            <a:rPr lang="en-ID" sz="2000" b="1" dirty="0" err="1"/>
            <a:t>penuh</a:t>
          </a:r>
          <a:r>
            <a:rPr lang="en-ID" sz="2000" b="1" dirty="0"/>
            <a:t> </a:t>
          </a:r>
          <a:r>
            <a:rPr lang="en-ID" sz="2000" b="1" dirty="0" err="1"/>
            <a:t>iman</a:t>
          </a:r>
          <a:r>
            <a:rPr lang="en-ID" sz="2000" b="1" dirty="0"/>
            <a:t>” (</a:t>
          </a:r>
          <a:r>
            <a:rPr lang="en-ID" sz="2000" b="1" err="1"/>
            <a:t>Kisah</a:t>
          </a:r>
          <a:r>
            <a:rPr lang="en-ID" sz="2000" b="1"/>
            <a:t> 6:5</a:t>
          </a:r>
          <a:r>
            <a:rPr lang="en-ID" sz="2000" b="1" dirty="0"/>
            <a:t>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Melatih iman, sekecil apa pun itu (Matius 17:20)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Mempelajari</a:t>
          </a:r>
          <a:r>
            <a:rPr lang="en-ID" sz="2000" b="1" dirty="0"/>
            <a:t> </a:t>
          </a:r>
          <a:r>
            <a:rPr lang="en-ID" sz="2000" b="1" dirty="0" err="1"/>
            <a:t>Alkitab</a:t>
          </a:r>
          <a:r>
            <a:rPr lang="en-ID" sz="2000" b="1" dirty="0"/>
            <a:t> (Roma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Meminta Allah menambahkannya (Lukas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/>
            <a:t>Tidak </a:t>
          </a:r>
          <a:r>
            <a:rPr lang="en-ID" sz="2000" b="1" dirty="0" err="1"/>
            <a:t>menyerah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</a:t>
          </a:r>
          <a:r>
            <a:rPr lang="en-ID" sz="2000" b="1" dirty="0" err="1"/>
            <a:t>keraguan</a:t>
          </a:r>
          <a:r>
            <a:rPr lang="en-ID" sz="2000" b="1" dirty="0"/>
            <a:t> (Markus 9:23–24)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700" b="1" dirty="0"/>
            <a:t>Tidak mendasarkan iman saya pada iman orang lain (Matius 25:8)</a:t>
          </a:r>
          <a:endParaRPr lang="es-ES" sz="17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Menanggapi</a:t>
          </a:r>
          <a:r>
            <a:rPr lang="en-ID" sz="2000" b="1" dirty="0"/>
            <a:t> Roh Kudus (Galatia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Membiasakan diri hidup oleh iman (2 Korintus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ID" sz="2000" b="1" dirty="0">
              <a:solidFill>
                <a:schemeClr val="tx1"/>
              </a:solidFill>
            </a:rPr>
            <a:t>Taat </a:t>
          </a:r>
          <a:r>
            <a:rPr lang="en-ID" sz="2000" b="1" dirty="0" err="1">
              <a:solidFill>
                <a:schemeClr val="tx1"/>
              </a:solidFill>
            </a:rPr>
            <a:t>kepada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Yesus</a:t>
          </a:r>
          <a:r>
            <a:rPr lang="en-ID" sz="2000" b="1" dirty="0">
              <a:solidFill>
                <a:schemeClr val="tx1"/>
              </a:solidFill>
            </a:rPr>
            <a:t> dan </a:t>
          </a:r>
          <a:r>
            <a:rPr lang="en-ID" sz="2000" b="1" dirty="0" err="1">
              <a:solidFill>
                <a:schemeClr val="tx1"/>
              </a:solidFill>
            </a:rPr>
            <a:t>Firman</a:t>
          </a:r>
          <a:r>
            <a:rPr lang="en-ID" sz="2000" b="1" dirty="0">
              <a:solidFill>
                <a:schemeClr val="tx1"/>
              </a:solidFill>
            </a:rPr>
            <a:t>-Nya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-ID" sz="2000" b="1" dirty="0" err="1">
              <a:solidFill>
                <a:schemeClr val="tx1"/>
              </a:solidFill>
            </a:rPr>
            <a:t>Memiliki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pengalaman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harian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bersama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Yesus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fi-FI" sz="2000" b="1" dirty="0">
              <a:solidFill>
                <a:schemeClr val="tx1"/>
              </a:solidFill>
            </a:rPr>
            <a:t>Menjadikan Yesus pusat kehidupan kita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ID" sz="2000" b="1" dirty="0">
              <a:solidFill>
                <a:schemeClr val="tx1"/>
              </a:solidFill>
            </a:rPr>
            <a:t>Hidup </a:t>
          </a:r>
          <a:r>
            <a:rPr lang="en-ID" sz="2000" b="1" dirty="0" err="1">
              <a:solidFill>
                <a:schemeClr val="tx1"/>
              </a:solidFill>
            </a:rPr>
            <a:t>sesuai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dengan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iman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kita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fi-FI" sz="2000" b="1" dirty="0">
              <a:solidFill>
                <a:schemeClr val="tx1"/>
              </a:solidFill>
            </a:rPr>
            <a:t>Mendasarkan iman kita kepada Yesus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fi-FI" sz="1700" b="1" dirty="0">
              <a:solidFill>
                <a:schemeClr val="tx1"/>
              </a:solidFill>
            </a:rPr>
            <a:t>Memantulkan karakter Yesus dalam kehidupan kita</a:t>
          </a:r>
          <a:endParaRPr lang="es-ES" sz="17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ID" sz="2000" b="1" dirty="0" err="1">
              <a:solidFill>
                <a:schemeClr val="tx1"/>
              </a:solidFill>
            </a:rPr>
            <a:t>Menerima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karunia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kasih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karunia</a:t>
          </a:r>
          <a:r>
            <a:rPr lang="en-ID" sz="2000" b="1" dirty="0">
              <a:solidFill>
                <a:schemeClr val="tx1"/>
              </a:solidFill>
            </a:rPr>
            <a:t>-Nya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“</a:t>
          </a:r>
          <a:r>
            <a:rPr lang="en-ID" sz="2000" b="1" kern="1200" dirty="0" err="1"/>
            <a:t>Mengapa</a:t>
          </a:r>
          <a:r>
            <a:rPr lang="en-ID" sz="2000" b="1" kern="1200" dirty="0"/>
            <a:t> </a:t>
          </a:r>
          <a:r>
            <a:rPr lang="en-ID" sz="2000" b="1" kern="1200" dirty="0" err="1"/>
            <a:t>kamu</a:t>
          </a:r>
          <a:r>
            <a:rPr lang="en-ID" sz="2000" b="1" kern="1200" dirty="0"/>
            <a:t>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percaya</a:t>
          </a:r>
          <a:r>
            <a:rPr lang="en-ID" sz="2000" b="1" kern="1200" dirty="0"/>
            <a:t>?” (Markus 4:40)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 para rasul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“Hai orang yang </a:t>
          </a:r>
          <a:r>
            <a:rPr lang="en-ID" sz="1900" b="1" kern="1200" dirty="0" err="1"/>
            <a:t>kurang</a:t>
          </a:r>
          <a:r>
            <a:rPr lang="en-ID" sz="1900" b="1" kern="1200" dirty="0"/>
            <a:t> </a:t>
          </a:r>
          <a:r>
            <a:rPr lang="en-ID" sz="1900" b="1" kern="1200" dirty="0" err="1"/>
            <a:t>percaya</a:t>
          </a:r>
          <a:r>
            <a:rPr lang="en-ID" sz="1900" b="1" kern="1200" dirty="0"/>
            <a:t>!” (Matius 14:31)</a:t>
          </a:r>
          <a:endParaRPr lang="es-ES" sz="19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 Petrus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“</a:t>
          </a:r>
          <a:r>
            <a:rPr lang="en-ID" sz="1700" b="1" kern="1200" dirty="0" err="1"/>
            <a:t>Tolonglah</a:t>
          </a:r>
          <a:r>
            <a:rPr lang="en-ID" sz="1700" b="1" kern="1200" dirty="0"/>
            <a:t> </a:t>
          </a:r>
          <a:r>
            <a:rPr lang="en-ID" sz="1700" b="1" kern="1200" dirty="0" err="1"/>
            <a:t>aku</a:t>
          </a:r>
          <a:r>
            <a:rPr lang="en-ID" sz="1700" b="1" kern="1200" dirty="0"/>
            <a:t> yang </a:t>
          </a:r>
          <a:r>
            <a:rPr lang="en-ID" sz="1700" b="1" kern="1200" dirty="0" err="1"/>
            <a:t>tidak</a:t>
          </a:r>
          <a:r>
            <a:rPr lang="en-ID" sz="1700" b="1" kern="1200" dirty="0"/>
            <a:t> </a:t>
          </a:r>
          <a:r>
            <a:rPr lang="en-ID" sz="1700" b="1" kern="1200" dirty="0" err="1"/>
            <a:t>percaya</a:t>
          </a:r>
          <a:r>
            <a:rPr lang="en-ID" sz="1700" b="1" kern="1200" dirty="0"/>
            <a:t> </a:t>
          </a:r>
          <a:r>
            <a:rPr lang="en-ID" sz="1700" b="1" kern="1200" dirty="0" err="1"/>
            <a:t>ini</a:t>
          </a:r>
          <a:r>
            <a:rPr lang="en-ID" sz="1700" b="1" kern="1200" dirty="0"/>
            <a:t>” (Markus 9:24)</a:t>
          </a:r>
          <a:endParaRPr lang="es-ES" sz="17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seorang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ayah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“Hai </a:t>
          </a:r>
          <a:r>
            <a:rPr lang="en-ID" sz="2000" b="1" kern="1200" dirty="0" err="1"/>
            <a:t>ibu</a:t>
          </a:r>
          <a:r>
            <a:rPr lang="en-ID" sz="2000" b="1" kern="1200" dirty="0"/>
            <a:t>, </a:t>
          </a:r>
          <a:r>
            <a:rPr lang="en-ID" sz="2000" b="1" kern="1200" dirty="0" err="1"/>
            <a:t>besar</a:t>
          </a:r>
          <a:r>
            <a:rPr lang="en-ID" sz="2000" b="1" kern="1200" dirty="0"/>
            <a:t> </a:t>
          </a:r>
          <a:r>
            <a:rPr lang="en-ID" sz="2000" b="1" kern="1200" dirty="0" err="1"/>
            <a:t>imanmu</a:t>
          </a:r>
          <a:r>
            <a:rPr lang="en-ID" sz="2000" b="1" kern="1200" dirty="0"/>
            <a:t>” (Matius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 </a:t>
          </a:r>
          <a:r>
            <a:rPr lang="en-ID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perempuan</a:t>
          </a:r>
          <a:r>
            <a:rPr lang="en-ID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Kanaan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“Iman sebesar ini tidak pernah Aku jumpai, sekalipun di antara orang Israel” (Lukas 7:9)</a:t>
          </a:r>
          <a:endParaRPr lang="es-ES" sz="16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perwira</a:t>
          </a:r>
          <a:r>
            <a:rPr lang="en-ID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Romawi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“</a:t>
          </a:r>
          <a:r>
            <a:rPr lang="en-ID" sz="2000" b="1" kern="1200" dirty="0" err="1"/>
            <a:t>Seorang</a:t>
          </a:r>
          <a:r>
            <a:rPr lang="en-ID" sz="2000" b="1" kern="1200" dirty="0"/>
            <a:t> yang </a:t>
          </a:r>
          <a:r>
            <a:rPr lang="en-ID" sz="2000" b="1" kern="1200" dirty="0" err="1"/>
            <a:t>penuh</a:t>
          </a:r>
          <a:r>
            <a:rPr lang="en-ID" sz="2000" b="1" kern="1200" dirty="0"/>
            <a:t> </a:t>
          </a:r>
          <a:r>
            <a:rPr lang="en-ID" sz="2000" b="1" kern="1200" dirty="0" err="1"/>
            <a:t>iman</a:t>
          </a:r>
          <a:r>
            <a:rPr lang="en-ID" sz="2000" b="1" kern="1200" dirty="0"/>
            <a:t>” (</a:t>
          </a:r>
          <a:r>
            <a:rPr lang="en-ID" sz="2000" b="1" kern="1200" err="1"/>
            <a:t>Kisah</a:t>
          </a:r>
          <a:r>
            <a:rPr lang="en-ID" sz="2000" b="1" kern="1200"/>
            <a:t> 6:5</a:t>
          </a:r>
          <a:r>
            <a:rPr lang="en-ID" sz="2000" b="1" kern="1200" dirty="0"/>
            <a:t>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Iman Stefanus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Melatih iman, sekecil apa pun itu (Matius 17:20)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Mempelajari</a:t>
          </a:r>
          <a:r>
            <a:rPr lang="en-ID" sz="2000" b="1" kern="1200" dirty="0"/>
            <a:t> </a:t>
          </a:r>
          <a:r>
            <a:rPr lang="en-ID" sz="2000" b="1" kern="1200" dirty="0" err="1"/>
            <a:t>Alkitab</a:t>
          </a:r>
          <a:r>
            <a:rPr lang="en-ID" sz="2000" b="1" kern="1200" dirty="0"/>
            <a:t> (Roma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Meminta Allah menambahkannya (Lukas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Tidak </a:t>
          </a:r>
          <a:r>
            <a:rPr lang="en-ID" sz="2000" b="1" kern="1200" dirty="0" err="1"/>
            <a:t>menyerah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</a:t>
          </a:r>
          <a:r>
            <a:rPr lang="en-ID" sz="2000" b="1" kern="1200" dirty="0" err="1"/>
            <a:t>keraguan</a:t>
          </a:r>
          <a:r>
            <a:rPr lang="en-ID" sz="2000" b="1" kern="1200" dirty="0"/>
            <a:t> (Markus 9:23–24)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/>
            <a:t>Tidak mendasarkan iman saya pada iman orang lain (Matius 25:8)</a:t>
          </a:r>
          <a:endParaRPr lang="es-ES" sz="17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Menanggapi</a:t>
          </a:r>
          <a:r>
            <a:rPr lang="en-ID" sz="2000" b="1" kern="1200" dirty="0"/>
            <a:t> Roh Kudus (Galatia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Membiasakan diri hidup oleh iman (2 Korintus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Taat </a:t>
          </a:r>
          <a:r>
            <a:rPr lang="en-ID" sz="2000" b="1" kern="1200" dirty="0" err="1">
              <a:solidFill>
                <a:schemeClr val="tx1"/>
              </a:solidFill>
            </a:rPr>
            <a:t>kepada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Yesus</a:t>
          </a:r>
          <a:r>
            <a:rPr lang="en-ID" sz="2000" b="1" kern="1200" dirty="0">
              <a:solidFill>
                <a:schemeClr val="tx1"/>
              </a:solidFill>
            </a:rPr>
            <a:t> dan </a:t>
          </a:r>
          <a:r>
            <a:rPr lang="en-ID" sz="2000" b="1" kern="1200" dirty="0" err="1">
              <a:solidFill>
                <a:schemeClr val="tx1"/>
              </a:solidFill>
            </a:rPr>
            <a:t>Firman</a:t>
          </a:r>
          <a:r>
            <a:rPr lang="en-ID" sz="2000" b="1" kern="1200" dirty="0">
              <a:solidFill>
                <a:schemeClr val="tx1"/>
              </a:solidFill>
            </a:rPr>
            <a:t>-Nya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Memiliki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pengalaman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harian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bersama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Yesus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Menjadikan Yesus pusat kehidupan kita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Hidup </a:t>
          </a:r>
          <a:r>
            <a:rPr lang="en-ID" sz="2000" b="1" kern="1200" dirty="0" err="1">
              <a:solidFill>
                <a:schemeClr val="tx1"/>
              </a:solidFill>
            </a:rPr>
            <a:t>sesuai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dengan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iman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kita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Mendasarkan iman kita kepada Yesus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4770" rIns="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</a:rPr>
            <a:t>Memantulkan karakter Yesus dalam kehidupan kita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Menerima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karunia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kasih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karunia</a:t>
          </a:r>
          <a:r>
            <a:rPr lang="en-ID" sz="2000" b="1" kern="1200" dirty="0">
              <a:solidFill>
                <a:schemeClr val="tx1"/>
              </a:solidFill>
            </a:rPr>
            <a:t>-Nya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MEMILIKI IMAN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8 for May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IMAN YESUS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penting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ketekunan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orang-orang kudus, yang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menuruti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perintah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dan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Yesus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(Wahyu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311639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Kita, orang-orang </a:t>
            </a:r>
            <a:r>
              <a:rPr lang="en-ID" sz="2000" b="1" dirty="0" err="1"/>
              <a:t>percaya</a:t>
            </a:r>
            <a:r>
              <a:rPr lang="en-ID" sz="2000" b="1" dirty="0"/>
              <a:t> yang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dekat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kedatangan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dibedakan</a:t>
            </a:r>
            <a:r>
              <a:rPr lang="en-ID" sz="2000" b="1" dirty="0"/>
              <a:t> oleh dua </a:t>
            </a:r>
            <a:r>
              <a:rPr lang="en-ID" sz="2000" b="1" dirty="0" err="1"/>
              <a:t>hal</a:t>
            </a:r>
            <a:r>
              <a:rPr lang="en-ID" sz="2000" b="1" dirty="0"/>
              <a:t>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“</a:t>
            </a:r>
            <a:r>
              <a:rPr lang="en-ID" sz="2000" b="1" dirty="0" err="1"/>
              <a:t>pelihara</a:t>
            </a:r>
            <a:r>
              <a:rPr lang="en-ID" sz="2000" b="1" dirty="0"/>
              <a:t>” (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menaati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mempertahankan</a:t>
            </a:r>
            <a:r>
              <a:rPr lang="en-ID" sz="2000" b="1" dirty="0"/>
              <a:t>): </a:t>
            </a:r>
            <a:r>
              <a:rPr lang="en-ID" sz="2000" b="1" dirty="0" err="1"/>
              <a:t>perintah-perintah</a:t>
            </a:r>
            <a:r>
              <a:rPr lang="en-ID" sz="2000" b="1" dirty="0"/>
              <a:t> Allah dan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(Wahyu 14:12).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253057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526278"/>
            <a:ext cx="5250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dibenarkan</a:t>
            </a:r>
            <a:r>
              <a:rPr lang="en-ID" sz="2000" b="1" dirty="0"/>
              <a:t> (Roma 5:1), </a:t>
            </a:r>
            <a:r>
              <a:rPr lang="en-ID" sz="2000" b="1" dirty="0" err="1"/>
              <a:t>dikuduskan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Para Rasul 26:18), dan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anak-anak</a:t>
            </a:r>
            <a:r>
              <a:rPr lang="en-ID" sz="2000" b="1" dirty="0"/>
              <a:t> Allah (Yohanes 1:12).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1492485"/>
            <a:ext cx="4545269" cy="3928601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74719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5070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srgbClr val="000000"/>
                </a:solidFill>
              </a:rPr>
              <a:t>Hukum (</a:t>
            </a:r>
            <a:r>
              <a:rPr lang="en-ID" sz="2000" b="1" dirty="0" err="1">
                <a:solidFill>
                  <a:srgbClr val="000000"/>
                </a:solidFill>
              </a:rPr>
              <a:t>perintah-perintah</a:t>
            </a:r>
            <a:r>
              <a:rPr lang="en-ID" sz="2000" b="1" dirty="0">
                <a:solidFill>
                  <a:srgbClr val="000000"/>
                </a:solidFill>
              </a:rPr>
              <a:t>) dan </a:t>
            </a:r>
            <a:r>
              <a:rPr lang="en-ID" sz="2000" b="1" dirty="0" err="1">
                <a:solidFill>
                  <a:srgbClr val="000000"/>
                </a:solidFill>
              </a:rPr>
              <a:t>Injil</a:t>
            </a:r>
            <a:r>
              <a:rPr lang="en-ID" sz="2000" b="1" dirty="0">
                <a:solidFill>
                  <a:srgbClr val="000000"/>
                </a:solidFill>
              </a:rPr>
              <a:t> (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) </a:t>
            </a:r>
            <a:r>
              <a:rPr lang="en-ID" sz="2000" b="1" dirty="0" err="1">
                <a:solidFill>
                  <a:srgbClr val="000000"/>
                </a:solidFill>
              </a:rPr>
              <a:t>saling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berkaitan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erat</a:t>
            </a:r>
            <a:r>
              <a:rPr lang="en-ID" sz="2000" b="1" dirty="0">
                <a:solidFill>
                  <a:srgbClr val="000000"/>
                </a:solidFill>
              </a:rPr>
              <a:t>. </a:t>
            </a:r>
            <a:r>
              <a:rPr lang="en-ID" sz="2000" b="1" dirty="0" err="1">
                <a:solidFill>
                  <a:srgbClr val="000000"/>
                </a:solidFill>
              </a:rPr>
              <a:t>Seseorang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tidak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dapat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taat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tanpa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memiliki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, dan </a:t>
            </a:r>
            <a:r>
              <a:rPr lang="en-ID" sz="2000" b="1" dirty="0" err="1">
                <a:solidFill>
                  <a:srgbClr val="000000"/>
                </a:solidFill>
              </a:rPr>
              <a:t>tidak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dapat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percaya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tanpa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ketaatan</a:t>
            </a:r>
            <a:r>
              <a:rPr lang="en-ID" sz="2000" b="1" dirty="0">
                <a:solidFill>
                  <a:srgbClr val="000000"/>
                </a:solidFill>
              </a:rPr>
              <a:t>. </a:t>
            </a:r>
            <a:r>
              <a:rPr lang="en-ID" sz="2000" b="1" dirty="0" err="1">
                <a:solidFill>
                  <a:srgbClr val="000000"/>
                </a:solidFill>
              </a:rPr>
              <a:t>Tetapi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apakah</a:t>
            </a:r>
            <a:r>
              <a:rPr lang="en-ID" sz="2000" b="1" dirty="0">
                <a:solidFill>
                  <a:srgbClr val="000000"/>
                </a:solidFill>
              </a:rPr>
              <a:t> arti “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kepada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Yesus</a:t>
            </a:r>
            <a:r>
              <a:rPr lang="en-ID" sz="2000" b="1" dirty="0">
                <a:solidFill>
                  <a:srgbClr val="000000"/>
                </a:solidFill>
              </a:rPr>
              <a:t>” </a:t>
            </a:r>
            <a:r>
              <a:rPr lang="en-ID" sz="2000" b="1" dirty="0" err="1">
                <a:solidFill>
                  <a:srgbClr val="000000"/>
                </a:solidFill>
              </a:rPr>
              <a:t>itu</a:t>
            </a:r>
            <a:r>
              <a:rPr lang="en-ID" sz="2000" b="1" dirty="0">
                <a:solidFill>
                  <a:srgbClr val="000000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Karena </a:t>
            </a:r>
            <a:r>
              <a:rPr lang="en-US" sz="2400" b="1" dirty="0" err="1">
                <a:latin typeface="Constantia" panose="02030602050306030303" pitchFamily="18" charset="0"/>
              </a:rPr>
              <a:t>itu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percayalah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untuk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menuntun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langkah</a:t>
            </a:r>
            <a:r>
              <a:rPr lang="en-US" sz="2400" b="1" dirty="0">
                <a:latin typeface="Constantia" panose="02030602050306030303" pitchFamily="18" charset="0"/>
              </a:rPr>
              <a:t> demi </a:t>
            </a:r>
            <a:r>
              <a:rPr lang="en-US" sz="2400" b="1" dirty="0" err="1">
                <a:latin typeface="Constantia" panose="02030602050306030303" pitchFamily="18" charset="0"/>
              </a:rPr>
              <a:t>langkah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jalan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benar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memperoleh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keyakinan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kekuatan</a:t>
            </a:r>
            <a:r>
              <a:rPr lang="en-US" sz="2400" b="1" dirty="0">
                <a:latin typeface="Constantia" panose="02030602050306030303" pitchFamily="18" charset="0"/>
              </a:rPr>
              <a:t> pada </a:t>
            </a:r>
            <a:r>
              <a:rPr lang="en-US" sz="2400" b="1" dirty="0" err="1">
                <a:latin typeface="Constantia" panose="02030602050306030303" pitchFamily="18" charset="0"/>
              </a:rPr>
              <a:t>setiap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langkahmu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sebab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tanganmu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berada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tangan</a:t>
            </a:r>
            <a:r>
              <a:rPr lang="en-US" sz="2400" b="1" dirty="0">
                <a:latin typeface="Constantia" panose="02030602050306030303" pitchFamily="18" charset="0"/>
              </a:rPr>
              <a:t>-Nya.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berlari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menjadi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lesu</a:t>
            </a:r>
            <a:r>
              <a:rPr lang="en-US" sz="2400" b="1" dirty="0">
                <a:latin typeface="Constantia" panose="02030602050306030303" pitchFamily="18" charset="0"/>
              </a:rPr>
              <a:t>’;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berjalan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menjadi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lelah</a:t>
            </a:r>
            <a:r>
              <a:rPr lang="en-US" sz="2400" b="1" dirty="0">
                <a:latin typeface="Constantia" panose="02030602050306030303" pitchFamily="18" charset="0"/>
              </a:rPr>
              <a:t>,’ </a:t>
            </a:r>
            <a:r>
              <a:rPr lang="en-US" sz="2400" b="1" dirty="0" err="1">
                <a:latin typeface="Constantia" panose="02030602050306030303" pitchFamily="18" charset="0"/>
              </a:rPr>
              <a:t>sebab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menyadari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tanganmu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berada</a:t>
            </a:r>
            <a:r>
              <a:rPr lang="en-US" sz="2400" b="1" dirty="0">
                <a:latin typeface="Constantia" panose="02030602050306030303" pitchFamily="18" charset="0"/>
              </a:rPr>
              <a:t> di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Kristus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tenggelam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dalam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keputusasaan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sebab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ketika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mengenal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Tuhan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percaya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-Nya, </a:t>
            </a:r>
            <a:r>
              <a:rPr lang="en-US" sz="2400" b="1" dirty="0" err="1">
                <a:latin typeface="Constantia" panose="02030602050306030303" pitchFamily="18" charset="0"/>
              </a:rPr>
              <a:t>engkau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memiliki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keyakinan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bahwa</a:t>
            </a:r>
            <a:r>
              <a:rPr lang="en-US" sz="2400" b="1" dirty="0">
                <a:latin typeface="Constantia" panose="02030602050306030303" pitchFamily="18" charset="0"/>
              </a:rPr>
              <a:t> Dia yang </a:t>
            </a:r>
            <a:r>
              <a:rPr lang="en-US" sz="2400" b="1" dirty="0" err="1">
                <a:latin typeface="Constantia" panose="02030602050306030303" pitchFamily="18" charset="0"/>
              </a:rPr>
              <a:t>tidak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pernah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meninggalkan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mereka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sepenuhnya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percaya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-Nya </a:t>
            </a:r>
            <a:r>
              <a:rPr lang="en-US" sz="2400" b="1" dirty="0" err="1">
                <a:latin typeface="Constantia" panose="02030602050306030303" pitchFamily="18" charset="0"/>
              </a:rPr>
              <a:t>adalah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Penolongmu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tetap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sv-SE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Iman adalah dasar dari segala sesuatu yang kita harapkan dan bukti dari segala sesuatu yang tidak kita lihat.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Ibrani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Berbagai jenis iman: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Iman dan tanda-tanda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Ukuran iman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Iman dan perasaan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Apakah iman itu?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Definisi dan perkembangan iman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Iman Yesus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Allah, </a:t>
            </a:r>
            <a:r>
              <a:rPr lang="en-ID" sz="2000" b="1" dirty="0" err="1"/>
              <a:t>pelajaran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, dan </a:t>
            </a:r>
            <a:r>
              <a:rPr lang="en-ID" sz="2000" b="1" dirty="0" err="1"/>
              <a:t>doa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unsur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agar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unsur-unsur</a:t>
            </a:r>
            <a:r>
              <a:rPr lang="en-ID" sz="2000" b="1" dirty="0"/>
              <a:t> yang </a:t>
            </a:r>
            <a:r>
              <a:rPr lang="en-ID" sz="2000" b="1" dirty="0" err="1"/>
              <a:t>mengubahkan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: </a:t>
            </a:r>
            <a:r>
              <a:rPr lang="en-ID" sz="2000" b="1" dirty="0" err="1"/>
              <a:t>iman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499" y="2098931"/>
            <a:ext cx="7309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srgbClr val="000000"/>
                </a:solidFill>
              </a:rPr>
              <a:t>Tetapi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dengan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, </a:t>
            </a:r>
            <a:r>
              <a:rPr lang="en-ID" sz="2000" b="1" dirty="0" err="1">
                <a:solidFill>
                  <a:srgbClr val="000000"/>
                </a:solidFill>
              </a:rPr>
              <a:t>semuanya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menjadi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unsur</a:t>
            </a:r>
            <a:r>
              <a:rPr lang="en-ID" sz="2000" b="1" dirty="0">
                <a:solidFill>
                  <a:srgbClr val="000000"/>
                </a:solidFill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</a:rPr>
              <a:t>penuh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kuasa</a:t>
            </a:r>
            <a:r>
              <a:rPr lang="en-ID" sz="2000" b="1" dirty="0">
                <a:solidFill>
                  <a:srgbClr val="000000"/>
                </a:solidFill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</a:rPr>
              <a:t>akan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membawa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puncak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tertinggi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pengalaman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rohani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: “</a:t>
            </a:r>
            <a:r>
              <a:rPr lang="en-ID" sz="2000" b="1" dirty="0" err="1">
                <a:solidFill>
                  <a:srgbClr val="000000"/>
                </a:solidFill>
              </a:rPr>
              <a:t>tidak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ada</a:t>
            </a:r>
            <a:r>
              <a:rPr lang="en-ID" sz="2000" b="1" dirty="0">
                <a:solidFill>
                  <a:srgbClr val="000000"/>
                </a:solidFill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</a:rPr>
              <a:t>mustahil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bagi</a:t>
            </a:r>
            <a:r>
              <a:rPr lang="en-ID" sz="2000" b="1" dirty="0">
                <a:solidFill>
                  <a:srgbClr val="000000"/>
                </a:solidFill>
              </a:rPr>
              <a:t> orang yang </a:t>
            </a:r>
            <a:r>
              <a:rPr lang="en-ID" sz="2000" b="1" dirty="0" err="1">
                <a:solidFill>
                  <a:srgbClr val="000000"/>
                </a:solidFill>
              </a:rPr>
              <a:t>percaya</a:t>
            </a:r>
            <a:r>
              <a:rPr lang="en-ID" sz="2000" b="1" dirty="0">
                <a:solidFill>
                  <a:srgbClr val="000000"/>
                </a:solidFill>
              </a:rPr>
              <a:t>” (Markus 9:23).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srgbClr val="000000"/>
                </a:solidFill>
              </a:rPr>
              <a:t>Tanpa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, </a:t>
            </a:r>
            <a:r>
              <a:rPr lang="en-ID" sz="2000" b="1" dirty="0" err="1">
                <a:solidFill>
                  <a:srgbClr val="000000"/>
                </a:solidFill>
              </a:rPr>
              <a:t>unsur-unsur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ini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hanya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menjadi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sekadar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pengetahuan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atau</a:t>
            </a:r>
            <a:r>
              <a:rPr lang="en-ID" sz="2000" b="1" dirty="0">
                <a:solidFill>
                  <a:srgbClr val="000000"/>
                </a:solidFill>
              </a:rPr>
              <a:t> ritual yang </a:t>
            </a:r>
            <a:r>
              <a:rPr lang="en-ID" sz="2000" b="1" dirty="0" err="1">
                <a:solidFill>
                  <a:srgbClr val="000000"/>
                </a:solidFill>
              </a:rPr>
              <a:t>tidak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memiliki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makna</a:t>
            </a:r>
            <a:r>
              <a:rPr lang="en-ID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BERBAGAI JENIS IMAN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IMAN DAN TANDA-TANDA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rgbClr val="2A3C64"/>
                </a:solidFill>
                <a:latin typeface="Comic Sans MS" panose="030F0702030302020204" pitchFamily="66" charset="0"/>
              </a:rPr>
              <a:t>Maka kata Yesus kepadanya: "Jika kamu tidak melihat tanda dan mujizat, kamu tidak percaya.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(Yohanes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046012" y="1177976"/>
            <a:ext cx="9145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Tanda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ciri</a:t>
            </a:r>
            <a:r>
              <a:rPr lang="en-ID" sz="2000" b="1" dirty="0"/>
              <a:t> </a:t>
            </a:r>
            <a:r>
              <a:rPr lang="en-ID" sz="2000" b="1" dirty="0" err="1"/>
              <a:t>khas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demonstrasi</a:t>
            </a:r>
            <a:r>
              <a:rPr lang="en-ID" sz="2000" b="1" dirty="0"/>
              <a:t> yang </a:t>
            </a:r>
            <a:r>
              <a:rPr lang="en-ID" sz="2000" b="1" dirty="0" err="1"/>
              <a:t>diberikan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menegaskan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pekabaran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mendukung</a:t>
            </a:r>
            <a:r>
              <a:rPr lang="en-ID" sz="2000" b="1" dirty="0"/>
              <a:t> </a:t>
            </a:r>
            <a:r>
              <a:rPr lang="en-ID" sz="2000" b="1" dirty="0" err="1"/>
              <a:t>otoritas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. </a:t>
            </a:r>
            <a:r>
              <a:rPr lang="en-ID" sz="2000" b="1" dirty="0" err="1"/>
              <a:t>Walaupun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tanda</a:t>
            </a:r>
            <a:r>
              <a:rPr lang="en-ID" sz="2000" b="1" dirty="0"/>
              <a:t> </a:t>
            </a:r>
            <a:r>
              <a:rPr lang="en-ID" sz="2000" b="1" dirty="0" err="1"/>
              <a:t>umumnya</a:t>
            </a:r>
            <a:r>
              <a:rPr lang="en-ID" sz="2000" b="1" dirty="0"/>
              <a:t> </a:t>
            </a:r>
            <a:r>
              <a:rPr lang="en-ID" sz="2000" b="1" dirty="0" err="1"/>
              <a:t>dipahami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peristiwa</a:t>
            </a:r>
            <a:r>
              <a:rPr lang="en-ID" sz="2000" b="1" dirty="0"/>
              <a:t> </a:t>
            </a:r>
            <a:r>
              <a:rPr lang="en-ID" sz="2000" b="1" dirty="0" err="1"/>
              <a:t>mujizat</a:t>
            </a:r>
            <a:r>
              <a:rPr lang="en-ID" sz="2000" b="1" dirty="0"/>
              <a:t>—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pernikahan</a:t>
            </a:r>
            <a:r>
              <a:rPr lang="en-ID" sz="2000" b="1" dirty="0"/>
              <a:t> di Kana (Yohanes 2:11)—</a:t>
            </a:r>
            <a:r>
              <a:rPr lang="en-ID" sz="2000" b="1" dirty="0" err="1"/>
              <a:t>fakta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Israel </a:t>
            </a:r>
            <a:r>
              <a:rPr lang="en-ID" sz="2000" b="1" dirty="0" err="1"/>
              <a:t>berkemah</a:t>
            </a:r>
            <a:r>
              <a:rPr lang="en-ID" sz="2000" b="1" dirty="0"/>
              <a:t> di </a:t>
            </a:r>
            <a:r>
              <a:rPr lang="en-ID" sz="2000" b="1" dirty="0" err="1"/>
              <a:t>depan</a:t>
            </a:r>
            <a:r>
              <a:rPr lang="en-ID" sz="2000" b="1" dirty="0"/>
              <a:t> </a:t>
            </a:r>
            <a:r>
              <a:rPr lang="en-ID" sz="2000" b="1" dirty="0" err="1"/>
              <a:t>Gunung</a:t>
            </a:r>
            <a:r>
              <a:rPr lang="en-ID" sz="2000" b="1" dirty="0"/>
              <a:t> Sinai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menyembah</a:t>
            </a:r>
            <a:r>
              <a:rPr lang="en-ID" sz="2000" b="1" dirty="0"/>
              <a:t> Allah (</a:t>
            </a:r>
            <a:r>
              <a:rPr lang="en-ID" sz="2000" b="1" dirty="0" err="1"/>
              <a:t>Keluaran</a:t>
            </a:r>
            <a:r>
              <a:rPr lang="en-ID" sz="2000" b="1" dirty="0"/>
              <a:t> 3:12) juga </a:t>
            </a:r>
            <a:r>
              <a:rPr lang="en-ID" sz="2000" b="1" dirty="0" err="1"/>
              <a:t>diberikan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tanda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2766961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2766961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1155" y="3013710"/>
            <a:ext cx="2181319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6" y="4192619"/>
            <a:ext cx="2782818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046011" y="3033008"/>
            <a:ext cx="68251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srgbClr val="000000"/>
                </a:solidFill>
              </a:rPr>
              <a:t>Orang-orang Farisi </a:t>
            </a:r>
            <a:r>
              <a:rPr lang="en-ID" sz="2000" b="1" dirty="0" err="1">
                <a:solidFill>
                  <a:srgbClr val="000000"/>
                </a:solidFill>
              </a:rPr>
              <a:t>meminta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Yesus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menunjukkan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kepada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mereka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suatu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tanda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apa</a:t>
            </a:r>
            <a:r>
              <a:rPr lang="en-ID" sz="2000" b="1" dirty="0">
                <a:solidFill>
                  <a:srgbClr val="000000"/>
                </a:solidFill>
              </a:rPr>
              <a:t> pun yang </a:t>
            </a:r>
            <a:r>
              <a:rPr lang="en-ID" sz="2000" b="1" dirty="0" err="1">
                <a:solidFill>
                  <a:srgbClr val="000000"/>
                </a:solidFill>
              </a:rPr>
              <a:t>dapat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membuktikan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bahwa</a:t>
            </a:r>
            <a:r>
              <a:rPr lang="en-ID" sz="2000" b="1" dirty="0">
                <a:solidFill>
                  <a:srgbClr val="000000"/>
                </a:solidFill>
              </a:rPr>
              <a:t> Dia </a:t>
            </a:r>
            <a:r>
              <a:rPr lang="en-ID" sz="2000" b="1" dirty="0" err="1">
                <a:solidFill>
                  <a:srgbClr val="000000"/>
                </a:solidFill>
              </a:rPr>
              <a:t>adalah</a:t>
            </a:r>
            <a:r>
              <a:rPr lang="en-ID" sz="2000" b="1" dirty="0">
                <a:solidFill>
                  <a:srgbClr val="000000"/>
                </a:solidFill>
              </a:rPr>
              <a:t> Mesias, </a:t>
            </a:r>
            <a:r>
              <a:rPr lang="en-ID" sz="2000" b="1" dirty="0" err="1">
                <a:solidFill>
                  <a:srgbClr val="000000"/>
                </a:solidFill>
              </a:rPr>
              <a:t>supaya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mereka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dapat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percaya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kepada</a:t>
            </a:r>
            <a:r>
              <a:rPr lang="en-ID" sz="2000" b="1" dirty="0">
                <a:solidFill>
                  <a:srgbClr val="000000"/>
                </a:solidFill>
              </a:rPr>
              <a:t>-Nya (Markus 8:11).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046011" y="5520887"/>
            <a:ext cx="91459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Allah </a:t>
            </a:r>
            <a:r>
              <a:rPr lang="en-US" sz="2000" b="1" dirty="0" err="1">
                <a:solidFill>
                  <a:srgbClr val="000000"/>
                </a:solidFill>
              </a:rPr>
              <a:t>telah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memberikan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kepada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bukti</a:t>
            </a:r>
            <a:r>
              <a:rPr lang="en-US" sz="2000" b="1" dirty="0">
                <a:solidFill>
                  <a:srgbClr val="000000"/>
                </a:solidFill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</a:rPr>
              <a:t>cukup</a:t>
            </a:r>
            <a:r>
              <a:rPr lang="en-US" sz="2000" b="1" dirty="0">
                <a:solidFill>
                  <a:srgbClr val="000000"/>
                </a:solidFill>
              </a:rPr>
              <a:t> di </a:t>
            </a:r>
            <a:r>
              <a:rPr lang="en-US" sz="2000" b="1" dirty="0" err="1">
                <a:solidFill>
                  <a:srgbClr val="000000"/>
                </a:solidFill>
              </a:rPr>
              <a:t>dalam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Firman</a:t>
            </a:r>
            <a:r>
              <a:rPr lang="en-US" sz="2000" b="1" dirty="0">
                <a:solidFill>
                  <a:srgbClr val="000000"/>
                </a:solidFill>
              </a:rPr>
              <a:t>-Nya dan di </a:t>
            </a:r>
            <a:r>
              <a:rPr lang="en-US" sz="2000" b="1" dirty="0" err="1">
                <a:solidFill>
                  <a:srgbClr val="000000"/>
                </a:solidFill>
              </a:rPr>
              <a:t>alam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supaya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setiap</a:t>
            </a:r>
            <a:r>
              <a:rPr lang="en-US" sz="2000" b="1" dirty="0">
                <a:solidFill>
                  <a:srgbClr val="000000"/>
                </a:solidFill>
              </a:rPr>
              <a:t> orang yang </a:t>
            </a:r>
            <a:r>
              <a:rPr lang="en-US" sz="2000" b="1" dirty="0" err="1">
                <a:solidFill>
                  <a:srgbClr val="000000"/>
                </a:solidFill>
              </a:rPr>
              <a:t>ingin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percaya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dapat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percaya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Namun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selalu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ruang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untuk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keraguan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Itulah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sebabnya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Yesus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memberikan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berkat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khusus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kepada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</a:rPr>
              <a:t>mereka</a:t>
            </a:r>
            <a:r>
              <a:rPr lang="en-US" sz="2000" b="1" dirty="0">
                <a:solidFill>
                  <a:srgbClr val="000000"/>
                </a:solidFill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</a:rPr>
              <a:t>tidak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melihat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namun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percaya</a:t>
            </a:r>
            <a:r>
              <a:rPr lang="en-US" sz="2000" b="1" dirty="0">
                <a:solidFill>
                  <a:srgbClr val="000000"/>
                </a:solidFill>
              </a:rPr>
              <a:t>” (Yohanes 20:29).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046012" y="4264572"/>
            <a:ext cx="6729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srgbClr val="000000"/>
                </a:solidFill>
              </a:rPr>
              <a:t>Yesus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merasa</a:t>
            </a:r>
            <a:r>
              <a:rPr lang="en-ID" sz="2000" b="1" dirty="0">
                <a:solidFill>
                  <a:srgbClr val="000000"/>
                </a:solidFill>
              </a:rPr>
              <a:t> sangat </a:t>
            </a:r>
            <a:r>
              <a:rPr lang="en-ID" sz="2000" b="1" dirty="0" err="1">
                <a:solidFill>
                  <a:srgbClr val="000000"/>
                </a:solidFill>
              </a:rPr>
              <a:t>prihatin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ketika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mereka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meminta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tanda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untuk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membenarkan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kurangnya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mereka</a:t>
            </a:r>
            <a:r>
              <a:rPr lang="en-ID" sz="2000" b="1" dirty="0">
                <a:solidFill>
                  <a:srgbClr val="000000"/>
                </a:solidFill>
              </a:rPr>
              <a:t> (Markus 8:12). Ketika </a:t>
            </a:r>
            <a:r>
              <a:rPr lang="en-ID" sz="2000" b="1" dirty="0" err="1">
                <a:solidFill>
                  <a:srgbClr val="000000"/>
                </a:solidFill>
              </a:rPr>
              <a:t>seseorang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tidak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mau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percaya</a:t>
            </a:r>
            <a:r>
              <a:rPr lang="en-ID" sz="2000" b="1" dirty="0">
                <a:solidFill>
                  <a:srgbClr val="000000"/>
                </a:solidFill>
              </a:rPr>
              <a:t>, </a:t>
            </a:r>
            <a:r>
              <a:rPr lang="en-ID" sz="2000" b="1" dirty="0" err="1">
                <a:solidFill>
                  <a:srgbClr val="000000"/>
                </a:solidFill>
              </a:rPr>
              <a:t>tidak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tanda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apa</a:t>
            </a:r>
            <a:r>
              <a:rPr lang="en-ID" sz="2000" b="1" dirty="0">
                <a:solidFill>
                  <a:srgbClr val="000000"/>
                </a:solidFill>
              </a:rPr>
              <a:t> pun yang </a:t>
            </a:r>
            <a:r>
              <a:rPr lang="en-ID" sz="2000" b="1" dirty="0" err="1">
                <a:solidFill>
                  <a:srgbClr val="000000"/>
                </a:solidFill>
              </a:rPr>
              <a:t>dapat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meyakinkan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mereka</a:t>
            </a:r>
            <a:r>
              <a:rPr lang="en-ID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416728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416728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UKURAN IMAN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552459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“Jawab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"Kalau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sekiranya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mempunyai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sebesar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biji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sesawi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pohon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Terbantunlah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tertanamlah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laut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taat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(Lukas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093511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Ada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ukuran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188216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Jelaslah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bertumbuh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akar-akar</a:t>
            </a:r>
            <a:r>
              <a:rPr lang="en-ID" sz="2000" b="1" dirty="0"/>
              <a:t> </a:t>
            </a:r>
            <a:r>
              <a:rPr lang="en-ID" sz="2000" b="1" dirty="0" err="1"/>
              <a:t>ketidakpercayaan</a:t>
            </a:r>
            <a:r>
              <a:rPr lang="en-ID" sz="2000" b="1" dirty="0"/>
              <a:t> </a:t>
            </a:r>
            <a:r>
              <a:rPr lang="en-ID" sz="2000" b="1" dirty="0" err="1"/>
              <a:t>dicabut</a:t>
            </a:r>
            <a:r>
              <a:rPr lang="en-ID" sz="2000" b="1" dirty="0"/>
              <a:t>. </a:t>
            </a:r>
            <a:r>
              <a:rPr lang="en-ID" sz="2000" b="1" dirty="0" err="1"/>
              <a:t>Keyakinan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bertahap</a:t>
            </a:r>
            <a:r>
              <a:rPr lang="en-ID" sz="2000" b="1" dirty="0"/>
              <a:t> </a:t>
            </a:r>
            <a:r>
              <a:rPr lang="en-ID" sz="2000" b="1" dirty="0" err="1"/>
              <a:t>menggantikan</a:t>
            </a:r>
            <a:r>
              <a:rPr lang="en-ID" sz="2000" b="1" dirty="0"/>
              <a:t> </a:t>
            </a:r>
            <a:r>
              <a:rPr lang="en-ID" sz="2000" b="1" dirty="0" err="1"/>
              <a:t>keraguan</a:t>
            </a:r>
            <a:r>
              <a:rPr lang="en-ID" sz="2000" b="1" dirty="0"/>
              <a:t>. </a:t>
            </a:r>
            <a:r>
              <a:rPr lang="en-ID" sz="2000" b="1" dirty="0" err="1"/>
              <a:t>Permohonan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seharusnya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: “</a:t>
            </a:r>
            <a:r>
              <a:rPr lang="en-ID" sz="2000" b="1" dirty="0" err="1"/>
              <a:t>Tambahkanlah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kami” (Lukas 17:5).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13822"/>
            <a:ext cx="9971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pekerjaan</a:t>
            </a:r>
            <a:r>
              <a:rPr lang="en-ID" sz="2000" b="1" dirty="0"/>
              <a:t> Roh Kudus, </a:t>
            </a:r>
            <a:r>
              <a:rPr lang="en-ID" sz="2000" b="1" dirty="0" err="1"/>
              <a:t>pelajaran</a:t>
            </a:r>
            <a:r>
              <a:rPr lang="en-ID" sz="2000" b="1" dirty="0"/>
              <a:t> </a:t>
            </a:r>
            <a:r>
              <a:rPr lang="en-ID" sz="2000" b="1" dirty="0" err="1"/>
              <a:t>Alkitab</a:t>
            </a:r>
            <a:r>
              <a:rPr lang="en-ID" sz="2000" b="1" dirty="0"/>
              <a:t>, dan </a:t>
            </a:r>
            <a:r>
              <a:rPr lang="en-ID" sz="2000" b="1" dirty="0" err="1"/>
              <a:t>pengalaman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 Allah,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“</a:t>
            </a:r>
            <a:r>
              <a:rPr lang="en-ID" sz="2000" b="1" dirty="0" err="1"/>
              <a:t>imanmu</a:t>
            </a:r>
            <a:r>
              <a:rPr lang="en-ID" sz="2000" b="1" dirty="0"/>
              <a:t> </a:t>
            </a:r>
            <a:r>
              <a:rPr lang="en-ID" sz="2000" b="1" dirty="0" err="1"/>
              <a:t>makin</a:t>
            </a:r>
            <a:r>
              <a:rPr lang="en-ID" sz="2000" b="1" dirty="0"/>
              <a:t> </a:t>
            </a:r>
            <a:r>
              <a:rPr lang="en-ID" sz="2000" b="1" dirty="0" err="1"/>
              <a:t>bertambah</a:t>
            </a:r>
            <a:r>
              <a:rPr lang="en-ID" sz="2000" b="1" dirty="0"/>
              <a:t>” (2 </a:t>
            </a:r>
            <a:r>
              <a:rPr lang="en-ID" sz="2000" b="1" dirty="0" err="1"/>
              <a:t>Tesalonika</a:t>
            </a:r>
            <a:r>
              <a:rPr lang="en-ID" sz="2000" b="1" dirty="0"/>
              <a:t> 1:3).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971313" y="5307168"/>
            <a:ext cx="2096861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IMAN DAN PERASAAN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karunia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diselamatkan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oleh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hasil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usahamu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pemberian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Allah,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(Efesus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64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perasaan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yang </a:t>
            </a:r>
            <a:r>
              <a:rPr lang="en-ID" sz="2000" b="1" dirty="0" err="1"/>
              <a:t>rasional</a:t>
            </a:r>
            <a:r>
              <a:rPr lang="en-ID" sz="2000" b="1" dirty="0"/>
              <a:t>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543" y="3568055"/>
            <a:ext cx="4794542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742" y="1515947"/>
            <a:ext cx="2182542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72583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srgbClr val="000000"/>
                </a:solidFill>
              </a:rPr>
              <a:t>Namun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itu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sendiri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bukanlah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perasaan</a:t>
            </a:r>
            <a:r>
              <a:rPr lang="en-ID" sz="2000" b="1" dirty="0">
                <a:solidFill>
                  <a:srgbClr val="000000"/>
                </a:solidFill>
              </a:rPr>
              <a:t>;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adalah</a:t>
            </a:r>
            <a:r>
              <a:rPr lang="en-ID" sz="2000" b="1" dirty="0">
                <a:solidFill>
                  <a:srgbClr val="000000"/>
                </a:solidFill>
              </a:rPr>
              <a:t> “</a:t>
            </a:r>
            <a:r>
              <a:rPr lang="en-ID" sz="2000" b="1" dirty="0" err="1">
                <a:solidFill>
                  <a:srgbClr val="000000"/>
                </a:solidFill>
              </a:rPr>
              <a:t>dasar</a:t>
            </a:r>
            <a:r>
              <a:rPr lang="en-ID" sz="2000" b="1" dirty="0">
                <a:solidFill>
                  <a:srgbClr val="000000"/>
                </a:solidFill>
              </a:rPr>
              <a:t>” dan “</a:t>
            </a:r>
            <a:r>
              <a:rPr lang="en-ID" sz="2000" b="1" dirty="0" err="1">
                <a:solidFill>
                  <a:srgbClr val="000000"/>
                </a:solidFill>
              </a:rPr>
              <a:t>bukti</a:t>
            </a:r>
            <a:r>
              <a:rPr lang="en-ID" sz="2000" b="1" dirty="0">
                <a:solidFill>
                  <a:srgbClr val="000000"/>
                </a:solidFill>
              </a:rPr>
              <a:t>” (</a:t>
            </a:r>
            <a:r>
              <a:rPr lang="en-ID" sz="2000" b="1" dirty="0" err="1">
                <a:solidFill>
                  <a:srgbClr val="000000"/>
                </a:solidFill>
              </a:rPr>
              <a:t>Ibrani</a:t>
            </a:r>
            <a:r>
              <a:rPr lang="en-ID" sz="2000" b="1" dirty="0">
                <a:solidFill>
                  <a:srgbClr val="000000"/>
                </a:solidFill>
              </a:rPr>
              <a:t> 11:1). Iman </a:t>
            </a:r>
            <a:r>
              <a:rPr lang="en-ID" sz="2000" b="1" dirty="0" err="1">
                <a:solidFill>
                  <a:srgbClr val="000000"/>
                </a:solidFill>
              </a:rPr>
              <a:t>bukan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sesuatu</a:t>
            </a:r>
            <a:r>
              <a:rPr lang="en-ID" sz="2000" b="1" dirty="0">
                <a:solidFill>
                  <a:srgbClr val="000000"/>
                </a:solidFill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</a:rPr>
              <a:t>bergantung</a:t>
            </a:r>
            <a:r>
              <a:rPr lang="en-ID" sz="2000" b="1" dirty="0">
                <a:solidFill>
                  <a:srgbClr val="000000"/>
                </a:solidFill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</a:rPr>
              <a:t>suasana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hati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. Ketika </a:t>
            </a:r>
            <a:r>
              <a:rPr lang="en-ID" sz="2000" b="1" dirty="0" err="1">
                <a:solidFill>
                  <a:srgbClr val="000000"/>
                </a:solidFill>
              </a:rPr>
              <a:t>saya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merasa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lemah</a:t>
            </a:r>
            <a:r>
              <a:rPr lang="en-ID" sz="2000" b="1" dirty="0">
                <a:solidFill>
                  <a:srgbClr val="000000"/>
                </a:solidFill>
              </a:rPr>
              <a:t>, </a:t>
            </a:r>
            <a:r>
              <a:rPr lang="en-ID" sz="2000" b="1" dirty="0" err="1">
                <a:solidFill>
                  <a:srgbClr val="000000"/>
                </a:solidFill>
              </a:rPr>
              <a:t>atau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merasa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bahwa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keselamatan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jauh</a:t>
            </a:r>
            <a:r>
              <a:rPr lang="en-ID" sz="2000" b="1" dirty="0">
                <a:solidFill>
                  <a:srgbClr val="000000"/>
                </a:solidFill>
              </a:rPr>
              <a:t>, </a:t>
            </a:r>
            <a:r>
              <a:rPr lang="en-ID" sz="2000" b="1" dirty="0" err="1">
                <a:solidFill>
                  <a:srgbClr val="000000"/>
                </a:solidFill>
              </a:rPr>
              <a:t>justru</a:t>
            </a:r>
            <a:r>
              <a:rPr lang="en-ID" sz="2000" b="1" dirty="0">
                <a:solidFill>
                  <a:srgbClr val="000000"/>
                </a:solidFill>
              </a:rPr>
              <a:t> pada </a:t>
            </a:r>
            <a:r>
              <a:rPr lang="en-ID" sz="2000" b="1" dirty="0" err="1">
                <a:solidFill>
                  <a:srgbClr val="000000"/>
                </a:solidFill>
              </a:rPr>
              <a:t>saat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itulah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harus</a:t>
            </a:r>
            <a:r>
              <a:rPr lang="en-ID" sz="2000" b="1" dirty="0">
                <a:solidFill>
                  <a:srgbClr val="000000"/>
                </a:solidFill>
              </a:rPr>
              <a:t> paling </a:t>
            </a:r>
            <a:r>
              <a:rPr lang="en-ID" sz="2000" b="1" dirty="0" err="1">
                <a:solidFill>
                  <a:srgbClr val="000000"/>
                </a:solidFill>
              </a:rPr>
              <a:t>banyak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melatih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3" y="3899041"/>
            <a:ext cx="6758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srgbClr val="000000"/>
                </a:solidFill>
              </a:rPr>
              <a:t>Ketika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merespons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karunia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itu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secara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positif</a:t>
            </a:r>
            <a:r>
              <a:rPr lang="en-ID" sz="2000" b="1" dirty="0">
                <a:solidFill>
                  <a:srgbClr val="000000"/>
                </a:solidFill>
              </a:rPr>
              <a:t>—</a:t>
            </a:r>
            <a:r>
              <a:rPr lang="en-ID" sz="2000" b="1" dirty="0" err="1">
                <a:solidFill>
                  <a:srgbClr val="000000"/>
                </a:solidFill>
              </a:rPr>
              <a:t>ketika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mulai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menjalankan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—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itu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menghasilkan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dalam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diri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perasaan-perasaan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seperti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sukacita</a:t>
            </a:r>
            <a:r>
              <a:rPr lang="en-ID" sz="2000" b="1" dirty="0">
                <a:solidFill>
                  <a:srgbClr val="000000"/>
                </a:solidFill>
              </a:rPr>
              <a:t>, </a:t>
            </a:r>
            <a:r>
              <a:rPr lang="en-ID" sz="2000" b="1" dirty="0" err="1">
                <a:solidFill>
                  <a:srgbClr val="000000"/>
                </a:solidFill>
              </a:rPr>
              <a:t>ketenangan</a:t>
            </a:r>
            <a:r>
              <a:rPr lang="en-ID" sz="2000" b="1" dirty="0">
                <a:solidFill>
                  <a:srgbClr val="000000"/>
                </a:solidFill>
              </a:rPr>
              <a:t>, rasa </a:t>
            </a:r>
            <a:r>
              <a:rPr lang="en-ID" sz="2000" b="1" dirty="0" err="1">
                <a:solidFill>
                  <a:srgbClr val="000000"/>
                </a:solidFill>
              </a:rPr>
              <a:t>kelegaan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rohani</a:t>
            </a:r>
            <a:r>
              <a:rPr lang="en-ID" sz="2000" b="1" dirty="0">
                <a:solidFill>
                  <a:srgbClr val="000000"/>
                </a:solidFill>
              </a:rPr>
              <a:t>, dan </a:t>
            </a:r>
            <a:r>
              <a:rPr lang="en-ID" sz="2000" b="1" dirty="0" err="1">
                <a:solidFill>
                  <a:srgbClr val="000000"/>
                </a:solidFill>
              </a:rPr>
              <a:t>sebagainya</a:t>
            </a:r>
            <a:r>
              <a:rPr lang="en-ID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3" y="2884912"/>
            <a:ext cx="6758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srgbClr val="000000"/>
                </a:solidFill>
              </a:rPr>
              <a:t>Tetapi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mari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mulai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dari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awal</a:t>
            </a:r>
            <a:r>
              <a:rPr lang="en-ID" sz="2000" b="1" dirty="0">
                <a:solidFill>
                  <a:srgbClr val="000000"/>
                </a:solidFill>
              </a:rPr>
              <a:t>. </a:t>
            </a:r>
            <a:r>
              <a:rPr lang="en-ID" sz="2000" b="1" dirty="0" err="1">
                <a:solidFill>
                  <a:srgbClr val="000000"/>
                </a:solidFill>
              </a:rPr>
              <a:t>Apakah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asal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mula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iman</a:t>
            </a:r>
            <a:r>
              <a:rPr lang="en-ID" sz="2000" b="1" dirty="0">
                <a:solidFill>
                  <a:srgbClr val="000000"/>
                </a:solidFill>
              </a:rPr>
              <a:t>? Iman </a:t>
            </a:r>
            <a:r>
              <a:rPr lang="en-ID" sz="2000" b="1" dirty="0" err="1">
                <a:solidFill>
                  <a:srgbClr val="000000"/>
                </a:solidFill>
              </a:rPr>
              <a:t>berasal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dari</a:t>
            </a:r>
            <a:r>
              <a:rPr lang="en-ID" sz="2000" b="1" dirty="0">
                <a:solidFill>
                  <a:srgbClr val="000000"/>
                </a:solidFill>
              </a:rPr>
              <a:t> Allah dan Dia </a:t>
            </a:r>
            <a:r>
              <a:rPr lang="en-ID" sz="2000" b="1" dirty="0" err="1">
                <a:solidFill>
                  <a:srgbClr val="000000"/>
                </a:solidFill>
              </a:rPr>
              <a:t>memberikannya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kepada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kita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sebagai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suatu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karunia</a:t>
            </a:r>
            <a:r>
              <a:rPr lang="en-ID" sz="2000" b="1" dirty="0">
                <a:solidFill>
                  <a:srgbClr val="000000"/>
                </a:solidFill>
              </a:rPr>
              <a:t> (Roma 12:3; </a:t>
            </a:r>
            <a:r>
              <a:rPr lang="en-ID" sz="2000" b="1" dirty="0" err="1">
                <a:solidFill>
                  <a:srgbClr val="000000"/>
                </a:solidFill>
              </a:rPr>
              <a:t>Efesus</a:t>
            </a:r>
            <a:r>
              <a:rPr lang="en-ID" sz="2000" b="1" dirty="0">
                <a:solidFill>
                  <a:srgbClr val="000000"/>
                </a:solidFill>
              </a:rPr>
              <a:t> 2:8).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srgbClr val="000000"/>
                </a:solidFill>
              </a:rPr>
              <a:t>Jawaban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atas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pertanyaan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ini</a:t>
            </a:r>
            <a:r>
              <a:rPr lang="en-ID" sz="2000" b="1" dirty="0">
                <a:solidFill>
                  <a:srgbClr val="000000"/>
                </a:solidFill>
              </a:rPr>
              <a:t> sangat </a:t>
            </a:r>
            <a:r>
              <a:rPr lang="en-ID" sz="2000" b="1" dirty="0" err="1">
                <a:solidFill>
                  <a:srgbClr val="000000"/>
                </a:solidFill>
              </a:rPr>
              <a:t>penting</a:t>
            </a:r>
            <a:r>
              <a:rPr lang="en-ID" sz="2000" b="1" dirty="0">
                <a:solidFill>
                  <a:srgbClr val="000000"/>
                </a:solidFill>
              </a:rPr>
              <a:t>. Tidak </a:t>
            </a:r>
            <a:r>
              <a:rPr lang="en-ID" sz="2000" b="1" dirty="0" err="1">
                <a:solidFill>
                  <a:srgbClr val="000000"/>
                </a:solidFill>
              </a:rPr>
              <a:t>sama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mengatakan</a:t>
            </a:r>
            <a:r>
              <a:rPr lang="en-ID" sz="2000" b="1" dirty="0">
                <a:solidFill>
                  <a:srgbClr val="000000"/>
                </a:solidFill>
              </a:rPr>
              <a:t> “Saya MERASA </a:t>
            </a:r>
            <a:r>
              <a:rPr lang="en-ID" sz="2000" b="1" dirty="0" err="1">
                <a:solidFill>
                  <a:srgbClr val="000000"/>
                </a:solidFill>
              </a:rPr>
              <a:t>selamat</a:t>
            </a:r>
            <a:r>
              <a:rPr lang="en-ID" sz="2000" b="1" dirty="0">
                <a:solidFill>
                  <a:srgbClr val="000000"/>
                </a:solidFill>
              </a:rPr>
              <a:t>” </a:t>
            </a:r>
            <a:r>
              <a:rPr lang="en-ID" sz="2000" b="1" dirty="0" err="1">
                <a:solidFill>
                  <a:srgbClr val="000000"/>
                </a:solidFill>
              </a:rPr>
              <a:t>dengan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mengatakan</a:t>
            </a:r>
            <a:r>
              <a:rPr lang="en-ID" sz="2000" b="1" dirty="0">
                <a:solidFill>
                  <a:srgbClr val="000000"/>
                </a:solidFill>
              </a:rPr>
              <a:t> “Saya TAHU </a:t>
            </a:r>
            <a:r>
              <a:rPr lang="en-ID" sz="2000" b="1" dirty="0" err="1">
                <a:solidFill>
                  <a:srgbClr val="000000"/>
                </a:solidFill>
              </a:rPr>
              <a:t>bahwa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saya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diselamatkan</a:t>
            </a:r>
            <a:r>
              <a:rPr lang="en-ID" sz="2000" b="1" dirty="0">
                <a:solidFill>
                  <a:srgbClr val="000000"/>
                </a:solidFill>
              </a:rPr>
              <a:t>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APAKAH IMAN ITU?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6"/>
            <a:ext cx="2611671" cy="1882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1882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DEFINISI DAN PERKEMBANGAN IMAN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732205" y="672193"/>
            <a:ext cx="3281356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sv-SE" b="1" dirty="0">
                <a:latin typeface="Comic Sans MS" panose="030F0702030302020204" pitchFamily="66" charset="0"/>
              </a:rPr>
              <a:t>Iman adalah dasar dari segala sesuatu yang kita harapkan dan bukti dari segala sesuatu yang tidak kita lihat.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(Ibrani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0" y="2733602"/>
            <a:ext cx="5910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Ibrani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dan 6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memberikan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definisi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iman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luas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Iman sangat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berkaitan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konsep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tentang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Allah. Iman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menuntun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percaya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-Nya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Pencipta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Pemberi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Upah.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767264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0" y="5820005"/>
            <a:ext cx="7826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Seperti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telah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lihat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tidak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semua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orang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memiliki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tingkat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iman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sama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Bagaimana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saya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dapat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mengembangkan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iman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saya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miliki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apakah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sedikit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ataupun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banyak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0" y="4276800"/>
            <a:ext cx="58314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bagian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selanjutnya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pasal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Paulus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menjelaskan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iman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dari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banyak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pria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dan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wanita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menjadi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teladan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dan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dorongan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bagi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agar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tidak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tawar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hati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sementara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kita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menantikan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upah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D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itu</a:t>
            </a:r>
            <a:r>
              <a:rPr lang="en-ID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1182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100</cp:revision>
  <dcterms:created xsi:type="dcterms:W3CDTF">2026-04-05T13:32:58Z</dcterms:created>
  <dcterms:modified xsi:type="dcterms:W3CDTF">2026-05-22T14:38:56Z</dcterms:modified>
</cp:coreProperties>
</file>