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0"/>
    <a:srgbClr val="808000"/>
    <a:srgbClr val="B35E3C"/>
    <a:srgbClr val="208237"/>
    <a:srgbClr val="9B2A21"/>
    <a:srgbClr val="E2B7A6"/>
    <a:srgbClr val="8E492E"/>
    <a:srgbClr val="B15B39"/>
    <a:srgbClr val="11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v-SE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Karena kebaikan-Nya, Allah memanggil kita untuk bertobat (Rm 2:4).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ID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Kita </a:t>
          </a:r>
          <a:r>
            <a:rPr lang="en-ID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menjawab</a:t>
          </a:r>
          <a:r>
            <a:rPr lang="en-ID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panggilan</a:t>
          </a:r>
          <a:r>
            <a:rPr lang="en-ID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-Nya: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Dengan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penyesalan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tulus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atas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kesalahan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telah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lakukan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Dengan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keputusan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sungguh-sungguh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untuk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meninggalkan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dosa.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ID" sz="2200" b="1" dirty="0">
              <a:effectLst>
                <a:outerShdw blurRad="38100" dist="38100" dir="2700000" algn="tl">
                  <a:srgbClr val="000000"/>
                </a:outerShdw>
              </a:effectLst>
            </a:rPr>
            <a:t>Allah </a:t>
          </a:r>
          <a:r>
            <a:rPr lang="en-ID" sz="22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mengampuni</a:t>
          </a:r>
          <a:r>
            <a:rPr lang="en-ID" sz="2200" b="1" dirty="0">
              <a:effectLst>
                <a:outerShdw blurRad="38100" dist="38100" dir="2700000" algn="tl">
                  <a:srgbClr val="000000"/>
                </a:outerShdw>
              </a:effectLst>
            </a:rPr>
            <a:t> dosa-dosa </a:t>
          </a:r>
          <a:r>
            <a:rPr lang="en-ID" sz="22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2200" b="1" dirty="0">
              <a:effectLst>
                <a:outerShdw blurRad="38100" dist="38100" dir="2700000" algn="tl">
                  <a:srgbClr val="000000"/>
                </a:outerShdw>
              </a:effectLst>
            </a:rPr>
            <a:t> oleh </a:t>
          </a:r>
          <a:r>
            <a:rPr lang="en-ID" sz="22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kuasa</a:t>
          </a:r>
          <a:r>
            <a:rPr lang="en-ID" sz="22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2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darah</a:t>
          </a:r>
          <a:r>
            <a:rPr lang="en-ID" sz="2200" b="1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22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telah</a:t>
          </a:r>
          <a:r>
            <a:rPr lang="en-ID" sz="22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2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dicurahkan</a:t>
          </a:r>
          <a:r>
            <a:rPr lang="en-ID" sz="22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2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Yesus</a:t>
          </a:r>
          <a:r>
            <a:rPr lang="en-ID" sz="2200" b="1" dirty="0">
              <a:effectLst>
                <a:outerShdw blurRad="38100" dist="38100" dir="2700000" algn="tl">
                  <a:srgbClr val="000000"/>
                </a:outerShdw>
              </a:effectLst>
            </a:rPr>
            <a:t> di </a:t>
          </a:r>
          <a:r>
            <a:rPr lang="en-ID" sz="22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kayu</a:t>
          </a:r>
          <a:r>
            <a:rPr lang="en-ID" sz="22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2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salib</a:t>
          </a:r>
          <a:r>
            <a:rPr lang="en-ID" sz="2200" b="1" dirty="0">
              <a:effectLst>
                <a:outerShdw blurRad="38100" dist="38100" dir="2700000" algn="tl">
                  <a:srgbClr val="000000"/>
                </a:outerShdw>
              </a:effectLst>
            </a:rPr>
            <a:t> (Kol 1:13-14).</a:t>
          </a:r>
          <a:endParaRPr lang="es-ES" sz="22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25194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D" sz="2400" b="1" dirty="0">
              <a:solidFill>
                <a:schemeClr val="tx1"/>
              </a:solidFill>
            </a:rPr>
            <a:t>HUBUNGAN ANTARA DOSA DAN KASIH KARUNIA</a:t>
          </a:r>
          <a:endParaRPr lang="en" sz="2400" b="1" dirty="0">
            <a:solidFill>
              <a:schemeClr val="tx1"/>
            </a:solidFill>
          </a:endParaRP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 5:8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 5:20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 5:21</a:t>
          </a: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 6:23</a:t>
          </a: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ketika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masih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berdosa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“Kristus telah mati untuk kita”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“di mana dosa bertambah banyak”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kasih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karunia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menjadi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berlimpah-limpah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n" sz="19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“dosa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berkuasa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dalam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alam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maut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n" sz="19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kasih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karunia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akan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berkuasa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...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untuk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hidup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kekal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n" sz="19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upah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dosa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ialah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maut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karunia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Allah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ialah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hidup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kekal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4334" y="305"/>
          <a:ext cx="2895295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Karena kebaikan-Nya, Allah memanggil kita untuk bertobat (Rm 2:4).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3272" y="59243"/>
        <a:ext cx="2777419" cy="1894412"/>
      </dsp:txXfrm>
    </dsp:sp>
    <dsp:sp modelId="{24B4C805-875B-42DF-9EDA-7666C9FD5160}">
      <dsp:nvSpPr>
        <dsp:cNvPr id="0" name=""/>
        <dsp:cNvSpPr/>
      </dsp:nvSpPr>
      <dsp:spPr>
        <a:xfrm>
          <a:off x="3302804" y="305"/>
          <a:ext cx="5001280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Kita </a:t>
          </a:r>
          <a:r>
            <a:rPr lang="en-ID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menjawab</a:t>
          </a:r>
          <a:r>
            <a:rPr lang="en-ID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panggilan</a:t>
          </a:r>
          <a:r>
            <a:rPr lang="en-ID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-Nya: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43416"/>
        <a:ext cx="4915058" cy="1385706"/>
      </dsp:txXfrm>
    </dsp:sp>
    <dsp:sp modelId="{1C272054-25D2-4323-A92F-5E178CCA127F}">
      <dsp:nvSpPr>
        <dsp:cNvPr id="0" name=""/>
        <dsp:cNvSpPr/>
      </dsp:nvSpPr>
      <dsp:spPr>
        <a:xfrm>
          <a:off x="3302804" y="1523422"/>
          <a:ext cx="2399846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Dengan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penyesalan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tulus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atas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kesalahan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telah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lakukan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1566533"/>
        <a:ext cx="2313624" cy="1385706"/>
      </dsp:txXfrm>
    </dsp:sp>
    <dsp:sp modelId="{B11E0663-641F-4C4D-B1CC-77C2B2BF8349}">
      <dsp:nvSpPr>
        <dsp:cNvPr id="0" name=""/>
        <dsp:cNvSpPr/>
      </dsp:nvSpPr>
      <dsp:spPr>
        <a:xfrm>
          <a:off x="5904238" y="1523422"/>
          <a:ext cx="2399846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Dengan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keputusan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sungguh-sungguh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untuk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meninggalkan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dosa.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47349" y="1566533"/>
        <a:ext cx="2313624" cy="1385706"/>
      </dsp:txXfrm>
    </dsp:sp>
    <dsp:sp modelId="{9EE1508D-090B-4859-BDE7-C5DB9977FDE0}">
      <dsp:nvSpPr>
        <dsp:cNvPr id="0" name=""/>
        <dsp:cNvSpPr/>
      </dsp:nvSpPr>
      <dsp:spPr>
        <a:xfrm>
          <a:off x="8707259" y="305"/>
          <a:ext cx="3004464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Allah </a:t>
          </a:r>
          <a:r>
            <a:rPr lang="en-ID" sz="22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mengampuni</a:t>
          </a:r>
          <a:r>
            <a:rPr lang="en-ID" sz="22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dosa-dosa </a:t>
          </a:r>
          <a:r>
            <a:rPr lang="en-ID" sz="22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22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oleh </a:t>
          </a:r>
          <a:r>
            <a:rPr lang="en-ID" sz="22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kuasa</a:t>
          </a:r>
          <a:r>
            <a:rPr lang="en-ID" sz="22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2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darah</a:t>
          </a:r>
          <a:r>
            <a:rPr lang="en-ID" sz="22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22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telah</a:t>
          </a:r>
          <a:r>
            <a:rPr lang="en-ID" sz="22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2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dicurahkan</a:t>
          </a:r>
          <a:r>
            <a:rPr lang="en-ID" sz="22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2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Yesus</a:t>
          </a:r>
          <a:r>
            <a:rPr lang="en-ID" sz="22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di </a:t>
          </a:r>
          <a:r>
            <a:rPr lang="en-ID" sz="22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kayu</a:t>
          </a:r>
          <a:r>
            <a:rPr lang="en-ID" sz="22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2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salib</a:t>
          </a:r>
          <a:r>
            <a:rPr lang="en-ID" sz="22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(Kol 1:13-14).</a:t>
          </a:r>
          <a:endParaRPr lang="es-ES" sz="22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766197" y="59243"/>
        <a:ext cx="2886588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6930739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6930739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5009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3291024" y="190389"/>
              </a:lnTo>
              <a:lnTo>
                <a:pt x="3291024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736723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736723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5009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1097008" y="190389"/>
              </a:lnTo>
              <a:lnTo>
                <a:pt x="1097008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542707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542707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268001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1097008" y="0"/>
              </a:moveTo>
              <a:lnTo>
                <a:pt x="1097008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348690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348690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1073985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3291024" y="0"/>
              </a:moveTo>
              <a:lnTo>
                <a:pt x="3291024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776" y="1107"/>
          <a:ext cx="6642466" cy="906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>
              <a:solidFill>
                <a:schemeClr val="tx1"/>
              </a:solidFill>
            </a:rPr>
            <a:t>HUBUNGAN ANTARA DOSA DAN KASIH KARUNIA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1043776" y="1107"/>
        <a:ext cx="6642466" cy="906618"/>
      </dsp:txXfrm>
    </dsp:sp>
    <dsp:sp modelId="{48F2C72B-BD61-4BB9-99EB-5ED5D073CE12}">
      <dsp:nvSpPr>
        <dsp:cNvPr id="0" name=""/>
        <dsp:cNvSpPr/>
      </dsp:nvSpPr>
      <dsp:spPr>
        <a:xfrm>
          <a:off x="167367" y="1288505"/>
          <a:ext cx="1813236" cy="9066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 5:8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7367" y="1288505"/>
        <a:ext cx="1813236" cy="906618"/>
      </dsp:txXfrm>
    </dsp:sp>
    <dsp:sp modelId="{03096DEB-1C3F-4FF0-B037-ECF4BCF6622D}">
      <dsp:nvSpPr>
        <dsp:cNvPr id="0" name=""/>
        <dsp:cNvSpPr/>
      </dsp:nvSpPr>
      <dsp:spPr>
        <a:xfrm>
          <a:off x="620676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ketika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masih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berdosa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0676" y="2575903"/>
        <a:ext cx="1813236" cy="906618"/>
      </dsp:txXfrm>
    </dsp:sp>
    <dsp:sp modelId="{B0E1637B-731E-425A-B055-D54523099304}">
      <dsp:nvSpPr>
        <dsp:cNvPr id="0" name=""/>
        <dsp:cNvSpPr/>
      </dsp:nvSpPr>
      <dsp:spPr>
        <a:xfrm>
          <a:off x="620676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“Kristus telah mati untuk kita”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0676" y="3863301"/>
        <a:ext cx="1813236" cy="906618"/>
      </dsp:txXfrm>
    </dsp:sp>
    <dsp:sp modelId="{2F1094A8-C456-41A9-8182-1EF642AB00AE}">
      <dsp:nvSpPr>
        <dsp:cNvPr id="0" name=""/>
        <dsp:cNvSpPr/>
      </dsp:nvSpPr>
      <dsp:spPr>
        <a:xfrm>
          <a:off x="2361383" y="1288505"/>
          <a:ext cx="1813236" cy="9066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 5:20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361383" y="1288505"/>
        <a:ext cx="1813236" cy="906618"/>
      </dsp:txXfrm>
    </dsp:sp>
    <dsp:sp modelId="{1AE8B4A1-F029-49DB-9559-8AEBC4B9A1F2}">
      <dsp:nvSpPr>
        <dsp:cNvPr id="0" name=""/>
        <dsp:cNvSpPr/>
      </dsp:nvSpPr>
      <dsp:spPr>
        <a:xfrm>
          <a:off x="2814692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“di mana dosa bertambah banyak”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14692" y="2575903"/>
        <a:ext cx="1813236" cy="906618"/>
      </dsp:txXfrm>
    </dsp:sp>
    <dsp:sp modelId="{B5AAC453-AB93-4C41-99BE-D02969067430}">
      <dsp:nvSpPr>
        <dsp:cNvPr id="0" name=""/>
        <dsp:cNvSpPr/>
      </dsp:nvSpPr>
      <dsp:spPr>
        <a:xfrm>
          <a:off x="2814692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kasih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karunia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menjadi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berlimpah-limpah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n" sz="19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14692" y="3863301"/>
        <a:ext cx="1813236" cy="906618"/>
      </dsp:txXfrm>
    </dsp:sp>
    <dsp:sp modelId="{20263B8B-863E-4731-A214-351CCDC5F466}">
      <dsp:nvSpPr>
        <dsp:cNvPr id="0" name=""/>
        <dsp:cNvSpPr/>
      </dsp:nvSpPr>
      <dsp:spPr>
        <a:xfrm>
          <a:off x="4555399" y="1288505"/>
          <a:ext cx="1813236" cy="9066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 5:21</a:t>
          </a:r>
        </a:p>
      </dsp:txBody>
      <dsp:txXfrm>
        <a:off x="4555399" y="1288505"/>
        <a:ext cx="1813236" cy="906618"/>
      </dsp:txXfrm>
    </dsp:sp>
    <dsp:sp modelId="{EEC701D5-665E-42FE-9D3F-1912A14690B5}">
      <dsp:nvSpPr>
        <dsp:cNvPr id="0" name=""/>
        <dsp:cNvSpPr/>
      </dsp:nvSpPr>
      <dsp:spPr>
        <a:xfrm>
          <a:off x="5008708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“dosa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berkuasa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dalam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alam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maut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n" sz="19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08708" y="2575903"/>
        <a:ext cx="1813236" cy="906618"/>
      </dsp:txXfrm>
    </dsp:sp>
    <dsp:sp modelId="{0A1C5E64-379D-4381-9916-68C3253F985C}">
      <dsp:nvSpPr>
        <dsp:cNvPr id="0" name=""/>
        <dsp:cNvSpPr/>
      </dsp:nvSpPr>
      <dsp:spPr>
        <a:xfrm>
          <a:off x="5008708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kasih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karunia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akan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berkuasa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...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untuk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hidup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kekal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n" sz="19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08708" y="3863301"/>
        <a:ext cx="1813236" cy="906618"/>
      </dsp:txXfrm>
    </dsp:sp>
    <dsp:sp modelId="{3D2E92C9-3E52-4947-AD1E-A573E4B8CEC4}">
      <dsp:nvSpPr>
        <dsp:cNvPr id="0" name=""/>
        <dsp:cNvSpPr/>
      </dsp:nvSpPr>
      <dsp:spPr>
        <a:xfrm>
          <a:off x="6749416" y="1288505"/>
          <a:ext cx="1813236" cy="90661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 6:23</a:t>
          </a:r>
        </a:p>
      </dsp:txBody>
      <dsp:txXfrm>
        <a:off x="6749416" y="1288505"/>
        <a:ext cx="1813236" cy="906618"/>
      </dsp:txXfrm>
    </dsp:sp>
    <dsp:sp modelId="{687C95BF-BDFD-4DE1-95CC-7FE9870D8F31}">
      <dsp:nvSpPr>
        <dsp:cNvPr id="0" name=""/>
        <dsp:cNvSpPr/>
      </dsp:nvSpPr>
      <dsp:spPr>
        <a:xfrm>
          <a:off x="7202725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upah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dosa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ialah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maut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202725" y="2575903"/>
        <a:ext cx="1813236" cy="906618"/>
      </dsp:txXfrm>
    </dsp:sp>
    <dsp:sp modelId="{8A019AD5-0E2C-469B-8903-F9CDCEB7D2C7}">
      <dsp:nvSpPr>
        <dsp:cNvPr id="0" name=""/>
        <dsp:cNvSpPr/>
      </dsp:nvSpPr>
      <dsp:spPr>
        <a:xfrm>
          <a:off x="7202725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karunia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Allah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ialah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hidup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kekal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202725" y="3863301"/>
        <a:ext cx="1813236" cy="90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/>
            <a:r>
              <a:rPr lang="en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PERTOBATAN DAN PENGAMPUNAN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2079057" y="6519446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10 for June 6, 2026</a:t>
            </a: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KASIH KARUNIA PENGAMPUNAN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1734866" y="677506"/>
            <a:ext cx="8722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“Oleh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karena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nama-Mu,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TUHAN,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ampunilah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kesalahanku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sebab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besar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kesalahan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(Mazmur 25:11)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sv-SE" sz="2000" b="1" dirty="0"/>
              <a:t>Apakah hubungan antara dosa dan kasih karunia?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01177"/>
              </p:ext>
            </p:extLst>
          </p:nvPr>
        </p:nvGraphicFramePr>
        <p:xfrm>
          <a:off x="1504336" y="1983733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0070C0"/>
                </a:solidFill>
              </a:rPr>
              <a:t>PAKAIAN PENGAMPUNAN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-2" y="65099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berkata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kepadanya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Hai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saudara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bagaimana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masuk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mari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mengenakan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pakaian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pesta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?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orang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diam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saja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(Matius 22:12)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0" y="1307645"/>
            <a:ext cx="7935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Gereja</a:t>
            </a:r>
            <a:r>
              <a:rPr lang="en-ID" sz="2000" b="1" dirty="0"/>
              <a:t> Allah—dan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setiap</a:t>
            </a:r>
            <a:r>
              <a:rPr lang="en-ID" sz="2000" b="1" dirty="0"/>
              <a:t> </a:t>
            </a:r>
            <a:r>
              <a:rPr lang="en-ID" sz="2000" b="1" dirty="0" err="1"/>
              <a:t>anggotanya</a:t>
            </a:r>
            <a:r>
              <a:rPr lang="en-ID" sz="2000" b="1" dirty="0"/>
              <a:t>—</a:t>
            </a:r>
            <a:r>
              <a:rPr lang="en-ID" sz="2000" b="1" dirty="0" err="1"/>
              <a:t>dikenakan</a:t>
            </a:r>
            <a:r>
              <a:rPr lang="en-ID" sz="2000" b="1" dirty="0"/>
              <a:t> “</a:t>
            </a:r>
            <a:r>
              <a:rPr lang="en-ID" sz="2000" b="1" dirty="0" err="1"/>
              <a:t>lenan</a:t>
            </a:r>
            <a:r>
              <a:rPr lang="en-ID" sz="2000" b="1" dirty="0"/>
              <a:t> </a:t>
            </a:r>
            <a:r>
              <a:rPr lang="en-ID" sz="2000" b="1" dirty="0" err="1"/>
              <a:t>halus</a:t>
            </a:r>
            <a:r>
              <a:rPr lang="en-ID" sz="2000" b="1" dirty="0"/>
              <a:t> yang </a:t>
            </a:r>
            <a:r>
              <a:rPr lang="en-ID" sz="2000" b="1" dirty="0" err="1"/>
              <a:t>berkilau-kilauan</a:t>
            </a:r>
            <a:r>
              <a:rPr lang="en-ID" sz="2000" b="1" dirty="0"/>
              <a:t> dan yang </a:t>
            </a:r>
            <a:r>
              <a:rPr lang="en-ID" sz="2000" b="1" dirty="0" err="1"/>
              <a:t>putih</a:t>
            </a:r>
            <a:r>
              <a:rPr lang="en-ID" sz="2000" b="1" dirty="0"/>
              <a:t> </a:t>
            </a:r>
            <a:r>
              <a:rPr lang="en-ID" sz="2000" b="1" dirty="0" err="1"/>
              <a:t>bersih</a:t>
            </a:r>
            <a:r>
              <a:rPr lang="en-ID" sz="2000" b="1" dirty="0"/>
              <a:t>” </a:t>
            </a:r>
            <a:r>
              <a:rPr lang="en-ID" sz="2000" b="1" dirty="0" err="1"/>
              <a:t>serta</a:t>
            </a:r>
            <a:r>
              <a:rPr lang="en-ID" sz="2000" b="1" dirty="0"/>
              <a:t> </a:t>
            </a:r>
            <a:r>
              <a:rPr lang="en-ID" sz="2000" b="1" dirty="0" err="1"/>
              <a:t>tampil</a:t>
            </a:r>
            <a:r>
              <a:rPr lang="en-ID" sz="2000" b="1" dirty="0"/>
              <a:t> “</a:t>
            </a:r>
            <a:r>
              <a:rPr lang="en-ID" sz="2000" b="1" dirty="0" err="1"/>
              <a:t>tanpa</a:t>
            </a:r>
            <a:r>
              <a:rPr lang="en-ID" sz="2000" b="1" dirty="0"/>
              <a:t> </a:t>
            </a:r>
            <a:r>
              <a:rPr lang="en-ID" sz="2000" b="1" dirty="0" err="1"/>
              <a:t>cacat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kerut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yang </a:t>
            </a:r>
            <a:r>
              <a:rPr lang="en-ID" sz="2000" b="1" dirty="0" err="1"/>
              <a:t>serupa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” (Why 19:8; Ef 5:27).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2886" y="1379731"/>
            <a:ext cx="3501995" cy="2702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6800" y="4432851"/>
            <a:ext cx="3369245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4947453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9" y="3422713"/>
            <a:ext cx="2190956" cy="1672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390980" y="3455371"/>
            <a:ext cx="64373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Adam dan Hawa </a:t>
            </a:r>
            <a:r>
              <a:rPr lang="en-ID" sz="2000" b="1" dirty="0" err="1"/>
              <a:t>berdosa</a:t>
            </a:r>
            <a:r>
              <a:rPr lang="en-ID" sz="2000" b="1" dirty="0"/>
              <a:t>,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berusaha</a:t>
            </a:r>
            <a:r>
              <a:rPr lang="en-ID" sz="2000" b="1" dirty="0"/>
              <a:t> </a:t>
            </a:r>
            <a:r>
              <a:rPr lang="en-ID" sz="2000" b="1" dirty="0" err="1"/>
              <a:t>menutupi</a:t>
            </a:r>
            <a:r>
              <a:rPr lang="en-ID" sz="2000" b="1" dirty="0"/>
              <a:t> </a:t>
            </a:r>
            <a:r>
              <a:rPr lang="en-ID" sz="2000" b="1" dirty="0" err="1"/>
              <a:t>ketelanjangan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usaha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. </a:t>
            </a: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tetap</a:t>
            </a:r>
            <a:r>
              <a:rPr lang="en-ID" sz="2000" b="1" dirty="0"/>
              <a:t> </a:t>
            </a:r>
            <a:r>
              <a:rPr lang="en-ID" sz="2000" b="1" dirty="0" err="1"/>
              <a:t>merasa</a:t>
            </a:r>
            <a:r>
              <a:rPr lang="en-ID" sz="2000" b="1" dirty="0"/>
              <a:t> </a:t>
            </a:r>
            <a:r>
              <a:rPr lang="en-ID" sz="2000" b="1" dirty="0" err="1"/>
              <a:t>telanjang</a:t>
            </a:r>
            <a:r>
              <a:rPr lang="en-ID" sz="2000" b="1" dirty="0"/>
              <a:t> di </a:t>
            </a:r>
            <a:r>
              <a:rPr lang="en-ID" sz="2000" b="1" dirty="0" err="1"/>
              <a:t>hadapan</a:t>
            </a:r>
            <a:r>
              <a:rPr lang="en-ID" sz="2000" b="1" dirty="0"/>
              <a:t> Allah (Kej 3:7-10). </a:t>
            </a:r>
            <a:r>
              <a:rPr lang="en-ID" sz="2000" b="1" dirty="0" err="1"/>
              <a:t>Pakaian</a:t>
            </a:r>
            <a:r>
              <a:rPr lang="en-ID" sz="2000" b="1" dirty="0"/>
              <a:t> yang Allah </a:t>
            </a:r>
            <a:r>
              <a:rPr lang="en-ID" sz="2000" b="1" dirty="0" err="1"/>
              <a:t>sediakan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merupakan</a:t>
            </a:r>
            <a:r>
              <a:rPr lang="en-ID" sz="2000" b="1" dirty="0"/>
              <a:t> </a:t>
            </a:r>
            <a:r>
              <a:rPr lang="en-ID" sz="2000" b="1" dirty="0" err="1"/>
              <a:t>lambang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“</a:t>
            </a:r>
            <a:r>
              <a:rPr lang="en-ID" sz="2000" b="1" dirty="0" err="1"/>
              <a:t>pakaian</a:t>
            </a:r>
            <a:r>
              <a:rPr lang="en-ID" sz="2000" b="1" dirty="0"/>
              <a:t> </a:t>
            </a:r>
            <a:r>
              <a:rPr lang="en-ID" sz="2000" b="1" dirty="0" err="1"/>
              <a:t>pesta</a:t>
            </a:r>
            <a:r>
              <a:rPr lang="en-ID" sz="2000" b="1" dirty="0"/>
              <a:t> </a:t>
            </a:r>
            <a:r>
              <a:rPr lang="en-ID" sz="2000" b="1" dirty="0" err="1"/>
              <a:t>kawin</a:t>
            </a:r>
            <a:r>
              <a:rPr lang="en-ID" sz="2000" b="1" dirty="0"/>
              <a:t>” yang </a:t>
            </a:r>
            <a:r>
              <a:rPr lang="en-ID" sz="2000" b="1" dirty="0" err="1"/>
              <a:t>Kristus</a:t>
            </a:r>
            <a:r>
              <a:rPr lang="en-ID" sz="2000" b="1" dirty="0"/>
              <a:t> </a:t>
            </a:r>
            <a:r>
              <a:rPr lang="en-ID" sz="2000" b="1" dirty="0" err="1"/>
              <a:t>berikan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, </a:t>
            </a:r>
            <a:r>
              <a:rPr lang="en-ID" sz="2000" b="1" dirty="0" err="1"/>
              <a:t>yaitu</a:t>
            </a:r>
            <a:r>
              <a:rPr lang="en-ID" sz="2000" b="1" dirty="0"/>
              <a:t> </a:t>
            </a:r>
            <a:r>
              <a:rPr lang="en-ID" sz="2000" b="1" dirty="0" err="1"/>
              <a:t>kebenaran</a:t>
            </a:r>
            <a:r>
              <a:rPr lang="en-ID" sz="2000" b="1" dirty="0"/>
              <a:t>-Nya yang </a:t>
            </a:r>
            <a:r>
              <a:rPr lang="en-ID" sz="2000" b="1" dirty="0" err="1"/>
              <a:t>sempurna</a:t>
            </a:r>
            <a:r>
              <a:rPr lang="en-ID" sz="2000" b="1" dirty="0"/>
              <a:t> yang </a:t>
            </a:r>
            <a:r>
              <a:rPr lang="en-ID" sz="2000" b="1" dirty="0" err="1"/>
              <a:t>menghapus</a:t>
            </a:r>
            <a:r>
              <a:rPr lang="en-ID" sz="2000" b="1" dirty="0"/>
              <a:t> dosa-dosa </a:t>
            </a:r>
            <a:r>
              <a:rPr lang="en-ID" sz="2000" b="1" dirty="0" err="1"/>
              <a:t>kita</a:t>
            </a:r>
            <a:r>
              <a:rPr lang="en-ID" sz="2000" b="1" dirty="0"/>
              <a:t> (Kej. 3:21; </a:t>
            </a:r>
            <a:r>
              <a:rPr lang="en-ID" sz="2000" b="1" dirty="0" err="1"/>
              <a:t>Mzm</a:t>
            </a:r>
            <a:r>
              <a:rPr lang="en-ID" sz="2000" b="1" dirty="0"/>
              <a:t>. 51:7-10).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-1" y="2207334"/>
            <a:ext cx="81316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Lenan </a:t>
            </a:r>
            <a:r>
              <a:rPr lang="en-ID" sz="2000" b="1" dirty="0" err="1">
                <a:solidFill>
                  <a:prstClr val="black"/>
                </a:solidFill>
              </a:rPr>
              <a:t>halus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lambang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“</a:t>
            </a:r>
            <a:r>
              <a:rPr lang="en-ID" sz="2000" b="1" dirty="0" err="1">
                <a:solidFill>
                  <a:prstClr val="black"/>
                </a:solidFill>
              </a:rPr>
              <a:t>perbuatan-perbuatan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benar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orang-orang kudus” (Why 19:8b). </a:t>
            </a:r>
            <a:r>
              <a:rPr lang="en-ID" sz="2000" b="1" dirty="0" err="1">
                <a:solidFill>
                  <a:prstClr val="black"/>
                </a:solidFill>
              </a:rPr>
              <a:t>Namun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kebenaran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bukanlah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milik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mereka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sendiri</a:t>
            </a:r>
            <a:r>
              <a:rPr lang="en-ID" sz="2000" b="1" dirty="0">
                <a:solidFill>
                  <a:prstClr val="black"/>
                </a:solidFill>
              </a:rPr>
              <a:t>; </a:t>
            </a:r>
            <a:r>
              <a:rPr lang="en-ID" sz="2000" b="1" dirty="0" err="1">
                <a:solidFill>
                  <a:prstClr val="black"/>
                </a:solidFill>
              </a:rPr>
              <a:t>kebenaran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diberikan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mereka</a:t>
            </a:r>
            <a:r>
              <a:rPr lang="en-ID" sz="2000" b="1" dirty="0">
                <a:solidFill>
                  <a:prstClr val="black"/>
                </a:solidFill>
              </a:rPr>
              <a:t> oleh </a:t>
            </a:r>
            <a:r>
              <a:rPr lang="en-ID" sz="2000" b="1" dirty="0" err="1">
                <a:solidFill>
                  <a:prstClr val="black"/>
                </a:solidFill>
              </a:rPr>
              <a:t>Kristus</a:t>
            </a:r>
            <a:r>
              <a:rPr lang="en-ID" sz="2000" b="1" dirty="0">
                <a:solidFill>
                  <a:prstClr val="black"/>
                </a:solidFill>
              </a:rPr>
              <a:t> (Why 7:14).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90979" y="5991915"/>
            <a:ext cx="68509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Tidak </a:t>
            </a:r>
            <a:r>
              <a:rPr lang="en-ID" sz="2000" b="1" dirty="0" err="1">
                <a:solidFill>
                  <a:prstClr val="black"/>
                </a:solidFill>
              </a:rPr>
              <a:t>seorang</a:t>
            </a:r>
            <a:r>
              <a:rPr lang="en-ID" sz="2000" b="1" dirty="0">
                <a:solidFill>
                  <a:prstClr val="black"/>
                </a:solidFill>
              </a:rPr>
              <a:t> pun </a:t>
            </a:r>
            <a:r>
              <a:rPr lang="en-ID" sz="2000" b="1" dirty="0" err="1">
                <a:solidFill>
                  <a:prstClr val="black"/>
                </a:solidFill>
              </a:rPr>
              <a:t>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masuk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Surga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tanpa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mengenakan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pakaian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 (Mat 22:1-14).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946632" y="1428134"/>
            <a:ext cx="839705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200" b="1" dirty="0">
                <a:latin typeface="Constantia" panose="02030602050306030303" pitchFamily="18" charset="0"/>
              </a:rPr>
              <a:t>“</a:t>
            </a:r>
            <a:r>
              <a:rPr lang="en-ID" sz="2200" b="1" dirty="0" err="1">
                <a:latin typeface="Constantia" panose="02030602050306030303" pitchFamily="18" charset="0"/>
              </a:rPr>
              <a:t>Barangsiapa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ingin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menjadi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anak</a:t>
            </a:r>
            <a:r>
              <a:rPr lang="en-ID" sz="2200" b="1" dirty="0">
                <a:latin typeface="Constantia" panose="02030602050306030303" pitchFamily="18" charset="0"/>
              </a:rPr>
              <a:t> Allah </a:t>
            </a:r>
            <a:r>
              <a:rPr lang="en-ID" sz="2200" b="1" dirty="0" err="1">
                <a:latin typeface="Constantia" panose="02030602050306030303" pitchFamily="18" charset="0"/>
              </a:rPr>
              <a:t>harus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menerima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kebenaran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bahwa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pertobatan</a:t>
            </a:r>
            <a:r>
              <a:rPr lang="en-ID" sz="2200" b="1" dirty="0">
                <a:latin typeface="Constantia" panose="02030602050306030303" pitchFamily="18" charset="0"/>
              </a:rPr>
              <a:t> dan </a:t>
            </a:r>
            <a:r>
              <a:rPr lang="en-ID" sz="2200" b="1" dirty="0" err="1">
                <a:latin typeface="Constantia" panose="02030602050306030303" pitchFamily="18" charset="0"/>
              </a:rPr>
              <a:t>pengampunan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hanya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dapat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diperoleh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melalui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pendamaian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Kristus</a:t>
            </a:r>
            <a:r>
              <a:rPr lang="en-ID" sz="2200" b="1" dirty="0">
                <a:latin typeface="Constantia" panose="02030602050306030303" pitchFamily="18" charset="0"/>
              </a:rPr>
              <a:t>. </a:t>
            </a:r>
            <a:r>
              <a:rPr lang="en-ID" sz="2200" b="1" dirty="0" err="1">
                <a:latin typeface="Constantia" panose="02030602050306030303" pitchFamily="18" charset="0"/>
              </a:rPr>
              <a:t>Dengan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keyakinan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akan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hal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ini</a:t>
            </a:r>
            <a:r>
              <a:rPr lang="en-ID" sz="2200" b="1" dirty="0">
                <a:latin typeface="Constantia" panose="02030602050306030303" pitchFamily="18" charset="0"/>
              </a:rPr>
              <a:t>, orang </a:t>
            </a:r>
            <a:r>
              <a:rPr lang="en-ID" sz="2200" b="1" dirty="0" err="1">
                <a:latin typeface="Constantia" panose="02030602050306030303" pitchFamily="18" charset="0"/>
              </a:rPr>
              <a:t>berdosa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harus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mengerahkan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usaha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selaras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dengan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pekerjaan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telah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dilakukan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baginya</a:t>
            </a:r>
            <a:r>
              <a:rPr lang="en-ID" sz="2200" b="1" dirty="0">
                <a:latin typeface="Constantia" panose="02030602050306030303" pitchFamily="18" charset="0"/>
              </a:rPr>
              <a:t>, dan </a:t>
            </a:r>
            <a:r>
              <a:rPr lang="en-ID" sz="2200" b="1" dirty="0" err="1">
                <a:latin typeface="Constantia" panose="02030602050306030303" pitchFamily="18" charset="0"/>
              </a:rPr>
              <a:t>dengan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permohonan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tidak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mengenal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lelah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ia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harus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memohon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kepada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takhta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kasih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karunia</a:t>
            </a:r>
            <a:r>
              <a:rPr lang="en-ID" sz="2200" b="1" dirty="0">
                <a:latin typeface="Constantia" panose="02030602050306030303" pitchFamily="18" charset="0"/>
              </a:rPr>
              <a:t>, agar </a:t>
            </a:r>
            <a:r>
              <a:rPr lang="en-ID" sz="2200" b="1" dirty="0" err="1">
                <a:latin typeface="Constantia" panose="02030602050306030303" pitchFamily="18" charset="0"/>
              </a:rPr>
              <a:t>kuasa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pembaruan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dari</a:t>
            </a:r>
            <a:r>
              <a:rPr lang="en-ID" sz="2200" b="1" dirty="0">
                <a:latin typeface="Constantia" panose="02030602050306030303" pitchFamily="18" charset="0"/>
              </a:rPr>
              <a:t> Allah </a:t>
            </a:r>
            <a:r>
              <a:rPr lang="en-ID" sz="2200" b="1" dirty="0" err="1">
                <a:latin typeface="Constantia" panose="02030602050306030303" pitchFamily="18" charset="0"/>
              </a:rPr>
              <a:t>dapat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masuk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ke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dalam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jiwanya</a:t>
            </a:r>
            <a:r>
              <a:rPr lang="en-ID" sz="2200" b="1" dirty="0">
                <a:latin typeface="Constantia" panose="02030602050306030303" pitchFamily="18" charset="0"/>
              </a:rPr>
              <a:t>. </a:t>
            </a:r>
            <a:r>
              <a:rPr lang="en-ID" sz="2200" b="1" dirty="0" err="1">
                <a:latin typeface="Constantia" panose="02030602050306030303" pitchFamily="18" charset="0"/>
              </a:rPr>
              <a:t>Kristus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tidak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mengampuni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seorang</a:t>
            </a:r>
            <a:r>
              <a:rPr lang="en-ID" sz="2200" b="1" dirty="0">
                <a:latin typeface="Constantia" panose="02030602050306030303" pitchFamily="18" charset="0"/>
              </a:rPr>
              <a:t> pun </a:t>
            </a:r>
            <a:r>
              <a:rPr lang="en-ID" sz="2200" b="1" dirty="0" err="1">
                <a:latin typeface="Constantia" panose="02030602050306030303" pitchFamily="18" charset="0"/>
              </a:rPr>
              <a:t>kecuali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mereka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bertobat</a:t>
            </a:r>
            <a:r>
              <a:rPr lang="en-ID" sz="2200" b="1" dirty="0">
                <a:latin typeface="Constantia" panose="02030602050306030303" pitchFamily="18" charset="0"/>
              </a:rPr>
              <a:t>; </a:t>
            </a:r>
            <a:r>
              <a:rPr lang="en-ID" sz="2200" b="1" dirty="0" err="1">
                <a:latin typeface="Constantia" panose="02030602050306030303" pitchFamily="18" charset="0"/>
              </a:rPr>
              <a:t>tetapi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mereka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diampuni</a:t>
            </a:r>
            <a:r>
              <a:rPr lang="en-ID" sz="2200" b="1" dirty="0">
                <a:latin typeface="Constantia" panose="02030602050306030303" pitchFamily="18" charset="0"/>
              </a:rPr>
              <a:t>-Nya, </a:t>
            </a:r>
            <a:r>
              <a:rPr lang="en-ID" sz="2200" b="1" dirty="0" err="1">
                <a:latin typeface="Constantia" panose="02030602050306030303" pitchFamily="18" charset="0"/>
              </a:rPr>
              <a:t>terlebih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dahulu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dibuat</a:t>
            </a:r>
            <a:r>
              <a:rPr lang="en-ID" sz="2200" b="1" dirty="0">
                <a:latin typeface="Constantia" panose="02030602050306030303" pitchFamily="18" charset="0"/>
              </a:rPr>
              <a:t>-Nya </a:t>
            </a:r>
            <a:r>
              <a:rPr lang="en-ID" sz="2200" b="1" dirty="0" err="1">
                <a:latin typeface="Constantia" panose="02030602050306030303" pitchFamily="18" charset="0"/>
              </a:rPr>
              <a:t>bertobat</a:t>
            </a:r>
            <a:r>
              <a:rPr lang="en-ID" sz="2200" b="1" dirty="0">
                <a:latin typeface="Constantia" panose="02030602050306030303" pitchFamily="18" charset="0"/>
              </a:rPr>
              <a:t>. </a:t>
            </a:r>
            <a:r>
              <a:rPr lang="en-ID" sz="2200" b="1" dirty="0" err="1">
                <a:latin typeface="Constantia" panose="02030602050306030303" pitchFamily="18" charset="0"/>
              </a:rPr>
              <a:t>Penyediaan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telah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dibuat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itu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sempurna</a:t>
            </a:r>
            <a:r>
              <a:rPr lang="en-ID" sz="2200" b="1" dirty="0">
                <a:latin typeface="Constantia" panose="02030602050306030303" pitchFamily="18" charset="0"/>
              </a:rPr>
              <a:t>, dan </a:t>
            </a:r>
            <a:r>
              <a:rPr lang="en-ID" sz="2200" b="1" dirty="0" err="1">
                <a:latin typeface="Constantia" panose="02030602050306030303" pitchFamily="18" charset="0"/>
              </a:rPr>
              <a:t>kebenaran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Kristus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kekal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diperhitungkan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bagi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setiap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jiwa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percaya</a:t>
            </a:r>
            <a:r>
              <a:rPr lang="en-ID" sz="2200" b="1" dirty="0">
                <a:latin typeface="Constantia" panose="02030602050306030303" pitchFamily="18" charset="0"/>
              </a:rPr>
              <a:t>. Jubah yang mahal, </a:t>
            </a:r>
            <a:r>
              <a:rPr lang="en-ID" sz="2200" b="1" dirty="0" err="1">
                <a:latin typeface="Constantia" panose="02030602050306030303" pitchFamily="18" charset="0"/>
              </a:rPr>
              <a:t>tanpa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noda</a:t>
            </a:r>
            <a:r>
              <a:rPr lang="en-ID" sz="2200" b="1" dirty="0">
                <a:latin typeface="Constantia" panose="02030602050306030303" pitchFamily="18" charset="0"/>
              </a:rPr>
              <a:t>, yang </a:t>
            </a:r>
            <a:r>
              <a:rPr lang="en-ID" sz="2200" b="1" dirty="0" err="1">
                <a:latin typeface="Constantia" panose="02030602050306030303" pitchFamily="18" charset="0"/>
              </a:rPr>
              <a:t>ditenun</a:t>
            </a:r>
            <a:r>
              <a:rPr lang="en-ID" sz="2200" b="1" dirty="0">
                <a:latin typeface="Constantia" panose="02030602050306030303" pitchFamily="18" charset="0"/>
              </a:rPr>
              <a:t> pada </a:t>
            </a:r>
            <a:r>
              <a:rPr lang="en-ID" sz="2200" b="1" dirty="0" err="1">
                <a:latin typeface="Constantia" panose="02030602050306030303" pitchFamily="18" charset="0"/>
              </a:rPr>
              <a:t>alat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tenun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surga</a:t>
            </a:r>
            <a:r>
              <a:rPr lang="en-ID" sz="2200" b="1" dirty="0">
                <a:latin typeface="Constantia" panose="02030602050306030303" pitchFamily="18" charset="0"/>
              </a:rPr>
              <a:t>, </a:t>
            </a:r>
            <a:r>
              <a:rPr lang="en-ID" sz="2200" b="1" dirty="0" err="1">
                <a:latin typeface="Constantia" panose="02030602050306030303" pitchFamily="18" charset="0"/>
              </a:rPr>
              <a:t>telah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disediakan</a:t>
            </a:r>
            <a:r>
              <a:rPr lang="en-ID" sz="2200" b="1" dirty="0"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latin typeface="Constantia" panose="02030602050306030303" pitchFamily="18" charset="0"/>
              </a:rPr>
              <a:t>bagi</a:t>
            </a:r>
            <a:r>
              <a:rPr lang="en-ID" sz="2200" b="1" dirty="0">
                <a:latin typeface="Constantia" panose="02030602050306030303" pitchFamily="18" charset="0"/>
              </a:rPr>
              <a:t> orang </a:t>
            </a:r>
            <a:r>
              <a:rPr lang="en-ID" sz="2200" b="1" dirty="0" err="1">
                <a:latin typeface="Constantia" panose="02030602050306030303" pitchFamily="18" charset="0"/>
              </a:rPr>
              <a:t>berdosa</a:t>
            </a:r>
            <a:r>
              <a:rPr lang="en-ID" sz="2200" b="1" dirty="0"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latin typeface="Constantia" panose="02030602050306030303" pitchFamily="18" charset="0"/>
              </a:rPr>
              <a:t>bertobat</a:t>
            </a:r>
            <a:r>
              <a:rPr lang="en-ID" sz="2200" b="1" dirty="0">
                <a:latin typeface="Constantia" panose="02030602050306030303" pitchFamily="18" charset="0"/>
              </a:rPr>
              <a:t> dan </a:t>
            </a:r>
            <a:r>
              <a:rPr lang="en-ID" sz="2200" b="1" dirty="0" err="1">
                <a:latin typeface="Constantia" panose="02030602050306030303" pitchFamily="18" charset="0"/>
              </a:rPr>
              <a:t>percaya</a:t>
            </a:r>
            <a:r>
              <a:rPr lang="en-ID" sz="2200" b="1" dirty="0">
                <a:latin typeface="Constantia" panose="02030602050306030303" pitchFamily="18" charset="0"/>
              </a:rPr>
              <a:t>.”</a:t>
            </a:r>
            <a:endParaRPr lang="en" sz="2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6640623" y="6477561"/>
            <a:ext cx="3703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(Selected Messages, vol. 1, p. 393)</a:t>
            </a:r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213318" y="479703"/>
            <a:ext cx="4873032" cy="5964317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Jika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mengaku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dosa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maka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adalah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setia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adil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sehingga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mengampuni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segala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dosa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menyucikan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dari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segala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kejahatan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Yohanes 1:9)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7449952" y="3771900"/>
            <a:ext cx="474204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Pertobatan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en-ID" sz="2000" b="1" dirty="0" err="1">
                <a:solidFill>
                  <a:srgbClr val="7B259E"/>
                </a:solidFill>
              </a:rPr>
              <a:t>Menunda</a:t>
            </a:r>
            <a:r>
              <a:rPr lang="en-ID" sz="2000" b="1" dirty="0">
                <a:solidFill>
                  <a:srgbClr val="7B259E"/>
                </a:solidFill>
              </a:rPr>
              <a:t> </a:t>
            </a:r>
            <a:r>
              <a:rPr lang="en-ID" sz="2000" b="1" dirty="0" err="1">
                <a:solidFill>
                  <a:srgbClr val="7B259E"/>
                </a:solidFill>
              </a:rPr>
              <a:t>pertobatan</a:t>
            </a:r>
            <a:endParaRPr lang="en" sz="2000" b="1" dirty="0">
              <a:solidFill>
                <a:srgbClr val="7B259E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ID" sz="2000" b="1" dirty="0" err="1">
                <a:solidFill>
                  <a:srgbClr val="25889E"/>
                </a:solidFill>
              </a:rPr>
              <a:t>Pertobatan</a:t>
            </a:r>
            <a:r>
              <a:rPr lang="en-ID" sz="2000" b="1" dirty="0">
                <a:solidFill>
                  <a:srgbClr val="25889E"/>
                </a:solidFill>
              </a:rPr>
              <a:t> yang </a:t>
            </a:r>
            <a:r>
              <a:rPr lang="en-ID" sz="2000" b="1" dirty="0" err="1">
                <a:solidFill>
                  <a:srgbClr val="25889E"/>
                </a:solidFill>
              </a:rPr>
              <a:t>sejati</a:t>
            </a:r>
            <a:endParaRPr lang="en" sz="2000" b="1" dirty="0">
              <a:solidFill>
                <a:srgbClr val="25889E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ID" sz="2000" b="1" dirty="0" err="1">
                <a:solidFill>
                  <a:srgbClr val="BE2B39"/>
                </a:solidFill>
              </a:rPr>
              <a:t>Panggilan</a:t>
            </a:r>
            <a:r>
              <a:rPr lang="en-ID" sz="2000" b="1" dirty="0">
                <a:solidFill>
                  <a:srgbClr val="BE2B39"/>
                </a:solidFill>
              </a:rPr>
              <a:t> </a:t>
            </a:r>
            <a:r>
              <a:rPr lang="en-ID" sz="2000" b="1" dirty="0" err="1">
                <a:solidFill>
                  <a:srgbClr val="BE2B39"/>
                </a:solidFill>
              </a:rPr>
              <a:t>untuk</a:t>
            </a:r>
            <a:r>
              <a:rPr lang="en-ID" sz="2000" b="1" dirty="0">
                <a:solidFill>
                  <a:srgbClr val="BE2B39"/>
                </a:solidFill>
              </a:rPr>
              <a:t> </a:t>
            </a:r>
            <a:r>
              <a:rPr lang="en-ID" sz="2000" b="1" dirty="0" err="1">
                <a:solidFill>
                  <a:srgbClr val="BE2B39"/>
                </a:solidFill>
              </a:rPr>
              <a:t>bertobat</a:t>
            </a:r>
            <a:endParaRPr lang="en" sz="2000" b="1" dirty="0">
              <a:solidFill>
                <a:srgbClr val="BE2B39"/>
              </a:solidFill>
            </a:endParaRPr>
          </a:p>
          <a:p>
            <a:pPr>
              <a:spcBef>
                <a:spcPts val="1800"/>
              </a:spcBef>
            </a:pPr>
            <a:r>
              <a:rPr lang="en-ID" sz="2000" b="1" dirty="0" err="1"/>
              <a:t>Pengampunan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en-ID" sz="2000" b="1" dirty="0">
                <a:solidFill>
                  <a:srgbClr val="264F9F"/>
                </a:solidFill>
              </a:rPr>
              <a:t>Kasih </a:t>
            </a:r>
            <a:r>
              <a:rPr lang="en-ID" sz="2000" b="1" dirty="0" err="1">
                <a:solidFill>
                  <a:srgbClr val="264F9F"/>
                </a:solidFill>
              </a:rPr>
              <a:t>karunia</a:t>
            </a:r>
            <a:r>
              <a:rPr lang="en-ID" sz="2000" b="1" dirty="0">
                <a:solidFill>
                  <a:srgbClr val="264F9F"/>
                </a:solidFill>
              </a:rPr>
              <a:t> </a:t>
            </a:r>
            <a:r>
              <a:rPr lang="en-ID" sz="2000" b="1" dirty="0" err="1">
                <a:solidFill>
                  <a:srgbClr val="264F9F"/>
                </a:solidFill>
              </a:rPr>
              <a:t>pengampunan</a:t>
            </a:r>
            <a:endParaRPr lang="en" sz="2000" b="1" dirty="0">
              <a:solidFill>
                <a:srgbClr val="264F9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ID" sz="2000" b="1" dirty="0" err="1">
                <a:solidFill>
                  <a:srgbClr val="4BA128"/>
                </a:solidFill>
              </a:rPr>
              <a:t>Pakaian</a:t>
            </a:r>
            <a:r>
              <a:rPr lang="en-ID" sz="2000" b="1" dirty="0">
                <a:solidFill>
                  <a:srgbClr val="4BA128"/>
                </a:solidFill>
              </a:rPr>
              <a:t> </a:t>
            </a:r>
            <a:r>
              <a:rPr lang="en-ID" sz="2000" b="1" dirty="0" err="1">
                <a:solidFill>
                  <a:srgbClr val="4BA128"/>
                </a:solidFill>
              </a:rPr>
              <a:t>pengampunan</a:t>
            </a:r>
            <a:endParaRPr lang="en" sz="2000" b="1" dirty="0">
              <a:solidFill>
                <a:srgbClr val="4BA12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486382" y="160421"/>
            <a:ext cx="7514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Alkitab</a:t>
            </a:r>
            <a:r>
              <a:rPr lang="en-ID" sz="2000" b="1" dirty="0"/>
              <a:t> </a:t>
            </a:r>
            <a:r>
              <a:rPr lang="en-ID" sz="2000" b="1" dirty="0" err="1"/>
              <a:t>menyatakan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“Karena </a:t>
            </a:r>
            <a:r>
              <a:rPr lang="en-ID" sz="2000" b="1" dirty="0" err="1"/>
              <a:t>semua</a:t>
            </a:r>
            <a:r>
              <a:rPr lang="en-ID" sz="2000" b="1" dirty="0"/>
              <a:t> orang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berbuat</a:t>
            </a:r>
            <a:r>
              <a:rPr lang="en-ID" sz="2000" b="1" dirty="0"/>
              <a:t> dosa dan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kehilangan</a:t>
            </a:r>
            <a:r>
              <a:rPr lang="en-ID" sz="2000" b="1" dirty="0"/>
              <a:t> </a:t>
            </a:r>
            <a:r>
              <a:rPr lang="en-ID" sz="2000" b="1" dirty="0" err="1"/>
              <a:t>kemuliaan</a:t>
            </a:r>
            <a:r>
              <a:rPr lang="en-ID" sz="2000" b="1" dirty="0"/>
              <a:t> Allah,” (Roma 3:23).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B6444-8B91-6EE9-F184-F7A47CAA1B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160421"/>
            <a:ext cx="4008120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3762375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5449848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599378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980378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898177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217206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6286328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486377" y="2652280"/>
            <a:ext cx="6286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i-FI" sz="2000" b="1" dirty="0">
                <a:solidFill>
                  <a:prstClr val="black"/>
                </a:solidFill>
              </a:rPr>
              <a:t>Hanya ada satu syarat: pertobatan.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486380" y="1616475"/>
            <a:ext cx="7038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Namun</a:t>
            </a:r>
            <a:r>
              <a:rPr lang="en-ID" sz="2000" b="1" dirty="0">
                <a:solidFill>
                  <a:prstClr val="black"/>
                </a:solidFill>
              </a:rPr>
              <a:t>, Allah </a:t>
            </a:r>
            <a:r>
              <a:rPr lang="en-ID" sz="2000" b="1" dirty="0" err="1">
                <a:solidFill>
                  <a:prstClr val="black"/>
                </a:solidFill>
              </a:rPr>
              <a:t>bersedia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mengampuni</a:t>
            </a:r>
            <a:r>
              <a:rPr lang="en-ID" sz="2000" b="1" dirty="0">
                <a:solidFill>
                  <a:prstClr val="black"/>
                </a:solidFill>
              </a:rPr>
              <a:t> dosa-dosa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. Tidak </a:t>
            </a:r>
            <a:r>
              <a:rPr lang="en-ID" sz="2000" b="1" dirty="0" err="1">
                <a:solidFill>
                  <a:prstClr val="black"/>
                </a:solidFill>
              </a:rPr>
              <a:t>ada</a:t>
            </a:r>
            <a:r>
              <a:rPr lang="en-ID" sz="2000" b="1" dirty="0">
                <a:solidFill>
                  <a:prstClr val="black"/>
                </a:solidFill>
              </a:rPr>
              <a:t> dosa yang </a:t>
            </a:r>
            <a:r>
              <a:rPr lang="en-ID" sz="2000" b="1" dirty="0" err="1">
                <a:solidFill>
                  <a:prstClr val="black"/>
                </a:solidFill>
              </a:rPr>
              <a:t>begitu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besar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atau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begitu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mengerikan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sehingga</a:t>
            </a:r>
            <a:r>
              <a:rPr lang="en-ID" sz="2000" b="1" dirty="0">
                <a:solidFill>
                  <a:prstClr val="black"/>
                </a:solidFill>
              </a:rPr>
              <a:t> Allah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mengampuninya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Yesaya</a:t>
            </a:r>
            <a:r>
              <a:rPr lang="en-ID" sz="2000" b="1" dirty="0">
                <a:solidFill>
                  <a:prstClr val="black"/>
                </a:solidFill>
              </a:rPr>
              <a:t> 1:18).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486378" y="888448"/>
            <a:ext cx="7409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Alkitab</a:t>
            </a:r>
            <a:r>
              <a:rPr lang="en-ID" sz="2000" b="1" dirty="0">
                <a:solidFill>
                  <a:prstClr val="black"/>
                </a:solidFill>
              </a:rPr>
              <a:t> juga </a:t>
            </a:r>
            <a:r>
              <a:rPr lang="en-ID" sz="2000" b="1" dirty="0" err="1">
                <a:solidFill>
                  <a:prstClr val="black"/>
                </a:solidFill>
              </a:rPr>
              <a:t>menyatakan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bahwa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mampu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menghindari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ataupun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menghapus</a:t>
            </a:r>
            <a:r>
              <a:rPr lang="en-ID" sz="2000" b="1" dirty="0">
                <a:solidFill>
                  <a:prstClr val="black"/>
                </a:solidFill>
              </a:rPr>
              <a:t> dosa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sendiri</a:t>
            </a:r>
            <a:r>
              <a:rPr lang="en-ID" sz="2000" b="1" dirty="0">
                <a:solidFill>
                  <a:prstClr val="black"/>
                </a:solidFill>
              </a:rPr>
              <a:t> (Yeremia 13:23; 2:22).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PERTOBATAN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MENUNDA PERTOBATAN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1552574" y="647997"/>
            <a:ext cx="90868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Tetapi</a:t>
            </a:r>
            <a:r>
              <a:rPr lang="en-ID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Tuhan</a:t>
            </a:r>
            <a:r>
              <a:rPr lang="en-ID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menjawabnya</a:t>
            </a:r>
            <a:r>
              <a:rPr lang="en-ID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: "Marta, Marta, </a:t>
            </a:r>
            <a:r>
              <a:rPr lang="en-ID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engkau</a:t>
            </a:r>
            <a:r>
              <a:rPr lang="en-ID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kuatir</a:t>
            </a:r>
            <a:r>
              <a:rPr lang="en-ID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ID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menyusahkan</a:t>
            </a:r>
            <a:r>
              <a:rPr lang="en-ID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diri</a:t>
            </a:r>
            <a:r>
              <a:rPr lang="en-ID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dengan</a:t>
            </a:r>
            <a:r>
              <a:rPr lang="en-ID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banyak</a:t>
            </a:r>
            <a:r>
              <a:rPr lang="en-ID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perkara</a:t>
            </a:r>
            <a:r>
              <a:rPr lang="en-ID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(Lukas 10:41)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333375" y="1294328"/>
            <a:ext cx="9191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Di </a:t>
            </a:r>
            <a:r>
              <a:rPr lang="en-ID" sz="2000" b="1" dirty="0" err="1"/>
              <a:t>rumah</a:t>
            </a:r>
            <a:r>
              <a:rPr lang="en-ID" sz="2000" b="1" dirty="0"/>
              <a:t> Lazarus,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berbicara</a:t>
            </a:r>
            <a:r>
              <a:rPr lang="en-ID" sz="2000" b="1" dirty="0"/>
              <a:t> </a:t>
            </a:r>
            <a:r>
              <a:rPr lang="en-ID" sz="2000" b="1" dirty="0" err="1"/>
              <a:t>mengenai</a:t>
            </a:r>
            <a:r>
              <a:rPr lang="en-ID" sz="2000" b="1" dirty="0"/>
              <a:t> </a:t>
            </a:r>
            <a:r>
              <a:rPr lang="en-ID" sz="2000" b="1" dirty="0" err="1"/>
              <a:t>perkara-perkara</a:t>
            </a:r>
            <a:r>
              <a:rPr lang="en-ID" sz="2000" b="1" dirty="0"/>
              <a:t> yang </a:t>
            </a:r>
            <a:r>
              <a:rPr lang="en-ID" sz="2000" b="1" dirty="0" err="1"/>
              <a:t>penting</a:t>
            </a:r>
            <a:r>
              <a:rPr lang="en-ID" sz="2000" b="1" dirty="0"/>
              <a:t>, </a:t>
            </a:r>
            <a:r>
              <a:rPr lang="en-ID" sz="2000" b="1" dirty="0" err="1"/>
              <a:t>bahkan</a:t>
            </a:r>
            <a:r>
              <a:rPr lang="en-ID" sz="2000" b="1" dirty="0"/>
              <a:t> sangat </a:t>
            </a:r>
            <a:r>
              <a:rPr lang="en-ID" sz="2000" b="1" dirty="0" err="1"/>
              <a:t>penting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keselamatan</a:t>
            </a:r>
            <a:r>
              <a:rPr lang="en-ID" sz="2000" b="1" dirty="0"/>
              <a:t>. </a:t>
            </a:r>
            <a:r>
              <a:rPr lang="en-ID" sz="2000" b="1" dirty="0" err="1"/>
              <a:t>Namun</a:t>
            </a:r>
            <a:r>
              <a:rPr lang="en-ID" sz="2000" b="1" dirty="0"/>
              <a:t>, Marta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mendengarkan</a:t>
            </a:r>
            <a:r>
              <a:rPr lang="en-ID" sz="2000" b="1" dirty="0"/>
              <a:t>. Ia </a:t>
            </a:r>
            <a:r>
              <a:rPr lang="en-ID" sz="2000" b="1" dirty="0" err="1"/>
              <a:t>merasa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punya </a:t>
            </a:r>
            <a:r>
              <a:rPr lang="en-ID" sz="2000" b="1" dirty="0" err="1"/>
              <a:t>waktu</a:t>
            </a:r>
            <a:r>
              <a:rPr lang="en-ID" sz="2000" b="1" dirty="0"/>
              <a:t>. Ada </a:t>
            </a:r>
            <a:r>
              <a:rPr lang="en-ID" sz="2000" b="1" dirty="0" err="1"/>
              <a:t>begitu</a:t>
            </a:r>
            <a:r>
              <a:rPr lang="en-ID" sz="2000" b="1" dirty="0"/>
              <a:t> </a:t>
            </a:r>
            <a:r>
              <a:rPr lang="en-ID" sz="2000" b="1" dirty="0" err="1"/>
              <a:t>banyak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 yang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dikerjakan</a:t>
            </a:r>
            <a:r>
              <a:rPr lang="en-ID" sz="2000" b="1" dirty="0"/>
              <a:t>! (Luk. 10:40-41).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24999" y="1424581"/>
            <a:ext cx="2524363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628549"/>
            <a:ext cx="2886313" cy="1673994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24455" y="4421384"/>
            <a:ext cx="1424907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095863" y="2308319"/>
            <a:ext cx="65053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Hal yang </a:t>
            </a:r>
            <a:r>
              <a:rPr lang="en-ID" sz="2000" b="1" dirty="0" err="1"/>
              <a:t>sama</a:t>
            </a:r>
            <a:r>
              <a:rPr lang="en-ID" sz="2000" b="1" dirty="0"/>
              <a:t> juga </a:t>
            </a:r>
            <a:r>
              <a:rPr lang="en-ID" sz="2000" b="1" dirty="0" err="1"/>
              <a:t>sering</a:t>
            </a:r>
            <a:r>
              <a:rPr lang="en-ID" sz="2000" b="1" dirty="0"/>
              <a:t> </a:t>
            </a:r>
            <a:r>
              <a:rPr lang="en-ID" sz="2000" b="1" dirty="0" err="1"/>
              <a:t>terjadi</a:t>
            </a:r>
            <a:r>
              <a:rPr lang="en-ID" sz="2000" b="1" dirty="0"/>
              <a:t> pada </a:t>
            </a:r>
            <a:r>
              <a:rPr lang="en-ID" sz="2000" b="1" dirty="0" err="1"/>
              <a:t>kita</a:t>
            </a:r>
            <a:r>
              <a:rPr lang="en-ID" sz="2000" b="1" dirty="0"/>
              <a:t>. Ketika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berdosa</a:t>
            </a:r>
            <a:r>
              <a:rPr lang="en-ID" sz="2000" b="1" dirty="0"/>
              <a:t> dan Roh Kudus </a:t>
            </a:r>
            <a:r>
              <a:rPr lang="en-ID" sz="2000" b="1" dirty="0" err="1"/>
              <a:t>memanggil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bertobat</a:t>
            </a:r>
            <a:r>
              <a:rPr lang="en-ID" sz="2000" b="1" dirty="0"/>
              <a:t>, </a:t>
            </a:r>
            <a:r>
              <a:rPr lang="en-ID" sz="2000" b="1" dirty="0" err="1"/>
              <a:t>Setan</a:t>
            </a:r>
            <a:r>
              <a:rPr lang="en-ID" sz="2000" b="1" dirty="0"/>
              <a:t> </a:t>
            </a:r>
            <a:r>
              <a:rPr lang="en-ID" sz="2000" b="1" dirty="0" err="1"/>
              <a:t>memenuhi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kesibukan</a:t>
            </a:r>
            <a:r>
              <a:rPr lang="en-ID" sz="2000" b="1" dirty="0"/>
              <a:t>, </a:t>
            </a:r>
            <a:r>
              <a:rPr lang="en-ID" sz="2000" b="1" dirty="0" err="1"/>
              <a:t>kekhawatiran</a:t>
            </a:r>
            <a:r>
              <a:rPr lang="en-ID" sz="2000" b="1" dirty="0"/>
              <a:t>,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berbagai</a:t>
            </a:r>
            <a:r>
              <a:rPr lang="en-ID" sz="2000" b="1" dirty="0"/>
              <a:t> </a:t>
            </a:r>
            <a:r>
              <a:rPr lang="en-ID" sz="2000" b="1" dirty="0" err="1"/>
              <a:t>gangguan</a:t>
            </a:r>
            <a:r>
              <a:rPr lang="en-ID" sz="2000" b="1" dirty="0"/>
              <a:t> lain yang </a:t>
            </a:r>
            <a:r>
              <a:rPr lang="en-ID" sz="2000" b="1" dirty="0" err="1"/>
              <a:t>menghalangi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merenungkan</a:t>
            </a:r>
            <a:r>
              <a:rPr lang="en-ID" sz="2000" b="1" dirty="0"/>
              <a:t> </a:t>
            </a:r>
            <a:r>
              <a:rPr lang="en-ID" sz="2000" b="1" dirty="0" err="1"/>
              <a:t>keadaan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yang </a:t>
            </a:r>
            <a:r>
              <a:rPr lang="en-ID" sz="2000" b="1" dirty="0" err="1"/>
              <a:t>berdosa</a:t>
            </a:r>
            <a:r>
              <a:rPr lang="en-ID" sz="2000" b="1" dirty="0"/>
              <a:t> dan </a:t>
            </a:r>
            <a:r>
              <a:rPr lang="en-ID" sz="2000" b="1" dirty="0" err="1"/>
              <a:t>mencari</a:t>
            </a:r>
            <a:r>
              <a:rPr lang="en-ID" sz="2000" b="1" dirty="0"/>
              <a:t> </a:t>
            </a:r>
            <a:r>
              <a:rPr lang="en-ID" sz="2000" b="1" dirty="0" err="1"/>
              <a:t>pengampunan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4800598" y="4264442"/>
            <a:ext cx="58238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Tetapi</a:t>
            </a:r>
            <a:r>
              <a:rPr lang="en-ID" sz="2000" b="1" dirty="0"/>
              <a:t> Allah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menyerah</a:t>
            </a:r>
            <a:r>
              <a:rPr lang="en-ID" sz="2000" b="1" dirty="0"/>
              <a:t>. Ia </a:t>
            </a:r>
            <a:r>
              <a:rPr lang="en-ID" sz="2000" b="1" dirty="0" err="1"/>
              <a:t>terus-menerus</a:t>
            </a:r>
            <a:r>
              <a:rPr lang="en-ID" sz="2000" b="1" dirty="0"/>
              <a:t> </a:t>
            </a:r>
            <a:r>
              <a:rPr lang="en-ID" sz="2000" b="1" dirty="0" err="1"/>
              <a:t>menyampaikan</a:t>
            </a:r>
            <a:r>
              <a:rPr lang="en-ID" sz="2000" b="1" dirty="0"/>
              <a:t> </a:t>
            </a:r>
            <a:r>
              <a:rPr lang="en-ID" sz="2000" b="1" dirty="0" err="1"/>
              <a:t>panggilan</a:t>
            </a:r>
            <a:r>
              <a:rPr lang="en-ID" sz="2000" b="1" dirty="0"/>
              <a:t>-Nya (Yeh 33:11). Ia </a:t>
            </a:r>
            <a:r>
              <a:rPr lang="en-ID" sz="2000" b="1" dirty="0" err="1"/>
              <a:t>membandingkan</a:t>
            </a:r>
            <a:r>
              <a:rPr lang="en-ID" sz="2000" b="1" dirty="0"/>
              <a:t> dosa-dosa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pakaian</a:t>
            </a:r>
            <a:r>
              <a:rPr lang="en-ID" sz="2000" b="1" dirty="0"/>
              <a:t> yang </a:t>
            </a:r>
            <a:r>
              <a:rPr lang="en-ID" sz="2000" b="1" dirty="0" err="1"/>
              <a:t>kotor</a:t>
            </a:r>
            <a:r>
              <a:rPr lang="en-ID" sz="2000" b="1" dirty="0"/>
              <a:t> dan </a:t>
            </a:r>
            <a:r>
              <a:rPr lang="en-ID" sz="2000" b="1" dirty="0" err="1"/>
              <a:t>cemar</a:t>
            </a:r>
            <a:r>
              <a:rPr lang="en-ID" sz="2000" b="1" dirty="0"/>
              <a:t> (Yes. 64:6). </a:t>
            </a:r>
            <a:r>
              <a:rPr lang="en-ID" sz="2000" b="1" dirty="0" err="1"/>
              <a:t>Namun</a:t>
            </a:r>
            <a:r>
              <a:rPr lang="en-ID" sz="2000" b="1" dirty="0"/>
              <a:t>, Ia </a:t>
            </a:r>
            <a:r>
              <a:rPr lang="en-ID" sz="2000" b="1" dirty="0" err="1"/>
              <a:t>menawarkan</a:t>
            </a:r>
            <a:r>
              <a:rPr lang="en-ID" sz="2000" b="1" dirty="0"/>
              <a:t> </a:t>
            </a:r>
            <a:r>
              <a:rPr lang="en-ID" sz="2000" b="1" dirty="0" err="1"/>
              <a:t>suatu</a:t>
            </a:r>
            <a:r>
              <a:rPr lang="en-ID" sz="2000" b="1" dirty="0"/>
              <a:t> </a:t>
            </a:r>
            <a:r>
              <a:rPr lang="en-ID" sz="2000" b="1" dirty="0" err="1"/>
              <a:t>pertukaran</a:t>
            </a:r>
            <a:r>
              <a:rPr lang="en-ID" sz="2000" b="1" dirty="0"/>
              <a:t>: </a:t>
            </a:r>
            <a:r>
              <a:rPr lang="en-ID" sz="2000" b="1" dirty="0" err="1"/>
              <a:t>pakaian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yang </a:t>
            </a:r>
            <a:r>
              <a:rPr lang="en-ID" sz="2000" b="1" dirty="0" err="1"/>
              <a:t>kotor</a:t>
            </a:r>
            <a:r>
              <a:rPr lang="en-ID" sz="2000" b="1" dirty="0"/>
              <a:t> </a:t>
            </a:r>
            <a:r>
              <a:rPr lang="en-ID" sz="2000" b="1" dirty="0" err="1"/>
              <a:t>ditukar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pakaian</a:t>
            </a:r>
            <a:r>
              <a:rPr lang="en-ID" sz="2000" b="1" dirty="0"/>
              <a:t>-Nya yang </a:t>
            </a:r>
            <a:r>
              <a:rPr lang="en-ID" sz="2000" b="1" dirty="0" err="1"/>
              <a:t>bersih</a:t>
            </a:r>
            <a:r>
              <a:rPr lang="en-ID" sz="2000" b="1" dirty="0"/>
              <a:t> (Zak 3:4), </a:t>
            </a:r>
            <a:r>
              <a:rPr lang="en-ID" sz="2000" b="1" dirty="0" err="1"/>
              <a:t>pakaian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dicuci</a:t>
            </a:r>
            <a:r>
              <a:rPr lang="en-ID" sz="2000" b="1" dirty="0"/>
              <a:t> dan </a:t>
            </a:r>
            <a:r>
              <a:rPr lang="en-ID" sz="2000" b="1" dirty="0" err="1"/>
              <a:t>diputihkan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darah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(Why 7:14).</a:t>
            </a:r>
            <a:endParaRPr lang="en" sz="20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11" y="4421383"/>
            <a:ext cx="2247888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3" y="4421383"/>
            <a:ext cx="2247888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PERTOBATAN YANG SEJATI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79BC5C-2A55-7670-5E45-6A0BD8847FC0}"/>
              </a:ext>
            </a:extLst>
          </p:cNvPr>
          <p:cNvSpPr txBox="1"/>
          <p:nvPr/>
        </p:nvSpPr>
        <p:spPr>
          <a:xfrm>
            <a:off x="0" y="640124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Mari,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kita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berbalik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TUHAN,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Dialah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menerkam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dan yang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menyembuhkan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kita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yang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memukul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dan yang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membalut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kita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(Hosea 6:1)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238125" y="1471180"/>
            <a:ext cx="7349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Apakah</a:t>
            </a:r>
            <a:r>
              <a:rPr lang="en-ID" sz="2000" b="1" dirty="0"/>
              <a:t> </a:t>
            </a:r>
            <a:r>
              <a:rPr lang="en-ID" sz="2000" b="1" dirty="0" err="1"/>
              <a:t>pertobatan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? </a:t>
            </a:r>
            <a:r>
              <a:rPr lang="en-ID" sz="2000" b="1" dirty="0" err="1"/>
              <a:t>Apakah</a:t>
            </a:r>
            <a:r>
              <a:rPr lang="en-ID" sz="2000" b="1" dirty="0"/>
              <a:t> </a:t>
            </a:r>
            <a:r>
              <a:rPr lang="en-ID" sz="2000" b="1" dirty="0" err="1"/>
              <a:t>perbedaan</a:t>
            </a:r>
            <a:r>
              <a:rPr lang="en-ID" sz="2000" b="1" dirty="0"/>
              <a:t> </a:t>
            </a:r>
            <a:r>
              <a:rPr lang="en-ID" sz="2000" b="1" dirty="0" err="1"/>
              <a:t>antara</a:t>
            </a:r>
            <a:r>
              <a:rPr lang="en-ID" sz="2000" b="1" dirty="0"/>
              <a:t> </a:t>
            </a:r>
            <a:r>
              <a:rPr lang="en-ID" sz="2000" b="1" dirty="0" err="1"/>
              <a:t>pertobatan</a:t>
            </a:r>
            <a:r>
              <a:rPr lang="en-ID" sz="2000" b="1" dirty="0"/>
              <a:t> </a:t>
            </a:r>
            <a:r>
              <a:rPr lang="en-ID" sz="2000" b="1" dirty="0" err="1"/>
              <a:t>sejati</a:t>
            </a:r>
            <a:r>
              <a:rPr lang="en-ID" sz="2000" b="1" dirty="0"/>
              <a:t> dan </a:t>
            </a:r>
            <a:r>
              <a:rPr lang="en-ID" sz="2000" b="1" dirty="0" err="1"/>
              <a:t>pertobatan</a:t>
            </a:r>
            <a:r>
              <a:rPr lang="en-ID" sz="2000" b="1" dirty="0"/>
              <a:t> yang pura-pura? (2 Kor 7:10)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342" y="1450033"/>
            <a:ext cx="4471307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342" y="4156666"/>
            <a:ext cx="4471307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238124" y="5505721"/>
            <a:ext cx="71818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Ketika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berdosa</a:t>
            </a:r>
            <a:r>
              <a:rPr lang="en-ID" sz="2000" b="1" dirty="0">
                <a:solidFill>
                  <a:prstClr val="black"/>
                </a:solidFill>
              </a:rPr>
              <a:t>, Roh Kudus “</a:t>
            </a:r>
            <a:r>
              <a:rPr lang="en-ID" sz="2000" b="1" dirty="0" err="1">
                <a:solidFill>
                  <a:prstClr val="black"/>
                </a:solidFill>
              </a:rPr>
              <a:t>menerkam</a:t>
            </a:r>
            <a:r>
              <a:rPr lang="en-ID" sz="2000" b="1" dirty="0">
                <a:solidFill>
                  <a:prstClr val="black"/>
                </a:solidFill>
              </a:rPr>
              <a:t>” dan “</a:t>
            </a:r>
            <a:r>
              <a:rPr lang="en-ID" sz="2000" b="1" dirty="0" err="1">
                <a:solidFill>
                  <a:prstClr val="black"/>
                </a:solidFill>
              </a:rPr>
              <a:t>melukai</a:t>
            </a:r>
            <a:r>
              <a:rPr lang="en-ID" sz="2000" b="1" dirty="0">
                <a:solidFill>
                  <a:prstClr val="black"/>
                </a:solidFill>
              </a:rPr>
              <a:t>”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kesedihan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mendalam</a:t>
            </a:r>
            <a:r>
              <a:rPr lang="en-ID" sz="2000" b="1" dirty="0">
                <a:solidFill>
                  <a:prstClr val="black"/>
                </a:solidFill>
              </a:rPr>
              <a:t>. Jika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merespons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panggilan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pertobatan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tulus</a:t>
            </a:r>
            <a:r>
              <a:rPr lang="en-ID" sz="2000" b="1" dirty="0">
                <a:solidFill>
                  <a:prstClr val="black"/>
                </a:solidFill>
              </a:rPr>
              <a:t>, Allah </a:t>
            </a:r>
            <a:r>
              <a:rPr lang="en-ID" sz="2000" b="1" dirty="0" err="1">
                <a:solidFill>
                  <a:prstClr val="black"/>
                </a:solidFill>
              </a:rPr>
              <a:t>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memulihkan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mengampuni</a:t>
            </a:r>
            <a:r>
              <a:rPr lang="en-ID" sz="2000" b="1" dirty="0">
                <a:solidFill>
                  <a:prstClr val="black"/>
                </a:solidFill>
              </a:rPr>
              <a:t> dosa-dosa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Hos</a:t>
            </a:r>
            <a:r>
              <a:rPr lang="en-ID" sz="2000" b="1" dirty="0">
                <a:solidFill>
                  <a:prstClr val="black"/>
                </a:solidFill>
              </a:rPr>
              <a:t> 6:1).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238125" y="3958183"/>
            <a:ext cx="6858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Namun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ketika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fakta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bahwa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berdosa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itulah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membuat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berdukacita</a:t>
            </a:r>
            <a:r>
              <a:rPr lang="en-ID" sz="2000" b="1" dirty="0">
                <a:solidFill>
                  <a:prstClr val="black"/>
                </a:solidFill>
              </a:rPr>
              <a:t>, dan </a:t>
            </a:r>
            <a:r>
              <a:rPr lang="en-ID" sz="2000" b="1" dirty="0" err="1">
                <a:solidFill>
                  <a:prstClr val="black"/>
                </a:solidFill>
              </a:rPr>
              <a:t>ketika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timbul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kerinduan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mendalam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memperoleh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pengampunan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terlepas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apakah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konsekuensi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negatif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atau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) </a:t>
            </a:r>
            <a:r>
              <a:rPr lang="en-ID" sz="2000" b="1" dirty="0" err="1">
                <a:solidFill>
                  <a:prstClr val="black"/>
                </a:solidFill>
              </a:rPr>
              <a:t>maka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sedang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mengalami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pertobatan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sejati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238122" y="2102868"/>
            <a:ext cx="71818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Ketika </a:t>
            </a:r>
            <a:r>
              <a:rPr lang="en-ID" sz="2000" b="1" dirty="0" err="1">
                <a:solidFill>
                  <a:prstClr val="black"/>
                </a:solidFill>
              </a:rPr>
              <a:t>suatu</a:t>
            </a:r>
            <a:r>
              <a:rPr lang="en-ID" sz="2000" b="1" dirty="0">
                <a:solidFill>
                  <a:prstClr val="black"/>
                </a:solidFill>
              </a:rPr>
              <a:t> dosa </a:t>
            </a:r>
            <a:r>
              <a:rPr lang="en-ID" sz="2000" b="1" dirty="0" err="1">
                <a:solidFill>
                  <a:prstClr val="black"/>
                </a:solidFill>
              </a:rPr>
              <a:t>membawa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akibat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langsung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menyenangkan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sering</a:t>
            </a:r>
            <a:r>
              <a:rPr lang="en-ID" sz="2000" b="1" dirty="0">
                <a:solidFill>
                  <a:prstClr val="black"/>
                </a:solidFill>
              </a:rPr>
              <a:t> kali </a:t>
            </a:r>
            <a:r>
              <a:rPr lang="en-ID" sz="2000" b="1" dirty="0" err="1">
                <a:solidFill>
                  <a:prstClr val="black"/>
                </a:solidFill>
              </a:rPr>
              <a:t>timbul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penyesalan</a:t>
            </a:r>
            <a:r>
              <a:rPr lang="en-ID" sz="2000" b="1" dirty="0">
                <a:solidFill>
                  <a:prstClr val="black"/>
                </a:solidFill>
              </a:rPr>
              <a:t>. Kita </a:t>
            </a:r>
            <a:r>
              <a:rPr lang="en-ID" sz="2000" b="1" dirty="0" err="1">
                <a:solidFill>
                  <a:prstClr val="black"/>
                </a:solidFill>
              </a:rPr>
              <a:t>merasa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sedih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karena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apa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lakukan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ternyata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berakhir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baik</a:t>
            </a:r>
            <a:r>
              <a:rPr lang="en-ID" sz="2000" b="1" dirty="0">
                <a:solidFill>
                  <a:prstClr val="black"/>
                </a:solidFill>
              </a:rPr>
              <a:t>. Jika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konsekuensi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negatif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mungkin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merasa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menyesal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atas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perbuatan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tersebut</a:t>
            </a:r>
            <a:r>
              <a:rPr lang="en-ID" sz="2000" b="1" dirty="0">
                <a:solidFill>
                  <a:prstClr val="black"/>
                </a:solidFill>
              </a:rPr>
              <a:t>. Ini BUKANLAH </a:t>
            </a:r>
            <a:r>
              <a:rPr lang="en-ID" sz="2000" b="1" dirty="0" err="1">
                <a:solidFill>
                  <a:prstClr val="black"/>
                </a:solidFill>
              </a:rPr>
              <a:t>pertobatan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sejati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PANGGILAN UNTUK BERTOBAT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1462086" y="585172"/>
            <a:ext cx="9267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Karena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sadarlah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bertobatlah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supaya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dosamu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dihapuskan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agar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Tuhan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mendatangkan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waktu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kelegaan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(Kisah 3:19)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9" y="1382077"/>
            <a:ext cx="837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Yohanes </a:t>
            </a:r>
            <a:r>
              <a:rPr lang="en-ID" sz="2000" b="1" dirty="0" err="1"/>
              <a:t>Pembaptis</a:t>
            </a:r>
            <a:r>
              <a:rPr lang="en-ID" sz="2000" b="1" dirty="0"/>
              <a:t> dan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memulai</a:t>
            </a:r>
            <a:r>
              <a:rPr lang="en-ID" sz="2000" b="1" dirty="0"/>
              <a:t> </a:t>
            </a:r>
            <a:r>
              <a:rPr lang="en-ID" sz="2000" b="1" dirty="0" err="1"/>
              <a:t>pelayanan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pekabaran</a:t>
            </a:r>
            <a:r>
              <a:rPr lang="en-ID" sz="2000" b="1" dirty="0"/>
              <a:t> yang </a:t>
            </a:r>
            <a:r>
              <a:rPr lang="en-ID" sz="2000" b="1" dirty="0" err="1"/>
              <a:t>sama</a:t>
            </a:r>
            <a:r>
              <a:rPr lang="en-ID" sz="2000" b="1" dirty="0"/>
              <a:t>: “</a:t>
            </a:r>
            <a:r>
              <a:rPr lang="en-ID" sz="2000" b="1" dirty="0" err="1"/>
              <a:t>Bertobatlah</a:t>
            </a:r>
            <a:r>
              <a:rPr lang="en-ID" sz="2000" b="1" dirty="0"/>
              <a:t>” (Mat 3:1-2; 4:17).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8358784"/>
              </p:ext>
            </p:extLst>
          </p:nvPr>
        </p:nvGraphicFramePr>
        <p:xfrm>
          <a:off x="180974" y="2844015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2242459" y="5842337"/>
            <a:ext cx="7717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Perhatikan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pertobatan</a:t>
            </a:r>
            <a:r>
              <a:rPr lang="en-ID" sz="2000" b="1" dirty="0"/>
              <a:t> dan </a:t>
            </a:r>
            <a:r>
              <a:rPr lang="en-ID" sz="2000" b="1" dirty="0" err="1"/>
              <a:t>pengampunan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selalu</a:t>
            </a:r>
            <a:r>
              <a:rPr lang="en-ID" sz="2000" b="1" dirty="0"/>
              <a:t> </a:t>
            </a:r>
            <a:r>
              <a:rPr lang="en-ID" sz="2000" b="1" dirty="0" err="1"/>
              <a:t>membawa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pembaruan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, </a:t>
            </a:r>
            <a:r>
              <a:rPr lang="en-ID" sz="2000" b="1" dirty="0" err="1"/>
              <a:t>yaitu</a:t>
            </a:r>
            <a:r>
              <a:rPr lang="en-ID" sz="2000" b="1" dirty="0"/>
              <a:t> </a:t>
            </a:r>
            <a:r>
              <a:rPr lang="en-ID" sz="2000" b="1" dirty="0" err="1"/>
              <a:t>perubahan</a:t>
            </a:r>
            <a:r>
              <a:rPr lang="en-ID" sz="2000" b="1" dirty="0"/>
              <a:t> </a:t>
            </a:r>
            <a:r>
              <a:rPr lang="en-ID" sz="2000" b="1" dirty="0" err="1"/>
              <a:t>sikap</a:t>
            </a:r>
            <a:r>
              <a:rPr lang="en-ID" sz="2000" b="1" dirty="0"/>
              <a:t> yang </a:t>
            </a:r>
            <a:r>
              <a:rPr lang="en-ID" sz="2000" b="1" dirty="0" err="1"/>
              <a:t>menuntun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berhenti</a:t>
            </a:r>
            <a:r>
              <a:rPr lang="en-ID" sz="2000" b="1" dirty="0"/>
              <a:t> </a:t>
            </a:r>
            <a:r>
              <a:rPr lang="en-ID" sz="2000" b="1" dirty="0" err="1"/>
              <a:t>berbuat</a:t>
            </a:r>
            <a:r>
              <a:rPr lang="en-ID" sz="2000" b="1" dirty="0"/>
              <a:t> dosa (Yoh 5:14).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6" y="1423969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0401" y="1393190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1974397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4989695"/>
            <a:ext cx="2105025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909108" y="2062604"/>
            <a:ext cx="85411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sv-SE" sz="2000" b="1" dirty="0">
                <a:solidFill>
                  <a:prstClr val="black"/>
                </a:solidFill>
              </a:rPr>
              <a:t>Mengapa pertobatan begitu penting? Karena tanpa pertobatan tidak ada pengampunan dosa (Kis 2:38; 3:19). Bagaimanakah proses ini terjadi?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PENGAMPUNAN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KASIH KARUNIA PENGAMPUNAN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2090737" y="672197"/>
            <a:ext cx="8010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Oleh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nama-Mu,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TUHAN,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ampunilah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kesalahanku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besar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kesalahan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(Mazmur 25:11)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4789714" y="1470923"/>
            <a:ext cx="74022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Tidak </a:t>
            </a:r>
            <a:r>
              <a:rPr lang="en-ID" sz="2000" b="1" dirty="0" err="1"/>
              <a:t>ada</a:t>
            </a:r>
            <a:r>
              <a:rPr lang="en-ID" sz="2000" b="1" dirty="0"/>
              <a:t> </a:t>
            </a:r>
            <a:r>
              <a:rPr lang="en-ID" sz="2000" b="1" dirty="0" err="1"/>
              <a:t>sesuatu</a:t>
            </a:r>
            <a:r>
              <a:rPr lang="en-ID" sz="2000" b="1" dirty="0"/>
              <a:t> pun yang </a:t>
            </a:r>
            <a:r>
              <a:rPr lang="en-ID" sz="2000" b="1" dirty="0" err="1"/>
              <a:t>memaksa</a:t>
            </a:r>
            <a:r>
              <a:rPr lang="en-ID" sz="2000" b="1" dirty="0"/>
              <a:t> Allah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mengampuni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 Tidak </a:t>
            </a:r>
            <a:r>
              <a:rPr lang="en-ID" sz="2000" b="1" dirty="0" err="1"/>
              <a:t>ada</a:t>
            </a:r>
            <a:r>
              <a:rPr lang="en-ID" sz="2000" b="1" dirty="0"/>
              <a:t> </a:t>
            </a:r>
            <a:r>
              <a:rPr lang="en-ID" sz="2000" b="1" dirty="0" err="1"/>
              <a:t>sesuatu</a:t>
            </a:r>
            <a:r>
              <a:rPr lang="en-ID" sz="2000" b="1" dirty="0"/>
              <a:t> pun yang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lakukan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layak</a:t>
            </a:r>
            <a:r>
              <a:rPr lang="en-ID" sz="2000" b="1" dirty="0"/>
              <a:t> </a:t>
            </a:r>
            <a:r>
              <a:rPr lang="en-ID" sz="2000" b="1" dirty="0" err="1"/>
              <a:t>menerima</a:t>
            </a:r>
            <a:r>
              <a:rPr lang="en-ID" sz="2000" b="1" dirty="0"/>
              <a:t> </a:t>
            </a:r>
            <a:r>
              <a:rPr lang="en-ID" sz="2000" b="1" dirty="0" err="1"/>
              <a:t>pengampunan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. Allah </a:t>
            </a:r>
            <a:r>
              <a:rPr lang="en-ID" sz="2000" b="1" dirty="0" err="1"/>
              <a:t>mengaruniakan</a:t>
            </a:r>
            <a:r>
              <a:rPr lang="en-ID" sz="2000" b="1" dirty="0"/>
              <a:t> </a:t>
            </a:r>
            <a:r>
              <a:rPr lang="en-ID" sz="2000" b="1" dirty="0" err="1"/>
              <a:t>pengampunan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oleh </a:t>
            </a:r>
            <a:r>
              <a:rPr lang="en-ID" sz="2000" b="1" dirty="0" err="1"/>
              <a:t>kasih</a:t>
            </a:r>
            <a:r>
              <a:rPr lang="en-ID" sz="2000" b="1" dirty="0"/>
              <a:t> </a:t>
            </a:r>
            <a:r>
              <a:rPr lang="en-ID" sz="2000" b="1" dirty="0" err="1"/>
              <a:t>karunia</a:t>
            </a:r>
            <a:r>
              <a:rPr lang="en-ID" sz="2000" b="1" dirty="0"/>
              <a:t>-Nya,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-Nya yang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terbatas</a:t>
            </a:r>
            <a:r>
              <a:rPr lang="en-ID" sz="2000" b="1" dirty="0"/>
              <a:t>. Ia </a:t>
            </a:r>
            <a:r>
              <a:rPr lang="en-ID" sz="2000" b="1" dirty="0" err="1"/>
              <a:t>mengampuni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Ia “</a:t>
            </a:r>
            <a:r>
              <a:rPr lang="en-ID" sz="2000" b="1" dirty="0" err="1"/>
              <a:t>baik</a:t>
            </a:r>
            <a:r>
              <a:rPr lang="en-ID" sz="2000" b="1" dirty="0"/>
              <a:t> dan </a:t>
            </a:r>
            <a:r>
              <a:rPr lang="en-ID" sz="2000" b="1" dirty="0" err="1"/>
              <a:t>suka</a:t>
            </a:r>
            <a:r>
              <a:rPr lang="en-ID" sz="2000" b="1" dirty="0"/>
              <a:t> </a:t>
            </a:r>
            <a:r>
              <a:rPr lang="en-ID" sz="2000" b="1" dirty="0" err="1"/>
              <a:t>mengampuni</a:t>
            </a:r>
            <a:r>
              <a:rPr lang="en-ID" sz="2000" b="1" dirty="0"/>
              <a:t> dan </a:t>
            </a:r>
            <a:r>
              <a:rPr lang="en-ID" sz="2000" b="1" dirty="0" err="1"/>
              <a:t>berlimpah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 </a:t>
            </a:r>
            <a:r>
              <a:rPr lang="en-ID" sz="2000" b="1" dirty="0" err="1"/>
              <a:t>setia</a:t>
            </a:r>
            <a:r>
              <a:rPr lang="en-ID" sz="2000" b="1" dirty="0"/>
              <a:t>” (</a:t>
            </a:r>
            <a:r>
              <a:rPr lang="en-ID" sz="2000" b="1" dirty="0" err="1"/>
              <a:t>Mazmur</a:t>
            </a:r>
            <a:r>
              <a:rPr lang="en-ID" sz="2000" b="1" dirty="0"/>
              <a:t> 86:5; </a:t>
            </a:r>
            <a:r>
              <a:rPr lang="en-ID" sz="2000" b="1" dirty="0" err="1"/>
              <a:t>lihat</a:t>
            </a:r>
            <a:r>
              <a:rPr lang="en-ID" sz="2000" b="1" dirty="0"/>
              <a:t> juga </a:t>
            </a:r>
            <a:r>
              <a:rPr lang="en-ID" sz="2000" b="1" dirty="0" err="1"/>
              <a:t>Keluaran</a:t>
            </a:r>
            <a:r>
              <a:rPr lang="en-ID" sz="2000" b="1" dirty="0"/>
              <a:t> 34:6-7).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011" y="4691743"/>
            <a:ext cx="3086100" cy="203766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4456339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4942114" y="4823188"/>
            <a:ext cx="3728046" cy="1938992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D" sz="2000" b="1" dirty="0"/>
              <a:t>Ketika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membawa</a:t>
            </a:r>
            <a:r>
              <a:rPr lang="en-ID" sz="2000" b="1" dirty="0"/>
              <a:t> dosa-dosa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kaki </a:t>
            </a:r>
            <a:r>
              <a:rPr lang="en-ID" sz="2000" b="1" dirty="0" err="1"/>
              <a:t>salib</a:t>
            </a:r>
            <a:r>
              <a:rPr lang="en-ID" sz="2000" b="1" dirty="0"/>
              <a:t>,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membebaskan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beban</a:t>
            </a:r>
            <a:r>
              <a:rPr lang="en-ID" sz="2000" b="1" dirty="0"/>
              <a:t> yang </a:t>
            </a:r>
            <a:r>
              <a:rPr lang="en-ID" sz="2000" b="1" dirty="0" err="1"/>
              <a:t>menekan</a:t>
            </a:r>
            <a:r>
              <a:rPr lang="en-ID" sz="2000" b="1" dirty="0"/>
              <a:t> dan </a:t>
            </a:r>
            <a:r>
              <a:rPr lang="en-ID" sz="2000" b="1" dirty="0" err="1"/>
              <a:t>memberatkan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br>
              <a:rPr lang="en-ID" sz="2000" b="1" dirty="0"/>
            </a:br>
            <a:r>
              <a:rPr lang="en-ID" sz="2000" b="1" dirty="0"/>
              <a:t>(</a:t>
            </a:r>
            <a:r>
              <a:rPr lang="en-ID" sz="2000" b="1" dirty="0" err="1"/>
              <a:t>Ibr</a:t>
            </a:r>
            <a:r>
              <a:rPr lang="en-ID" sz="2000" b="1" dirty="0"/>
              <a:t> 12:1-2).</a:t>
            </a:r>
            <a:endParaRPr lang="en" sz="2000" b="1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4456339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4789715" y="3793906"/>
            <a:ext cx="74022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Kasih-Nya </a:t>
            </a:r>
            <a:r>
              <a:rPr lang="en-ID" sz="2000" b="1" dirty="0" err="1">
                <a:solidFill>
                  <a:prstClr val="black"/>
                </a:solidFill>
              </a:rPr>
              <a:t>mendorong</a:t>
            </a:r>
            <a:r>
              <a:rPr lang="en-ID" sz="2000" b="1" dirty="0">
                <a:solidFill>
                  <a:prstClr val="black"/>
                </a:solidFill>
              </a:rPr>
              <a:t> Dia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menyerahkan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diri</a:t>
            </a:r>
            <a:r>
              <a:rPr lang="en-ID" sz="2000" b="1" dirty="0">
                <a:solidFill>
                  <a:prstClr val="black"/>
                </a:solidFill>
              </a:rPr>
              <a:t>-Nya di </a:t>
            </a:r>
            <a:r>
              <a:rPr lang="en-ID" sz="2000" b="1" dirty="0" err="1">
                <a:solidFill>
                  <a:prstClr val="black"/>
                </a:solidFill>
              </a:rPr>
              <a:t>kayu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salib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membayar</a:t>
            </a:r>
            <a:r>
              <a:rPr lang="en-ID" sz="2000" b="1" dirty="0">
                <a:solidFill>
                  <a:prstClr val="black"/>
                </a:solidFill>
              </a:rPr>
              <a:t> utang dosa yang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sanggup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bayar</a:t>
            </a:r>
            <a:r>
              <a:rPr lang="en-ID" sz="2000" b="1" dirty="0">
                <a:solidFill>
                  <a:prstClr val="black"/>
                </a:solidFill>
              </a:rPr>
              <a:t> (Ef 2:4-5).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1221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Aptos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104</cp:revision>
  <dcterms:created xsi:type="dcterms:W3CDTF">2026-04-18T15:41:31Z</dcterms:created>
  <dcterms:modified xsi:type="dcterms:W3CDTF">2026-06-05T06:07:38Z</dcterms:modified>
</cp:coreProperties>
</file>