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Hikmat Allah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Kebodohan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Kekuatan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Pekabaran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Yang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bodoh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dan yang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lemah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500" b="1" noProof="0" dirty="0"/>
            <a:t>“</a:t>
          </a:r>
          <a:r>
            <a:rPr lang="en-ID" sz="1500" b="1" noProof="0" dirty="0" err="1"/>
            <a:t>Sebab</a:t>
          </a:r>
          <a:r>
            <a:rPr lang="en-ID" sz="1500" b="1" noProof="0" dirty="0"/>
            <a:t> </a:t>
          </a:r>
          <a:r>
            <a:rPr lang="en-ID" sz="1500" b="1" noProof="0" dirty="0" err="1"/>
            <a:t>pemberitaan</a:t>
          </a:r>
          <a:r>
            <a:rPr lang="en-ID" sz="1500" b="1" noProof="0" dirty="0"/>
            <a:t> </a:t>
          </a:r>
          <a:r>
            <a:rPr lang="en-ID" sz="1500" b="1" noProof="0" dirty="0" err="1"/>
            <a:t>tentang</a:t>
          </a:r>
          <a:r>
            <a:rPr lang="en-ID" sz="1500" b="1" noProof="0" dirty="0"/>
            <a:t> </a:t>
          </a:r>
          <a:r>
            <a:rPr lang="en-ID" sz="1500" b="1" noProof="0" dirty="0" err="1"/>
            <a:t>salib</a:t>
          </a:r>
          <a:r>
            <a:rPr lang="en-ID" sz="1500" b="1" noProof="0" dirty="0"/>
            <a:t> </a:t>
          </a:r>
          <a:r>
            <a:rPr lang="en-ID" sz="1500" b="1" noProof="0" dirty="0" err="1"/>
            <a:t>memang</a:t>
          </a:r>
          <a:r>
            <a:rPr lang="en-ID" sz="1500" b="1" noProof="0" dirty="0"/>
            <a:t> </a:t>
          </a:r>
          <a:r>
            <a:rPr lang="en-ID" sz="1500" b="1" noProof="0" dirty="0" err="1"/>
            <a:t>adalah</a:t>
          </a:r>
          <a:r>
            <a:rPr lang="en-ID" sz="1500" b="1" noProof="0" dirty="0"/>
            <a:t> </a:t>
          </a:r>
          <a:r>
            <a:rPr lang="en-ID" sz="1500" b="1" noProof="0" dirty="0" err="1"/>
            <a:t>kebodohan</a:t>
          </a:r>
          <a:r>
            <a:rPr lang="en-ID" sz="1500" b="1" noProof="0" dirty="0"/>
            <a:t> </a:t>
          </a:r>
          <a:r>
            <a:rPr lang="en-ID" sz="1500" b="1" noProof="0" dirty="0" err="1"/>
            <a:t>bagi</a:t>
          </a:r>
          <a:r>
            <a:rPr lang="en-ID" sz="1500" b="1" noProof="0" dirty="0"/>
            <a:t> </a:t>
          </a:r>
          <a:r>
            <a:rPr lang="en-ID" sz="1500" b="1" noProof="0" dirty="0" err="1"/>
            <a:t>mereka</a:t>
          </a:r>
          <a:r>
            <a:rPr lang="en-ID" sz="1500" b="1" noProof="0" dirty="0"/>
            <a:t> yang </a:t>
          </a:r>
          <a:r>
            <a:rPr lang="en-ID" sz="1500" b="1" noProof="0" dirty="0" err="1"/>
            <a:t>akan</a:t>
          </a:r>
          <a:r>
            <a:rPr lang="en-ID" sz="1500" b="1" noProof="0" dirty="0"/>
            <a:t> </a:t>
          </a:r>
          <a:r>
            <a:rPr lang="en-ID" sz="1500" b="1" noProof="0" dirty="0" err="1"/>
            <a:t>binasa</a:t>
          </a:r>
          <a:r>
            <a:rPr lang="en-ID" sz="1500" b="1" noProof="0" dirty="0"/>
            <a:t>” (1 </a:t>
          </a:r>
          <a:r>
            <a:rPr lang="en-ID" sz="1500" b="1" noProof="0" dirty="0" err="1"/>
            <a:t>Korintus</a:t>
          </a:r>
          <a:r>
            <a:rPr lang="en-ID" sz="1500" b="1" noProof="0" dirty="0"/>
            <a:t> 1:18)</a:t>
          </a:r>
          <a:endParaRPr lang="en-US" sz="15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600" b="1" noProof="0" dirty="0"/>
            <a:t>“Allah </a:t>
          </a:r>
          <a:r>
            <a:rPr lang="en-ID" sz="1600" b="1" noProof="0" dirty="0" err="1"/>
            <a:t>berkenan</a:t>
          </a:r>
          <a:r>
            <a:rPr lang="en-ID" sz="1600" b="1" noProof="0" dirty="0"/>
            <a:t> </a:t>
          </a:r>
          <a:r>
            <a:rPr lang="en-ID" sz="1600" b="1" noProof="0" dirty="0" err="1"/>
            <a:t>menyelamatkan</a:t>
          </a:r>
          <a:r>
            <a:rPr lang="en-ID" sz="1600" b="1" noProof="0" dirty="0"/>
            <a:t> </a:t>
          </a:r>
          <a:r>
            <a:rPr lang="en-ID" sz="1600" b="1" noProof="0" dirty="0" err="1"/>
            <a:t>mereka</a:t>
          </a:r>
          <a:r>
            <a:rPr lang="en-ID" sz="1600" b="1" noProof="0" dirty="0"/>
            <a:t> yang </a:t>
          </a:r>
          <a:r>
            <a:rPr lang="en-ID" sz="1600" b="1" noProof="0" dirty="0" err="1"/>
            <a:t>percaya</a:t>
          </a:r>
          <a:r>
            <a:rPr lang="en-ID" sz="1600" b="1" noProof="0" dirty="0"/>
            <a:t> oleh </a:t>
          </a:r>
          <a:r>
            <a:rPr lang="en-ID" sz="1600" b="1" noProof="0" dirty="0" err="1"/>
            <a:t>kebodohan</a:t>
          </a:r>
          <a:r>
            <a:rPr lang="en-ID" sz="1600" b="1" noProof="0" dirty="0"/>
            <a:t> </a:t>
          </a:r>
          <a:r>
            <a:rPr lang="en-ID" sz="1600" b="1" noProof="0" dirty="0" err="1"/>
            <a:t>pemberitaan</a:t>
          </a:r>
          <a:r>
            <a:rPr lang="en-ID" sz="1600" b="1" noProof="0" dirty="0"/>
            <a:t> </a:t>
          </a:r>
          <a:r>
            <a:rPr lang="en-ID" sz="1600" b="1" noProof="0" dirty="0" err="1"/>
            <a:t>Injil</a:t>
          </a:r>
          <a:r>
            <a:rPr lang="en-ID" sz="1600" b="1" noProof="0" dirty="0"/>
            <a:t>.” (1 </a:t>
          </a:r>
          <a:r>
            <a:rPr lang="en-ID" sz="1600" b="1" noProof="0" dirty="0" err="1"/>
            <a:t>Korintus</a:t>
          </a:r>
          <a:r>
            <a:rPr lang="en-ID" sz="1600" b="1" noProof="0" dirty="0"/>
            <a:t> 1:21)</a:t>
          </a:r>
          <a:endParaRPr lang="en-US" sz="16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/>
            <a:t>“</a:t>
          </a:r>
          <a:r>
            <a:rPr lang="en-ID" sz="1800" b="1" noProof="0" dirty="0" err="1"/>
            <a:t>Kristus</a:t>
          </a:r>
          <a:r>
            <a:rPr lang="en-ID" sz="1800" b="1" noProof="0" dirty="0"/>
            <a:t> yang </a:t>
          </a:r>
          <a:r>
            <a:rPr lang="en-ID" sz="1800" b="1" noProof="0" dirty="0" err="1"/>
            <a:t>disalibkan</a:t>
          </a:r>
          <a:r>
            <a:rPr lang="en-ID" sz="1800" b="1" noProof="0" dirty="0"/>
            <a:t> […] </a:t>
          </a:r>
          <a:r>
            <a:rPr lang="en-ID" sz="1800" b="1" noProof="0" dirty="0" err="1"/>
            <a:t>untuk</a:t>
          </a:r>
          <a:r>
            <a:rPr lang="en-ID" sz="1800" b="1" noProof="0" dirty="0"/>
            <a:t> orang-orang </a:t>
          </a:r>
          <a:r>
            <a:rPr lang="en-ID" sz="1800" b="1" noProof="0" dirty="0" err="1"/>
            <a:t>bukan</a:t>
          </a:r>
          <a:r>
            <a:rPr lang="en-ID" sz="1800" b="1" noProof="0" dirty="0"/>
            <a:t> </a:t>
          </a:r>
          <a:r>
            <a:rPr lang="en-ID" sz="1800" b="1" noProof="0" dirty="0" err="1"/>
            <a:t>Yahudi</a:t>
          </a:r>
          <a:r>
            <a:rPr lang="en-ID" sz="1800" b="1" noProof="0" dirty="0"/>
            <a:t> </a:t>
          </a:r>
          <a:r>
            <a:rPr lang="en-ID" sz="1800" b="1" noProof="0" dirty="0" err="1"/>
            <a:t>suatu</a:t>
          </a:r>
          <a:r>
            <a:rPr lang="en-ID" sz="1800" b="1" noProof="0" dirty="0"/>
            <a:t> </a:t>
          </a:r>
          <a:r>
            <a:rPr lang="en-ID" sz="1800" b="1" noProof="0" dirty="0" err="1"/>
            <a:t>kebodohan</a:t>
          </a:r>
          <a:r>
            <a:rPr lang="en-ID" sz="1800" b="1" noProof="0" dirty="0"/>
            <a:t>” (1 </a:t>
          </a:r>
          <a:r>
            <a:rPr lang="en-ID" sz="1800" b="1" noProof="0" dirty="0" err="1"/>
            <a:t>Korintus</a:t>
          </a:r>
          <a:r>
            <a:rPr lang="en-ID" sz="1800" b="1" noProof="0" dirty="0"/>
            <a:t>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/>
            <a:t>“</a:t>
          </a:r>
          <a:r>
            <a:rPr lang="en-ID" sz="1800" b="1" noProof="0" dirty="0" err="1"/>
            <a:t>Manusia</a:t>
          </a:r>
          <a:r>
            <a:rPr lang="en-ID" sz="1800" b="1" noProof="0" dirty="0"/>
            <a:t> </a:t>
          </a:r>
          <a:r>
            <a:rPr lang="en-ID" sz="1800" b="1" noProof="0" dirty="0" err="1"/>
            <a:t>duniawi</a:t>
          </a:r>
          <a:r>
            <a:rPr lang="en-ID" sz="1800" b="1" noProof="0" dirty="0"/>
            <a:t> […] </a:t>
          </a:r>
          <a:r>
            <a:rPr lang="en-ID" sz="1800" b="1" noProof="0" dirty="0" err="1"/>
            <a:t>tidak</a:t>
          </a:r>
          <a:r>
            <a:rPr lang="en-ID" sz="1800" b="1" noProof="0" dirty="0"/>
            <a:t> </a:t>
          </a:r>
          <a:r>
            <a:rPr lang="en-ID" sz="1800" b="1" noProof="0" dirty="0" err="1"/>
            <a:t>menerima</a:t>
          </a:r>
          <a:r>
            <a:rPr lang="en-ID" sz="1800" b="1" noProof="0" dirty="0"/>
            <a:t> </a:t>
          </a:r>
          <a:r>
            <a:rPr lang="en-ID" sz="1800" b="1" noProof="0" dirty="0" err="1"/>
            <a:t>apa</a:t>
          </a:r>
          <a:r>
            <a:rPr lang="en-ID" sz="1800" b="1" noProof="0" dirty="0"/>
            <a:t> yang </a:t>
          </a:r>
          <a:r>
            <a:rPr lang="en-ID" sz="1800" b="1" noProof="0" dirty="0" err="1"/>
            <a:t>berasal</a:t>
          </a:r>
          <a:r>
            <a:rPr lang="en-ID" sz="1800" b="1" noProof="0" dirty="0"/>
            <a:t> </a:t>
          </a:r>
          <a:r>
            <a:rPr lang="en-ID" sz="1800" b="1" noProof="0" dirty="0" err="1"/>
            <a:t>dari</a:t>
          </a:r>
          <a:r>
            <a:rPr lang="en-ID" sz="1800" b="1" noProof="0" dirty="0"/>
            <a:t> Roh Allah […] </a:t>
          </a:r>
          <a:r>
            <a:rPr lang="en-ID" sz="1800" b="1" noProof="0" dirty="0" err="1"/>
            <a:t>karena</a:t>
          </a:r>
          <a:r>
            <a:rPr lang="en-ID" sz="1800" b="1" noProof="0" dirty="0"/>
            <a:t> </a:t>
          </a:r>
          <a:r>
            <a:rPr lang="en-ID" sz="1800" b="1" noProof="0" dirty="0" err="1"/>
            <a:t>hal</a:t>
          </a:r>
          <a:r>
            <a:rPr lang="en-ID" sz="1800" b="1" noProof="0" dirty="0"/>
            <a:t> </a:t>
          </a:r>
          <a:r>
            <a:rPr lang="en-ID" sz="1800" b="1" noProof="0" dirty="0" err="1"/>
            <a:t>itu</a:t>
          </a:r>
          <a:r>
            <a:rPr lang="en-ID" sz="1800" b="1" noProof="0" dirty="0"/>
            <a:t> </a:t>
          </a:r>
          <a:r>
            <a:rPr lang="en-ID" sz="1800" b="1" noProof="0" dirty="0" err="1"/>
            <a:t>baginya</a:t>
          </a:r>
          <a:r>
            <a:rPr lang="en-ID" sz="1800" b="1" noProof="0" dirty="0"/>
            <a:t> </a:t>
          </a:r>
          <a:r>
            <a:rPr lang="en-ID" sz="1800" b="1" noProof="0" dirty="0" err="1"/>
            <a:t>adalah</a:t>
          </a:r>
          <a:r>
            <a:rPr lang="en-ID" sz="1800" b="1" noProof="0" dirty="0"/>
            <a:t> </a:t>
          </a:r>
          <a:r>
            <a:rPr lang="en-ID" sz="1800" b="1" noProof="0" dirty="0" err="1"/>
            <a:t>suatu</a:t>
          </a:r>
          <a:r>
            <a:rPr lang="en-ID" sz="1800" b="1" noProof="0" dirty="0"/>
            <a:t> </a:t>
          </a:r>
          <a:r>
            <a:rPr lang="en-ID" sz="1800" b="1" noProof="0" dirty="0" err="1"/>
            <a:t>kebodohan</a:t>
          </a:r>
          <a:r>
            <a:rPr lang="en-ID" sz="1800" b="1" noProof="0" dirty="0"/>
            <a:t>” (1 </a:t>
          </a:r>
          <a:r>
            <a:rPr lang="en-ID" sz="1800" b="1" noProof="0" dirty="0" err="1"/>
            <a:t>Korintus</a:t>
          </a:r>
          <a:r>
            <a:rPr lang="en-ID" sz="1800" b="1" noProof="0" dirty="0"/>
            <a:t>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/>
            <a:t>“Karena </a:t>
          </a:r>
          <a:r>
            <a:rPr lang="en-ID" sz="1800" b="1" noProof="0" dirty="0" err="1"/>
            <a:t>hikmat</a:t>
          </a:r>
          <a:r>
            <a:rPr lang="en-ID" sz="1800" b="1" noProof="0" dirty="0"/>
            <a:t> dunia </a:t>
          </a:r>
          <a:r>
            <a:rPr lang="en-ID" sz="1800" b="1" noProof="0" dirty="0" err="1"/>
            <a:t>ini</a:t>
          </a:r>
          <a:r>
            <a:rPr lang="en-ID" sz="1800" b="1" noProof="0" dirty="0"/>
            <a:t> </a:t>
          </a:r>
          <a:r>
            <a:rPr lang="en-ID" sz="1800" b="1" noProof="0" dirty="0" err="1"/>
            <a:t>adalah</a:t>
          </a:r>
          <a:r>
            <a:rPr lang="en-ID" sz="1800" b="1" noProof="0" dirty="0"/>
            <a:t> </a:t>
          </a:r>
          <a:r>
            <a:rPr lang="en-ID" sz="1800" b="1" noProof="0" dirty="0" err="1"/>
            <a:t>kebodohan</a:t>
          </a:r>
          <a:r>
            <a:rPr lang="en-ID" sz="1800" b="1" noProof="0" dirty="0"/>
            <a:t> </a:t>
          </a:r>
          <a:r>
            <a:rPr lang="en-ID" sz="1800" b="1" noProof="0" dirty="0" err="1"/>
            <a:t>bagi</a:t>
          </a:r>
          <a:r>
            <a:rPr lang="en-ID" sz="1800" b="1" noProof="0" dirty="0"/>
            <a:t> Allah” (1 </a:t>
          </a:r>
          <a:r>
            <a:rPr lang="en-ID" sz="1800" b="1" noProof="0" dirty="0" err="1"/>
            <a:t>Korintus</a:t>
          </a:r>
          <a:r>
            <a:rPr lang="en-ID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Keadaan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manusia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yang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buruk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ID" sz="2000" b="1" noProof="0" dirty="0" err="1"/>
            <a:t>Kebodohan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ID" sz="1900" b="1" noProof="0" dirty="0" err="1"/>
            <a:t>Penghancuran</a:t>
          </a:r>
          <a:r>
            <a:rPr lang="en-ID" sz="1900" b="1" noProof="0" dirty="0"/>
            <a:t> </a:t>
          </a:r>
          <a:r>
            <a:rPr lang="en-ID" sz="1900" b="1" noProof="0" dirty="0" err="1"/>
            <a:t>diri</a:t>
          </a:r>
          <a:endParaRPr lang="en-US" sz="19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Karakter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Allah yang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terbaik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ID" sz="2000" b="1" noProof="0" dirty="0"/>
            <a:t>Kuasa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ID" sz="2000" b="1" noProof="0" dirty="0" err="1"/>
            <a:t>Pengampunan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ID" sz="2000" b="1" noProof="0" dirty="0" err="1"/>
            <a:t>Keselamatan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ID" sz="2000" b="1" noProof="0" dirty="0" err="1"/>
            <a:t>Penolakan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ID" sz="2000" b="1" noProof="0" dirty="0" err="1"/>
            <a:t>Penerimaan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ID" sz="2000" b="1" noProof="0" dirty="0" err="1"/>
            <a:t>Kebinasaan</a:t>
          </a:r>
          <a:endParaRPr lang="en-US" sz="2000" b="1" noProof="0" dirty="0"/>
        </a:p>
      </dgm:t>
    </dgm:pt>
    <dgm:pt modelId="{3A533AC8-AE31-432E-88C6-0A6CBA083721}" type="parTrans" cxnId="{50BAAB2E-7FC5-4A2A-9CB8-1D4A4349DD2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50BAAB2E-7FC5-4A2A-9CB8-1D4A4349DD2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50BAAB2E-7FC5-4A2A-9CB8-1D4A4349DD28}" srcId="{F4A99B15-EF57-4BC7-8B1D-9DA47AC513FF}" destId="{F82FA4D7-1D6D-4163-8981-A958722CD3F3}" srcOrd="3" destOrd="0" parTransId="{3A533AC8-AE31-432E-88C6-0A6CBA083721}" sibTransId="{1C434C9E-C27A-4465-BDF0-A341EAEC29D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3B96975-0CA3-4588-8572-B976FC905446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617F8AFD-59C0-4C17-B2CC-031263F05ADE}" type="presParOf" srcId="{DB7CCD86-68D1-4379-9280-C7CA872A3658}" destId="{96EDDBBC-801A-4CD1-9CAB-DA86EAB2FAA6}" srcOrd="3" destOrd="0" presId="urn:microsoft.com/office/officeart/2008/layout/SquareAccentList"/>
    <dgm:cxn modelId="{F07E57E6-1D65-44B0-B8E6-FB30DD11283A}" type="presParOf" srcId="{96EDDBBC-801A-4CD1-9CAB-DA86EAB2FAA6}" destId="{6CEFD66E-15EA-4CD8-AE74-B025AB01603D}" srcOrd="0" destOrd="0" presId="urn:microsoft.com/office/officeart/2008/layout/SquareAccentList"/>
    <dgm:cxn modelId="{3E86AD10-D96C-4DF0-9EFA-18C8A6E3EC67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Hikmat Allah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Kebodohan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Kekuatan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Pekabaran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bodoh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dan 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lemah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 noProof="0" dirty="0"/>
            <a:t>“</a:t>
          </a:r>
          <a:r>
            <a:rPr lang="en-ID" sz="1500" b="1" kern="1200" noProof="0" dirty="0" err="1"/>
            <a:t>Sebab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pemberitaan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tentang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salib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memang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adalah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kebodohan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bagi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mereka</a:t>
          </a:r>
          <a:r>
            <a:rPr lang="en-ID" sz="1500" b="1" kern="1200" noProof="0" dirty="0"/>
            <a:t> yang </a:t>
          </a:r>
          <a:r>
            <a:rPr lang="en-ID" sz="1500" b="1" kern="1200" noProof="0" dirty="0" err="1"/>
            <a:t>akan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binasa</a:t>
          </a:r>
          <a:r>
            <a:rPr lang="en-ID" sz="1500" b="1" kern="1200" noProof="0" dirty="0"/>
            <a:t>” (1 </a:t>
          </a:r>
          <a:r>
            <a:rPr lang="en-ID" sz="1500" b="1" kern="1200" noProof="0" dirty="0" err="1"/>
            <a:t>Korintus</a:t>
          </a:r>
          <a:r>
            <a:rPr lang="en-ID" sz="1500" b="1" kern="1200" noProof="0" dirty="0"/>
            <a:t> 1:18)</a:t>
          </a:r>
          <a:endParaRPr lang="en-US" sz="15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noProof="0" dirty="0"/>
            <a:t>“Allah </a:t>
          </a:r>
          <a:r>
            <a:rPr lang="en-ID" sz="1600" b="1" kern="1200" noProof="0" dirty="0" err="1"/>
            <a:t>berkenan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menyelamatkan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mereka</a:t>
          </a:r>
          <a:r>
            <a:rPr lang="en-ID" sz="1600" b="1" kern="1200" noProof="0" dirty="0"/>
            <a:t> yang </a:t>
          </a:r>
          <a:r>
            <a:rPr lang="en-ID" sz="1600" b="1" kern="1200" noProof="0" dirty="0" err="1"/>
            <a:t>percaya</a:t>
          </a:r>
          <a:r>
            <a:rPr lang="en-ID" sz="1600" b="1" kern="1200" noProof="0" dirty="0"/>
            <a:t> oleh </a:t>
          </a:r>
          <a:r>
            <a:rPr lang="en-ID" sz="1600" b="1" kern="1200" noProof="0" dirty="0" err="1"/>
            <a:t>kebodohan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pemberitaan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Injil</a:t>
          </a:r>
          <a:r>
            <a:rPr lang="en-ID" sz="1600" b="1" kern="1200" noProof="0" dirty="0"/>
            <a:t>.” (1 </a:t>
          </a:r>
          <a:r>
            <a:rPr lang="en-ID" sz="1600" b="1" kern="1200" noProof="0" dirty="0" err="1"/>
            <a:t>Korintus</a:t>
          </a:r>
          <a:r>
            <a:rPr lang="en-ID" sz="1600" b="1" kern="1200" noProof="0" dirty="0"/>
            <a:t> 1:21)</a:t>
          </a:r>
          <a:endParaRPr lang="en-US" sz="16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/>
            <a:t>“</a:t>
          </a:r>
          <a:r>
            <a:rPr lang="en-ID" sz="1800" b="1" kern="1200" noProof="0" dirty="0" err="1"/>
            <a:t>Kristus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disalibkan</a:t>
          </a:r>
          <a:r>
            <a:rPr lang="en-ID" sz="1800" b="1" kern="1200" noProof="0" dirty="0"/>
            <a:t> […] </a:t>
          </a:r>
          <a:r>
            <a:rPr lang="en-ID" sz="1800" b="1" kern="1200" noProof="0" dirty="0" err="1"/>
            <a:t>untuk</a:t>
          </a:r>
          <a:r>
            <a:rPr lang="en-ID" sz="1800" b="1" kern="1200" noProof="0" dirty="0"/>
            <a:t> orang-orang </a:t>
          </a:r>
          <a:r>
            <a:rPr lang="en-ID" sz="1800" b="1" kern="1200" noProof="0" dirty="0" err="1"/>
            <a:t>bukan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Yahudi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suatu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kebodohan</a:t>
          </a:r>
          <a:r>
            <a:rPr lang="en-ID" sz="1800" b="1" kern="1200" noProof="0" dirty="0"/>
            <a:t>” (1 </a:t>
          </a:r>
          <a:r>
            <a:rPr lang="en-ID" sz="1800" b="1" kern="1200" noProof="0" dirty="0" err="1"/>
            <a:t>Korintus</a:t>
          </a:r>
          <a:r>
            <a:rPr lang="en-ID" sz="1800" b="1" kern="1200" noProof="0" dirty="0"/>
            <a:t>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/>
            <a:t>“</a:t>
          </a:r>
          <a:r>
            <a:rPr lang="en-ID" sz="1800" b="1" kern="1200" noProof="0" dirty="0" err="1"/>
            <a:t>Manusia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duniawi</a:t>
          </a:r>
          <a:r>
            <a:rPr lang="en-ID" sz="1800" b="1" kern="1200" noProof="0" dirty="0"/>
            <a:t> […] </a:t>
          </a:r>
          <a:r>
            <a:rPr lang="en-ID" sz="1800" b="1" kern="1200" noProof="0" dirty="0" err="1"/>
            <a:t>tidak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menerima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apa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berasal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dari</a:t>
          </a:r>
          <a:r>
            <a:rPr lang="en-ID" sz="1800" b="1" kern="1200" noProof="0" dirty="0"/>
            <a:t> Roh Allah […] </a:t>
          </a:r>
          <a:r>
            <a:rPr lang="en-ID" sz="1800" b="1" kern="1200" noProof="0" dirty="0" err="1"/>
            <a:t>karena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hal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itu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baginya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adalah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suatu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kebodohan</a:t>
          </a:r>
          <a:r>
            <a:rPr lang="en-ID" sz="1800" b="1" kern="1200" noProof="0" dirty="0"/>
            <a:t>” (1 </a:t>
          </a:r>
          <a:r>
            <a:rPr lang="en-ID" sz="1800" b="1" kern="1200" noProof="0" dirty="0" err="1"/>
            <a:t>Korintus</a:t>
          </a:r>
          <a:r>
            <a:rPr lang="en-ID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/>
            <a:t>“Karena </a:t>
          </a:r>
          <a:r>
            <a:rPr lang="en-ID" sz="1800" b="1" kern="1200" noProof="0" dirty="0" err="1"/>
            <a:t>hikmat</a:t>
          </a:r>
          <a:r>
            <a:rPr lang="en-ID" sz="1800" b="1" kern="1200" noProof="0" dirty="0"/>
            <a:t> dunia </a:t>
          </a:r>
          <a:r>
            <a:rPr lang="en-ID" sz="1800" b="1" kern="1200" noProof="0" dirty="0" err="1"/>
            <a:t>ini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adalah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kebodohan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bagi</a:t>
          </a:r>
          <a:r>
            <a:rPr lang="en-ID" sz="1800" b="1" kern="1200" noProof="0" dirty="0"/>
            <a:t> Allah” (1 </a:t>
          </a:r>
          <a:r>
            <a:rPr lang="en-ID" sz="1800" b="1" kern="1200" noProof="0" dirty="0" err="1"/>
            <a:t>Korintus</a:t>
          </a:r>
          <a:r>
            <a:rPr lang="en-ID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Keadaan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manusia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yang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buruk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Kebodohan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Penolakan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noProof="0" dirty="0" err="1"/>
            <a:t>Penghancuran</a:t>
          </a:r>
          <a:r>
            <a:rPr lang="en-ID" sz="1900" b="1" kern="1200" noProof="0" dirty="0"/>
            <a:t> </a:t>
          </a:r>
          <a:r>
            <a:rPr lang="en-ID" sz="1900" b="1" kern="1200" noProof="0" dirty="0" err="1"/>
            <a:t>diri</a:t>
          </a:r>
          <a:endParaRPr lang="en-US" sz="19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Kebinasaan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Karakter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Allah yang </a:t>
          </a:r>
          <a:r>
            <a:rPr lang="en-ID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terbaik</a:t>
          </a:r>
          <a:r>
            <a:rPr lang="en-ID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Kuasa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Penerimaan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Pengampunan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Keselamatan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PEKABARAN SALIB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 for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-1" y="119360"/>
            <a:ext cx="575854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pemberitaan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tentang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salib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kebodohan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binasa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diselamatkan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pemberitaan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kekuatan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522781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Korintus</a:t>
            </a:r>
            <a:r>
              <a:rPr lang="en-US" sz="2000" b="1" dirty="0"/>
              <a:t> 1:17–31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salib</a:t>
            </a:r>
            <a:r>
              <a:rPr lang="en-US" sz="2000" b="1" dirty="0"/>
              <a:t> </a:t>
            </a:r>
            <a:r>
              <a:rPr lang="en-US" sz="2000" b="1" dirty="0" err="1"/>
              <a:t>berdampak</a:t>
            </a:r>
            <a:r>
              <a:rPr lang="en-US" sz="2000" b="1" dirty="0"/>
              <a:t> pada </a:t>
            </a:r>
            <a:r>
              <a:rPr lang="en-US" sz="2000" b="1" dirty="0" err="1"/>
              <a:t>kehidupan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842657"/>
            <a:ext cx="5297987" cy="27962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171" y="114300"/>
            <a:ext cx="1759763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Diselamatkan</a:t>
            </a:r>
            <a:r>
              <a:rPr lang="en-US" sz="2000" b="1" dirty="0">
                <a:solidFill>
                  <a:prstClr val="black"/>
                </a:solidFill>
              </a:rPr>
              <a:t> oleh </a:t>
            </a:r>
            <a:r>
              <a:rPr lang="en-US" sz="2000" b="1" dirty="0" err="1">
                <a:solidFill>
                  <a:prstClr val="black"/>
                </a:solidFill>
              </a:rPr>
              <a:t>Seseorang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mati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atas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bangkit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kembali</a:t>
            </a:r>
            <a:r>
              <a:rPr lang="en-US" sz="2000" b="1" dirty="0">
                <a:solidFill>
                  <a:prstClr val="black"/>
                </a:solidFill>
              </a:rPr>
              <a:t>? Bagi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hal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kebodohan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sesuatu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akal</a:t>
            </a:r>
            <a:r>
              <a:rPr lang="en-US" sz="2000" b="1" dirty="0">
                <a:solidFill>
                  <a:prstClr val="black"/>
                </a:solidFill>
              </a:rPr>
              <a:t>, dan </a:t>
            </a:r>
            <a:r>
              <a:rPr lang="en-US" sz="2000" b="1" dirty="0" err="1">
                <a:solidFill>
                  <a:prstClr val="black"/>
                </a:solidFill>
              </a:rPr>
              <a:t>kelemahan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Tetapi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membuka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terhadap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panggilan</a:t>
            </a:r>
            <a:r>
              <a:rPr lang="en-US" sz="2000" b="1" dirty="0">
                <a:solidFill>
                  <a:prstClr val="black"/>
                </a:solidFill>
              </a:rPr>
              <a:t> Roh Kudus,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kekuatan</a:t>
            </a:r>
            <a:r>
              <a:rPr lang="en-US" sz="2000" b="1" dirty="0">
                <a:solidFill>
                  <a:prstClr val="black"/>
                </a:solidFill>
              </a:rPr>
              <a:t> Allah, […] </a:t>
            </a:r>
            <a:r>
              <a:rPr lang="en-US" sz="2000" b="1" dirty="0" err="1">
                <a:solidFill>
                  <a:prstClr val="black"/>
                </a:solidFill>
              </a:rPr>
              <a:t>hikmat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membenarkan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menguduskan</a:t>
            </a:r>
            <a:r>
              <a:rPr lang="en-US" sz="2000" b="1" dirty="0">
                <a:solidFill>
                  <a:prstClr val="black"/>
                </a:solidFill>
              </a:rPr>
              <a:t>, dan </a:t>
            </a:r>
            <a:r>
              <a:rPr lang="en-US" sz="2000" b="1" dirty="0" err="1">
                <a:solidFill>
                  <a:prstClr val="black"/>
                </a:solidFill>
              </a:rPr>
              <a:t>menebus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1:18, 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794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Bagi orang </a:t>
            </a:r>
            <a:r>
              <a:rPr lang="en-US" sz="2000" b="1" dirty="0" err="1">
                <a:solidFill>
                  <a:prstClr val="black"/>
                </a:solidFill>
              </a:rPr>
              <a:t>percaya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lambang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keselamatan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Tetapi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orang-orang yang </a:t>
            </a:r>
            <a:r>
              <a:rPr lang="en-US" sz="2000" b="1" dirty="0" err="1">
                <a:solidFill>
                  <a:prstClr val="black"/>
                </a:solidFill>
              </a:rPr>
              <a:t>hidup</a:t>
            </a:r>
            <a:r>
              <a:rPr lang="en-US" sz="2000" b="1" dirty="0">
                <a:solidFill>
                  <a:prstClr val="black"/>
                </a:solidFill>
              </a:rPr>
              <a:t> pada </a:t>
            </a:r>
            <a:r>
              <a:rPr lang="en-US" sz="2000" b="1" dirty="0" err="1">
                <a:solidFill>
                  <a:prstClr val="black"/>
                </a:solidFill>
              </a:rPr>
              <a:t>abad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pertama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melambangkan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kematian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memalukan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seorang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penjahat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HIKMAT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650688"/>
            <a:ext cx="5605245" cy="113877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dipanggil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kekuatan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Allah dan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hikmat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Allah.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Korintus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 Atena, Paulus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hikmat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mencoba</a:t>
            </a:r>
            <a:r>
              <a:rPr lang="en-US" sz="2000" b="1" dirty="0"/>
              <a:t> </a:t>
            </a:r>
            <a:r>
              <a:rPr lang="en-US" sz="2000" b="1" dirty="0" err="1"/>
              <a:t>meyakinkan</a:t>
            </a:r>
            <a:r>
              <a:rPr lang="en-US" sz="2000" b="1" dirty="0"/>
              <a:t> orang-orang </a:t>
            </a:r>
            <a:r>
              <a:rPr lang="en-US" sz="2000" b="1" dirty="0" err="1"/>
              <a:t>bijaksana</a:t>
            </a:r>
            <a:r>
              <a:rPr lang="en-US" sz="2000" b="1" dirty="0"/>
              <a:t>. 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memutuskan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hikmat</a:t>
            </a:r>
            <a:r>
              <a:rPr lang="en-US" sz="2000" b="1" dirty="0"/>
              <a:t> </a:t>
            </a:r>
            <a:r>
              <a:rPr lang="en-US" sz="2000" b="1" dirty="0" err="1"/>
              <a:t>ilahi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4257682"/>
            <a:ext cx="3948649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709750"/>
            <a:ext cx="7841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Hikmat Allah </a:t>
            </a:r>
            <a:r>
              <a:rPr lang="en-US" sz="2000" b="1" dirty="0" err="1"/>
              <a:t>membinasakan</a:t>
            </a:r>
            <a:r>
              <a:rPr lang="en-US" sz="2000" b="1" dirty="0"/>
              <a:t> “</a:t>
            </a:r>
            <a:r>
              <a:rPr lang="en-US" sz="2000" b="1" dirty="0" err="1"/>
              <a:t>hikmat</a:t>
            </a:r>
            <a:r>
              <a:rPr lang="en-US" sz="2000" b="1" dirty="0"/>
              <a:t> orang-orang </a:t>
            </a:r>
            <a:r>
              <a:rPr lang="en-US" sz="2000" b="1" dirty="0" err="1"/>
              <a:t>berhikmat</a:t>
            </a:r>
            <a:r>
              <a:rPr lang="en-US" sz="2000" b="1" dirty="0"/>
              <a:t>”; </a:t>
            </a:r>
            <a:r>
              <a:rPr lang="en-US" sz="2000" b="1" dirty="0" err="1"/>
              <a:t>melenyapkan</a:t>
            </a:r>
            <a:r>
              <a:rPr lang="en-US" sz="2000" b="1" dirty="0"/>
              <a:t> “</a:t>
            </a:r>
            <a:r>
              <a:rPr lang="en-US" sz="2000" b="1" dirty="0" err="1"/>
              <a:t>kearifan</a:t>
            </a:r>
            <a:r>
              <a:rPr lang="en-US" sz="2000" b="1" dirty="0"/>
              <a:t> orang-orang </a:t>
            </a:r>
            <a:r>
              <a:rPr lang="en-US" sz="2000" b="1" dirty="0" err="1"/>
              <a:t>bijak</a:t>
            </a:r>
            <a:r>
              <a:rPr lang="en-US" sz="2000" b="1" dirty="0"/>
              <a:t>” (1 </a:t>
            </a:r>
            <a:r>
              <a:rPr lang="en-US" sz="2000" b="1" dirty="0" err="1"/>
              <a:t>Korintus</a:t>
            </a:r>
            <a:r>
              <a:rPr lang="en-US" sz="2000" b="1" dirty="0"/>
              <a:t> 1:19); dan “</a:t>
            </a:r>
            <a:r>
              <a:rPr lang="en-US" sz="2000" b="1" dirty="0" err="1"/>
              <a:t>membuat</a:t>
            </a:r>
            <a:r>
              <a:rPr lang="en-US" sz="2000" b="1" dirty="0"/>
              <a:t> </a:t>
            </a:r>
            <a:r>
              <a:rPr lang="en-US" sz="2000" b="1" dirty="0" err="1"/>
              <a:t>hikmat</a:t>
            </a:r>
            <a:r>
              <a:rPr lang="en-US" sz="2000" b="1" dirty="0"/>
              <a:t> dunia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kebodohan</a:t>
            </a:r>
            <a:r>
              <a:rPr lang="en-US" sz="2000" b="1" dirty="0"/>
              <a:t>” (1 </a:t>
            </a:r>
            <a:r>
              <a:rPr lang="en-US" sz="2000" b="1" dirty="0" err="1"/>
              <a:t>Korintus</a:t>
            </a:r>
            <a:r>
              <a:rPr lang="en-US" sz="2000" b="1" dirty="0"/>
              <a:t> 1:20).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34273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Apakah hikmat ilahi yang diberitakan oleh Paulus?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3" y="5703205"/>
            <a:ext cx="78416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Bertentangan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logika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, </a:t>
            </a:r>
            <a:r>
              <a:rPr lang="en-US" sz="2000" b="1" dirty="0" err="1"/>
              <a:t>hikmat</a:t>
            </a:r>
            <a:r>
              <a:rPr lang="en-US" sz="2000" b="1" dirty="0"/>
              <a:t> Allah </a:t>
            </a:r>
            <a:r>
              <a:rPr lang="en-US" sz="2000" b="1" dirty="0" err="1"/>
              <a:t>justru</a:t>
            </a:r>
            <a:r>
              <a:rPr lang="en-US" sz="2000" b="1" dirty="0"/>
              <a:t> </a:t>
            </a:r>
            <a:r>
              <a:rPr lang="en-US" sz="2000" b="1" dirty="0" err="1"/>
              <a:t>dinyatakan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tindakan</a:t>
            </a:r>
            <a:r>
              <a:rPr lang="en-US" sz="2000" b="1" dirty="0"/>
              <a:t>-Nya </a:t>
            </a:r>
            <a:r>
              <a:rPr lang="en-US" sz="2000" b="1" dirty="0" err="1"/>
              <a:t>untuk</a:t>
            </a:r>
            <a:r>
              <a:rPr lang="en-US" sz="2000" b="1" dirty="0"/>
              <a:t> “</a:t>
            </a:r>
            <a:r>
              <a:rPr lang="en-US" sz="2000" b="1" dirty="0" err="1"/>
              <a:t>menyelamatkan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percaya</a:t>
            </a:r>
            <a:r>
              <a:rPr lang="en-US" sz="2000" b="1" dirty="0"/>
              <a:t> oleh </a:t>
            </a:r>
            <a:r>
              <a:rPr lang="en-US" sz="2000" b="1" dirty="0" err="1"/>
              <a:t>kebodohan</a:t>
            </a:r>
            <a:r>
              <a:rPr lang="en-US" sz="2000" b="1" dirty="0"/>
              <a:t> </a:t>
            </a:r>
            <a:r>
              <a:rPr lang="en-US" sz="2000" b="1" dirty="0" err="1"/>
              <a:t>pemberitaan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.” (1 </a:t>
            </a:r>
            <a:r>
              <a:rPr lang="en-US" sz="2000" b="1" dirty="0" err="1"/>
              <a:t>Korintus</a:t>
            </a:r>
            <a:r>
              <a:rPr lang="en-US" sz="2000" b="1" dirty="0"/>
              <a:t> 1:21).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3030452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Allah </a:t>
            </a:r>
            <a:r>
              <a:rPr lang="en-US" sz="2000" b="1" dirty="0" err="1">
                <a:solidFill>
                  <a:prstClr val="black"/>
                </a:solidFill>
              </a:rPr>
              <a:t>sendiri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mengutusnya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memberitakan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pekabaran</a:t>
            </a:r>
            <a:r>
              <a:rPr lang="en-US" sz="2000" b="1" dirty="0">
                <a:solidFill>
                  <a:prstClr val="black"/>
                </a:solidFill>
              </a:rPr>
              <a:t>-Nya “</a:t>
            </a:r>
            <a:r>
              <a:rPr lang="en-US" sz="2000" b="1" dirty="0" err="1">
                <a:solidFill>
                  <a:prstClr val="black"/>
                </a:solidFill>
              </a:rPr>
              <a:t>bukan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hikmat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perkataan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supaya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Kristus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menjadi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sia-sia</a:t>
            </a:r>
            <a:r>
              <a:rPr lang="en-US" sz="2000" b="1" dirty="0">
                <a:solidFill>
                  <a:prstClr val="black"/>
                </a:solidFill>
              </a:rPr>
              <a:t>.”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1:17).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KEBODOHAN SALIB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421086" y="459879"/>
            <a:ext cx="677091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memberitakan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disalibkan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orang-orang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suatu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batu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sandungan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orang-orang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suatu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kebodohan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Korintus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628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Yunani</a:t>
            </a:r>
            <a:r>
              <a:rPr lang="en-US" sz="2000" b="1" noProof="0" dirty="0"/>
              <a:t> </a:t>
            </a:r>
            <a:r>
              <a:rPr lang="en-US" sz="2000" b="1" i="1" noProof="0" dirty="0" err="1"/>
              <a:t>mōria</a:t>
            </a:r>
            <a:r>
              <a:rPr lang="en-US" sz="2000" b="1" i="1" noProof="0" dirty="0"/>
              <a:t> </a:t>
            </a:r>
            <a:r>
              <a:rPr lang="en-US" sz="2000" b="1" noProof="0" dirty="0"/>
              <a:t>(</a:t>
            </a:r>
            <a:r>
              <a:rPr lang="fi-FI" sz="2000" b="1" dirty="0"/>
              <a:t>kegilaan, kebodohan, kedunguan) digunakan lima kali dalam 1 Korintus: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684826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006924"/>
            <a:ext cx="6448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Salib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kebodohan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sedang</a:t>
            </a:r>
            <a:r>
              <a:rPr lang="en-US" sz="2000" b="1" dirty="0"/>
              <a:t> </a:t>
            </a:r>
            <a:r>
              <a:rPr lang="en-US" sz="2000" b="1" dirty="0" err="1"/>
              <a:t>menuju</a:t>
            </a:r>
            <a:r>
              <a:rPr lang="en-US" sz="2000" b="1" dirty="0"/>
              <a:t> </a:t>
            </a:r>
            <a:r>
              <a:rPr lang="en-US" sz="2000" b="1" dirty="0" err="1"/>
              <a:t>kebinasaan</a:t>
            </a:r>
            <a:r>
              <a:rPr lang="en-US" sz="2000" b="1" dirty="0"/>
              <a:t>;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mengenal</a:t>
            </a:r>
            <a:r>
              <a:rPr lang="en-US" sz="2000" b="1" dirty="0"/>
              <a:t> Allah (orang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Yahudi</a:t>
            </a:r>
            <a:r>
              <a:rPr lang="en-US" sz="2000" b="1" dirty="0"/>
              <a:t>);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memikirkan</a:t>
            </a:r>
            <a:r>
              <a:rPr lang="en-US" sz="2000" b="1" dirty="0"/>
              <a:t> </a:t>
            </a:r>
            <a:r>
              <a:rPr lang="en-US" sz="2000" b="1" dirty="0" err="1"/>
              <a:t>perkara</a:t>
            </a:r>
            <a:r>
              <a:rPr lang="en-US" sz="2000" b="1" dirty="0"/>
              <a:t> </a:t>
            </a:r>
            <a:r>
              <a:rPr lang="en-US" sz="2000" b="1" dirty="0" err="1"/>
              <a:t>duniawi</a:t>
            </a:r>
            <a:r>
              <a:rPr lang="en-US" sz="2000" b="1" dirty="0"/>
              <a:t> (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duniawi</a:t>
            </a:r>
            <a:r>
              <a:rPr lang="en-US" sz="2000" b="1" dirty="0"/>
              <a:t>); dan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dikendalikan</a:t>
            </a:r>
            <a:r>
              <a:rPr lang="en-US" sz="2000" b="1" dirty="0"/>
              <a:t> oleh </a:t>
            </a:r>
            <a:r>
              <a:rPr lang="en-US" sz="2000" b="1" dirty="0" err="1"/>
              <a:t>hikmat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159019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9657" y="1660208"/>
            <a:ext cx="5454746" cy="221510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31106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Tetapi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berkat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diselamatkan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yaitu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bersedia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melihat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sudut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pandang</a:t>
            </a:r>
            <a:r>
              <a:rPr lang="en-US" sz="2000" b="1" dirty="0">
                <a:solidFill>
                  <a:prstClr val="black"/>
                </a:solidFill>
              </a:rPr>
              <a:t> Allah.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KEKUATAN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685800" y="657522"/>
            <a:ext cx="1066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pemberitaan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tentang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salib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memang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kebodohan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binasa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diselamatkan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pemberitaan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kekuatan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Allah.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Korintus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1" y="1317467"/>
            <a:ext cx="7689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Salib </a:t>
            </a:r>
            <a:r>
              <a:rPr lang="en-US" sz="2000" b="1" dirty="0" err="1">
                <a:solidFill>
                  <a:prstClr val="black"/>
                </a:solidFill>
              </a:rPr>
              <a:t>memiliki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menunjukkan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keadaan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yang paling </a:t>
            </a:r>
            <a:r>
              <a:rPr lang="en-US" sz="2000" b="1" dirty="0" err="1">
                <a:solidFill>
                  <a:prstClr val="black"/>
                </a:solidFill>
              </a:rPr>
              <a:t>buruk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karakter</a:t>
            </a:r>
            <a:r>
              <a:rPr lang="en-US" sz="2000" b="1" dirty="0">
                <a:solidFill>
                  <a:prstClr val="black"/>
                </a:solidFill>
              </a:rPr>
              <a:t> Allah yang </a:t>
            </a:r>
            <a:r>
              <a:rPr lang="en-US" sz="2000" b="1" dirty="0" err="1">
                <a:solidFill>
                  <a:prstClr val="black"/>
                </a:solidFill>
              </a:rPr>
              <a:t>terbaik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553060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636686"/>
            <a:ext cx="7602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Mereka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menolak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menuai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akibat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tindakan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mereka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yang salah, dan pada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akhirnya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dibinasakan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oleh Dia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mereka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tolak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170" y="1433735"/>
            <a:ext cx="4254808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524452"/>
            <a:ext cx="76893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Kuasa Allah yang </a:t>
            </a:r>
            <a:r>
              <a:rPr lang="en-US" sz="2000" b="1" dirty="0" err="1">
                <a:solidFill>
                  <a:prstClr val="black"/>
                </a:solidFill>
              </a:rPr>
              <a:t>dinyatakan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melalui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sanggup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mendamaikan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mengampuni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segala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dosanya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serta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memberikan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kepadanya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kehidupan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kekal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Kolose</a:t>
            </a:r>
            <a:r>
              <a:rPr lang="en-US" sz="2000" b="1" dirty="0">
                <a:solidFill>
                  <a:prstClr val="black"/>
                </a:solidFill>
              </a:rPr>
              <a:t> 1:20; 1 Petrus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PEKABARAN SALIB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Oleh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dunia,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hikmat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Allah,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mengenal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Allah oleh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hikmatnya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berkenan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menyelamatkan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percaya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kebodohan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pemberitaan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Injil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Korintus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419595" y="1585174"/>
            <a:ext cx="777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Mengapa</a:t>
            </a:r>
            <a:r>
              <a:rPr lang="en-US" sz="2000" b="1" dirty="0"/>
              <a:t> </a:t>
            </a:r>
            <a:r>
              <a:rPr lang="en-US" sz="2000" b="1" dirty="0" err="1"/>
              <a:t>pemberitaan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salib</a:t>
            </a:r>
            <a:r>
              <a:rPr lang="en-US" sz="2000" b="1" dirty="0"/>
              <a:t> </a:t>
            </a:r>
            <a:r>
              <a:rPr lang="en-US" sz="2000" b="1" dirty="0" err="1"/>
              <a:t>dianggap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kebodohan</a:t>
            </a:r>
            <a:r>
              <a:rPr lang="en-US" sz="2000" b="1" dirty="0"/>
              <a:t>? (1 </a:t>
            </a:r>
            <a:r>
              <a:rPr lang="en-US" sz="2000" b="1" dirty="0" err="1"/>
              <a:t>Korintus</a:t>
            </a:r>
            <a:r>
              <a:rPr lang="en-US" sz="2000" b="1" dirty="0"/>
              <a:t> 1:21–24)?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023632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023632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419595" y="6134640"/>
            <a:ext cx="7772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Pekabaran tentang salib menunjukkan sejauh mana Allah rela bertindak untuk memberikan keselamatan kepada kita.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419596" y="4624419"/>
            <a:ext cx="77723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Namun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para </a:t>
            </a:r>
            <a:r>
              <a:rPr lang="en-US" sz="2000" b="1" dirty="0" err="1">
                <a:solidFill>
                  <a:prstClr val="black"/>
                </a:solidFill>
              </a:rPr>
              <a:t>malaikat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pekabaran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tentang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memiliki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makna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sama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sekali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berbeda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, yang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kenal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Surga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mengizinkan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diri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dibunuh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kasih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kepada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menolak</a:t>
            </a:r>
            <a:r>
              <a:rPr lang="en-US" sz="2000" b="1" dirty="0">
                <a:solidFill>
                  <a:prstClr val="black"/>
                </a:solidFill>
              </a:rPr>
              <a:t> Dia. </a:t>
            </a:r>
            <a:r>
              <a:rPr lang="en-US" sz="2000" b="1" dirty="0" err="1">
                <a:solidFill>
                  <a:prstClr val="black"/>
                </a:solidFill>
              </a:rPr>
              <a:t>Inilah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sudut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pandang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ingin</a:t>
            </a:r>
            <a:r>
              <a:rPr lang="en-US" sz="2000" b="1" dirty="0">
                <a:solidFill>
                  <a:prstClr val="black"/>
                </a:solidFill>
              </a:rPr>
              <a:t> Paulus </a:t>
            </a:r>
            <a:r>
              <a:rPr lang="en-US" sz="2000" b="1" dirty="0" err="1">
                <a:solidFill>
                  <a:prstClr val="black"/>
                </a:solidFill>
              </a:rPr>
              <a:t>sampaikan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melalui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pemberitaannya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419600" y="2182951"/>
            <a:ext cx="77723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Orang 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mengharapkan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seorang</a:t>
            </a:r>
            <a:r>
              <a:rPr lang="en-US" sz="2000" b="1" dirty="0">
                <a:solidFill>
                  <a:prstClr val="black"/>
                </a:solidFill>
              </a:rPr>
              <a:t> Mesias yang </a:t>
            </a:r>
            <a:r>
              <a:rPr lang="en-US" sz="2000" b="1" dirty="0" err="1">
                <a:solidFill>
                  <a:prstClr val="black"/>
                </a:solidFill>
              </a:rPr>
              <a:t>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membebaskan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penindasan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Romawi</a:t>
            </a:r>
            <a:r>
              <a:rPr lang="en-US" sz="2000" b="1" dirty="0">
                <a:solidFill>
                  <a:prstClr val="black"/>
                </a:solidFill>
              </a:rPr>
              <a:t>. Ketika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menyatakan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bahwa</a:t>
            </a:r>
            <a:r>
              <a:rPr lang="en-US" sz="2000" b="1" dirty="0">
                <a:solidFill>
                  <a:prstClr val="black"/>
                </a:solidFill>
              </a:rPr>
              <a:t> Ia </a:t>
            </a:r>
            <a:r>
              <a:rPr lang="en-US" sz="2000" b="1" dirty="0" err="1">
                <a:solidFill>
                  <a:prstClr val="black"/>
                </a:solidFill>
              </a:rPr>
              <a:t>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disalibkan</a:t>
            </a:r>
            <a:r>
              <a:rPr lang="en-US" sz="2000" b="1" dirty="0">
                <a:solidFill>
                  <a:prstClr val="black"/>
                </a:solidFill>
              </a:rPr>
              <a:t>, murid-murid-Nya </a:t>
            </a:r>
            <a:r>
              <a:rPr lang="en-US" sz="2000" b="1" dirty="0" err="1">
                <a:solidFill>
                  <a:prstClr val="black"/>
                </a:solidFill>
              </a:rPr>
              <a:t>sendiri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merasa</a:t>
            </a:r>
            <a:r>
              <a:rPr lang="en-US" sz="2000" b="1" dirty="0">
                <a:solidFill>
                  <a:prstClr val="black"/>
                </a:solidFill>
              </a:rPr>
              <a:t> sangat </a:t>
            </a:r>
            <a:r>
              <a:rPr lang="en-US" sz="2000" b="1" dirty="0" err="1">
                <a:solidFill>
                  <a:prstClr val="black"/>
                </a:solidFill>
              </a:rPr>
              <a:t>terkejut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Terlebih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orang 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seseorang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tergantung</a:t>
            </a:r>
            <a:r>
              <a:rPr lang="en-US" sz="2000" b="1" dirty="0">
                <a:solidFill>
                  <a:prstClr val="black"/>
                </a:solidFill>
              </a:rPr>
              <a:t> pada </a:t>
            </a:r>
            <a:r>
              <a:rPr lang="en-US" sz="2000" b="1" dirty="0" err="1">
                <a:solidFill>
                  <a:prstClr val="black"/>
                </a:solidFill>
              </a:rPr>
              <a:t>kayu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dianggap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sebagai</a:t>
            </a:r>
            <a:r>
              <a:rPr lang="en-US" sz="2000" b="1" dirty="0">
                <a:solidFill>
                  <a:prstClr val="black"/>
                </a:solidFill>
              </a:rPr>
              <a:t> orang yang </a:t>
            </a:r>
            <a:r>
              <a:rPr lang="en-US" sz="2000" b="1" dirty="0" err="1">
                <a:solidFill>
                  <a:prstClr val="black"/>
                </a:solidFill>
              </a:rPr>
              <a:t>dikutuk</a:t>
            </a:r>
            <a:r>
              <a:rPr lang="en-US" sz="2000" b="1" dirty="0">
                <a:solidFill>
                  <a:prstClr val="black"/>
                </a:solidFill>
              </a:rPr>
              <a:t> oleh Allah (</a:t>
            </a:r>
            <a:r>
              <a:rPr lang="en-US" sz="2000" b="1" dirty="0" err="1">
                <a:solidFill>
                  <a:prstClr val="black"/>
                </a:solidFill>
              </a:rPr>
              <a:t>Ulangan</a:t>
            </a:r>
            <a:r>
              <a:rPr lang="en-US" sz="2000" b="1" dirty="0">
                <a:solidFill>
                  <a:prstClr val="black"/>
                </a:solidFill>
              </a:rPr>
              <a:t> 21:23). Bagi orang </a:t>
            </a:r>
            <a:r>
              <a:rPr lang="en-US" sz="2000" b="1" dirty="0" err="1">
                <a:solidFill>
                  <a:prstClr val="black"/>
                </a:solidFill>
              </a:rPr>
              <a:t>bukan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yang </a:t>
            </a:r>
            <a:r>
              <a:rPr lang="en-US" sz="2000" b="1" dirty="0" err="1">
                <a:solidFill>
                  <a:prstClr val="black"/>
                </a:solidFill>
              </a:rPr>
              <a:t>bahkan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menantikan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seorang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Penebus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kesimpulannya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tetap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sebuah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kebodohan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YANG BODOH DAN YANG LEMAH DARI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339778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Sebab</a:t>
            </a:r>
            <a:r>
              <a:rPr lang="en-US" b="1" dirty="0"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atin typeface="Comic Sans MS" panose="030F0702030302020204" pitchFamily="66" charset="0"/>
              </a:rPr>
              <a:t>bodoh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dari</a:t>
            </a:r>
            <a:r>
              <a:rPr lang="en-US" b="1" dirty="0"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latin typeface="Comic Sans MS" panose="030F0702030302020204" pitchFamily="66" charset="0"/>
              </a:rPr>
              <a:t>lebih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besar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hikmatnya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dari</a:t>
            </a:r>
            <a:r>
              <a:rPr lang="en-US" b="1" dirty="0"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latin typeface="Comic Sans MS" panose="030F0702030302020204" pitchFamily="66" charset="0"/>
              </a:rPr>
              <a:t>manusia</a:t>
            </a:r>
            <a:r>
              <a:rPr lang="en-US" b="1" dirty="0">
                <a:latin typeface="Comic Sans MS" panose="030F0702030302020204" pitchFamily="66" charset="0"/>
              </a:rPr>
              <a:t> dan yang </a:t>
            </a:r>
            <a:r>
              <a:rPr lang="en-US" b="1" dirty="0" err="1">
                <a:latin typeface="Comic Sans MS" panose="030F0702030302020204" pitchFamily="66" charset="0"/>
              </a:rPr>
              <a:t>lemah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dari</a:t>
            </a:r>
            <a:r>
              <a:rPr lang="en-US" b="1" dirty="0"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latin typeface="Comic Sans MS" panose="030F0702030302020204" pitchFamily="66" charset="0"/>
              </a:rPr>
              <a:t>lebih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kuat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dari</a:t>
            </a:r>
            <a:r>
              <a:rPr lang="en-US" b="1" dirty="0"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latin typeface="Comic Sans MS" panose="030F0702030302020204" pitchFamily="66" charset="0"/>
              </a:rPr>
              <a:t>manusia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Korintus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4" y="1441537"/>
            <a:ext cx="1034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Apakah</a:t>
            </a:r>
            <a:r>
              <a:rPr lang="en-US" sz="2000" b="1" dirty="0"/>
              <a:t> Allah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pun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dianggap</a:t>
            </a:r>
            <a:r>
              <a:rPr lang="en-US" sz="2000" b="1" dirty="0"/>
              <a:t> </a:t>
            </a:r>
            <a:r>
              <a:rPr lang="en-US" sz="2000" b="1" dirty="0" err="1"/>
              <a:t>bodoh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lemah</a:t>
            </a:r>
            <a:r>
              <a:rPr lang="en-US" sz="2000" b="1" dirty="0"/>
              <a:t>? (1 </a:t>
            </a:r>
            <a:r>
              <a:rPr lang="en-US" sz="2000" b="1" dirty="0" err="1"/>
              <a:t>Korintus</a:t>
            </a:r>
            <a:r>
              <a:rPr lang="en-US" sz="2000" b="1" dirty="0"/>
              <a:t> 1:25)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4" y="3134410"/>
            <a:ext cx="4973050" cy="3607696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257799" y="3011696"/>
            <a:ext cx="6934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hikmat</a:t>
            </a:r>
            <a:r>
              <a:rPr lang="en-US" sz="2000" b="1" dirty="0"/>
              <a:t> yang </a:t>
            </a:r>
            <a:r>
              <a:rPr lang="en-US" sz="2000" b="1" dirty="0" err="1"/>
              <a:t>dikumpulkan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orang-orang paling </a:t>
            </a:r>
            <a:r>
              <a:rPr lang="en-US" sz="2000" b="1" dirty="0" err="1"/>
              <a:t>bijaksana</a:t>
            </a:r>
            <a:r>
              <a:rPr lang="en-US" sz="2000" b="1" dirty="0"/>
              <a:t> </a:t>
            </a:r>
            <a:r>
              <a:rPr lang="en-US" sz="2000" b="1" dirty="0" err="1"/>
              <a:t>sekalipun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merancang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keselamatan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umat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346121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257800" y="5747644"/>
            <a:ext cx="55922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Perhatikan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i="1" u="sng" dirty="0" err="1"/>
              <a:t>percaya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respons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panggilan</a:t>
            </a:r>
            <a:r>
              <a:rPr lang="en-US" sz="2000" b="1" dirty="0"/>
              <a:t> Roh Kudus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i="1" u="sng" dirty="0" err="1"/>
              <a:t>diselamatkan</a:t>
            </a:r>
            <a:r>
              <a:rPr lang="en-US" sz="2000" b="1" dirty="0"/>
              <a:t>.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750107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Tentu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karena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memiliki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cacat</a:t>
            </a:r>
            <a:r>
              <a:rPr lang="en-US" sz="2000" b="1" dirty="0">
                <a:solidFill>
                  <a:prstClr val="black"/>
                </a:solidFill>
              </a:rPr>
              <a:t>. Paulus </a:t>
            </a:r>
            <a:r>
              <a:rPr lang="en-US" sz="2000" b="1" dirty="0" err="1">
                <a:solidFill>
                  <a:prstClr val="black"/>
                </a:solidFill>
              </a:rPr>
              <a:t>hanya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menggunakan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sebuah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perbandingan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kiasan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seandainya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memiliki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pemikiran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dianggap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bodoh</a:t>
            </a:r>
            <a:r>
              <a:rPr lang="en-US" sz="2000" b="1" dirty="0">
                <a:solidFill>
                  <a:prstClr val="black"/>
                </a:solidFill>
              </a:rPr>
              <a:t>”, </a:t>
            </a:r>
            <a:r>
              <a:rPr lang="en-US" sz="2000" b="1" dirty="0" err="1">
                <a:solidFill>
                  <a:prstClr val="black"/>
                </a:solidFill>
              </a:rPr>
              <a:t>pemikiran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tetap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lebih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bijaksana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daripada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pemikiran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yang paling </a:t>
            </a:r>
            <a:r>
              <a:rPr lang="en-US" sz="2000" b="1" dirty="0" err="1">
                <a:solidFill>
                  <a:prstClr val="black"/>
                </a:solidFill>
              </a:rPr>
              <a:t>bijaksana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seandainya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sesuatu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dianggap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lemah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Allah, </a:t>
            </a:r>
            <a:r>
              <a:rPr lang="en-US" sz="2000" b="1" dirty="0" err="1">
                <a:solidFill>
                  <a:prstClr val="black"/>
                </a:solidFill>
              </a:rPr>
              <a:t>hal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tetap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lebih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daripada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kekuatan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terbesar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257800" y="4055565"/>
            <a:ext cx="69342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Hanya Allah yang </a:t>
            </a:r>
            <a:r>
              <a:rPr lang="en-US" sz="2000" b="1" dirty="0" err="1">
                <a:solidFill>
                  <a:prstClr val="black"/>
                </a:solidFill>
              </a:rPr>
              <a:t>sanggup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memberikan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penebusan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melalui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pengorbanan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diberikan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atas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salib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diselamatkan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1:18); “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percaya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1:21); dan “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dipanggil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Korintus</a:t>
            </a:r>
            <a:r>
              <a:rPr lang="en-US" sz="2000" b="1" dirty="0">
                <a:solidFill>
                  <a:prstClr val="black"/>
                </a:solidFill>
              </a:rPr>
              <a:t> 1:24).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685800" y="750305"/>
            <a:ext cx="1091837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b="1" noProof="0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pikiran</a:t>
            </a:r>
            <a:r>
              <a:rPr lang="en-US" sz="2300" b="1" dirty="0">
                <a:latin typeface="Constantia" panose="02030602050306030303" pitchFamily="18" charset="0"/>
              </a:rPr>
              <a:t> orang-orang </a:t>
            </a:r>
            <a:r>
              <a:rPr lang="en-US" sz="2300" b="1" dirty="0" err="1">
                <a:latin typeface="Constantia" panose="02030602050306030303" pitchFamily="18" charset="0"/>
              </a:rPr>
              <a:t>banyak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hidup</a:t>
            </a:r>
            <a:r>
              <a:rPr lang="en-US" sz="2300" b="1" dirty="0">
                <a:latin typeface="Constantia" panose="02030602050306030303" pitchFamily="18" charset="0"/>
              </a:rPr>
              <a:t> pada </a:t>
            </a:r>
            <a:r>
              <a:rPr lang="en-US" sz="2300" b="1" dirty="0" err="1">
                <a:latin typeface="Constantia" panose="02030602050306030303" pitchFamily="18" charset="0"/>
              </a:rPr>
              <a:t>waktu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sekarang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salib</a:t>
            </a:r>
            <a:r>
              <a:rPr lang="en-US" sz="2300" b="1" dirty="0">
                <a:latin typeface="Constantia" panose="02030602050306030303" pitchFamily="18" charset="0"/>
              </a:rPr>
              <a:t> di </a:t>
            </a:r>
            <a:r>
              <a:rPr lang="en-US" sz="2300" b="1" dirty="0" err="1">
                <a:latin typeface="Constantia" panose="02030602050306030303" pitchFamily="18" charset="0"/>
              </a:rPr>
              <a:t>Kalvari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dikelilingi</a:t>
            </a:r>
            <a:r>
              <a:rPr lang="en-US" sz="2300" b="1" dirty="0">
                <a:latin typeface="Constantia" panose="02030602050306030303" pitchFamily="18" charset="0"/>
              </a:rPr>
              <a:t> oleh </a:t>
            </a:r>
            <a:r>
              <a:rPr lang="en-US" sz="2300" b="1" dirty="0" err="1">
                <a:latin typeface="Constantia" panose="02030602050306030303" pitchFamily="18" charset="0"/>
              </a:rPr>
              <a:t>pikiran-pikiran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suci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Pergaulan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disucikan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dihubungkan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pemandanan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penyaliban</a:t>
            </a:r>
            <a:r>
              <a:rPr lang="en-US" sz="2300" b="1" dirty="0">
                <a:latin typeface="Constantia" panose="02030602050306030303" pitchFamily="18" charset="0"/>
              </a:rPr>
              <a:t>. Pada zaman Paulus </a:t>
            </a:r>
            <a:r>
              <a:rPr lang="en-US" sz="2300" b="1" dirty="0" err="1">
                <a:latin typeface="Constantia" panose="02030602050306030303" pitchFamily="18" charset="0"/>
              </a:rPr>
              <a:t>salib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dipandang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perasaan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menjijikkan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ketakutan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Untuk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menjunjung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tinggi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Juruselamat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seorang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telah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menemui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kematian</a:t>
            </a:r>
            <a:r>
              <a:rPr lang="en-US" sz="2300" b="1" dirty="0">
                <a:latin typeface="Constantia" panose="02030602050306030303" pitchFamily="18" charset="0"/>
              </a:rPr>
              <a:t> di </a:t>
            </a:r>
            <a:r>
              <a:rPr lang="en-US" sz="2300" b="1" dirty="0" err="1">
                <a:latin typeface="Constantia" panose="02030602050306030303" pitchFamily="18" charset="0"/>
              </a:rPr>
              <a:t>kayu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salib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sendirinya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menimbulkan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tertawaan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pertentangan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  <a:r>
              <a:rPr lang="en-US" sz="23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300" b="1" dirty="0">
                <a:latin typeface="Constantia" panose="02030602050306030303" pitchFamily="18" charset="0"/>
              </a:rPr>
              <a:t>Ia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dianggap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sebagai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lemah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pikirannya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untuk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mencoba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menunjukkan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bagaimana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salib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dapat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mempunyai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sesuatu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hubungan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ditinggikan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bangsa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atau</a:t>
            </a:r>
            <a:r>
              <a:rPr lang="en-US" sz="2300" b="1" dirty="0">
                <a:latin typeface="Constantia" panose="02030602050306030303" pitchFamily="18" charset="0"/>
              </a:rPr>
              <a:t> demi </a:t>
            </a:r>
            <a:r>
              <a:rPr lang="en-US" sz="2300" b="1" dirty="0" err="1">
                <a:latin typeface="Constantia" panose="02030602050306030303" pitchFamily="18" charset="0"/>
              </a:rPr>
              <a:t>keselamatan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endParaRPr lang="en-US" sz="23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fi-FI" sz="2300" b="1" dirty="0">
                <a:latin typeface="Constantia" panose="02030602050306030303" pitchFamily="18" charset="0"/>
              </a:rPr>
              <a:t>Tetapi kepada Paulus salib itu adalah tujuan utama.</a:t>
            </a:r>
            <a:r>
              <a:rPr lang="en-US" sz="2300" b="1" noProof="0" dirty="0">
                <a:latin typeface="Constantia" panose="02030602050306030303" pitchFamily="18" charset="0"/>
              </a:rPr>
              <a:t> […] </a:t>
            </a:r>
            <a:r>
              <a:rPr lang="en-US" sz="2300" b="1" dirty="0">
                <a:latin typeface="Constantia" panose="02030602050306030303" pitchFamily="18" charset="0"/>
              </a:rPr>
              <a:t>Ia </a:t>
            </a:r>
            <a:r>
              <a:rPr lang="en-US" sz="2300" b="1" dirty="0" err="1">
                <a:latin typeface="Constantia" panose="02030602050306030303" pitchFamily="18" charset="0"/>
              </a:rPr>
              <a:t>mengetahui</a:t>
            </a:r>
            <a:r>
              <a:rPr lang="en-US" sz="2300" b="1" dirty="0">
                <a:latin typeface="Constantia" panose="02030602050306030303" pitchFamily="18" charset="0"/>
              </a:rPr>
              <a:t> oleh </a:t>
            </a:r>
            <a:r>
              <a:rPr lang="en-US" sz="2300" b="1" dirty="0" err="1">
                <a:latin typeface="Constantia" panose="02030602050306030303" pitchFamily="18" charset="0"/>
              </a:rPr>
              <a:t>pengalaman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pribadi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bahwa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bila</a:t>
            </a:r>
            <a:r>
              <a:rPr lang="en-US" sz="2300" b="1" dirty="0">
                <a:latin typeface="Constantia" panose="02030602050306030303" pitchFamily="18" charset="0"/>
              </a:rPr>
              <a:t> orang </a:t>
            </a:r>
            <a:r>
              <a:rPr lang="en-US" sz="2300" b="1" dirty="0" err="1">
                <a:latin typeface="Constantia" panose="02030602050306030303" pitchFamily="18" charset="0"/>
              </a:rPr>
              <a:t>berdosa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sekali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memandang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kasih</a:t>
            </a:r>
            <a:r>
              <a:rPr lang="en-US" sz="2300" b="1" dirty="0">
                <a:latin typeface="Constantia" panose="02030602050306030303" pitchFamily="18" charset="0"/>
              </a:rPr>
              <a:t> Allah, </a:t>
            </a:r>
            <a:r>
              <a:rPr lang="en-US" sz="2300" b="1" dirty="0" err="1">
                <a:latin typeface="Constantia" panose="02030602050306030303" pitchFamily="18" charset="0"/>
              </a:rPr>
              <a:t>sebagaimana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kelihatan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pengorbanan</a:t>
            </a:r>
            <a:r>
              <a:rPr lang="en-US" sz="2300" b="1" dirty="0">
                <a:latin typeface="Constantia" panose="02030602050306030303" pitchFamily="18" charset="0"/>
              </a:rPr>
              <a:t> Anak-Nya, dan </a:t>
            </a:r>
            <a:r>
              <a:rPr lang="en-US" sz="2300" b="1" dirty="0" err="1">
                <a:latin typeface="Constantia" panose="02030602050306030303" pitchFamily="18" charset="0"/>
              </a:rPr>
              <a:t>menyerahkan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pengaruh</a:t>
            </a:r>
            <a:r>
              <a:rPr lang="en-US" sz="2300" b="1" dirty="0">
                <a:latin typeface="Constantia" panose="02030602050306030303" pitchFamily="18" charset="0"/>
              </a:rPr>
              <a:t> Ilahi, </a:t>
            </a:r>
            <a:r>
              <a:rPr lang="en-US" sz="2300" b="1" dirty="0" err="1">
                <a:latin typeface="Constantia" panose="02030602050306030303" pitchFamily="18" charset="0"/>
              </a:rPr>
              <a:t>suatu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perubahan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terjadi</a:t>
            </a:r>
            <a:r>
              <a:rPr lang="en-US" sz="2300" b="1" dirty="0"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latin typeface="Constantia" panose="02030602050306030303" pitchFamily="18" charset="0"/>
              </a:rPr>
              <a:t>mulai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Kristus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menjadi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segala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perkara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segala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perkara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  <a:r>
              <a:rPr lang="en-US" sz="23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1177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78</cp:revision>
  <dcterms:created xsi:type="dcterms:W3CDTF">2026-05-30T13:56:14Z</dcterms:created>
  <dcterms:modified xsi:type="dcterms:W3CDTF">2026-07-08T09:56:29Z</dcterms:modified>
</cp:coreProperties>
</file>