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72" r:id="rId4"/>
    <p:sldId id="258" r:id="rId5"/>
    <p:sldId id="259" r:id="rId6"/>
    <p:sldId id="260" r:id="rId7"/>
    <p:sldId id="270" r:id="rId8"/>
    <p:sldId id="262" r:id="rId9"/>
    <p:sldId id="271" r:id="rId10"/>
    <p:sldId id="264" r:id="rId11"/>
    <p:sldId id="266" r:id="rId12"/>
    <p:sldId id="26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4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n-ID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Belum </a:t>
          </a:r>
          <a:r>
            <a:rPr lang="en-ID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Dewasa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Seperti</a:t>
          </a:r>
          <a:r>
            <a:rPr lang="en-ID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ID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anak-anak</a:t>
          </a:r>
          <a:r>
            <a:rPr lang="en-ID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-ID" sz="2000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Korintus</a:t>
          </a:r>
          <a:r>
            <a:rPr lang="en-ID" sz="2000" b="1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  <a:endParaRPr lang="en" sz="2000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Makanannya susu (1 Korintus 3:2)</a:t>
          </a:r>
          <a:endParaRPr lang="en" sz="20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Bersifat</a:t>
          </a:r>
          <a:r>
            <a:rPr lang="en-ID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ID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duniawi</a:t>
          </a:r>
          <a:r>
            <a:rPr lang="en-ID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br>
            <a:rPr lang="en-ID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-ID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ID" sz="20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Korintus</a:t>
          </a:r>
          <a:r>
            <a:rPr lang="en-ID" sz="20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3:3)</a:t>
          </a:r>
          <a:endParaRPr lang="en" sz="20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Mudah</a:t>
          </a:r>
          <a:r>
            <a:rPr lang="en-ID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ID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dipengaruhi</a:t>
          </a:r>
          <a:r>
            <a:rPr lang="en-ID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oleh </a:t>
          </a:r>
          <a:r>
            <a:rPr lang="en-ID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pendapat</a:t>
          </a:r>
          <a:r>
            <a:rPr lang="en-ID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orang lain (1 </a:t>
          </a:r>
          <a:r>
            <a:rPr lang="en-ID" sz="1800" b="1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Korintus</a:t>
          </a:r>
          <a:r>
            <a:rPr lang="en-ID" sz="1800" b="1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3:4)</a:t>
          </a:r>
          <a:endParaRPr lang="en" sz="1800" b="1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ID" b="1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Dewasa</a:t>
          </a:r>
          <a:endParaRPr lang="en" b="1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000" b="1" noProof="0" dirty="0">
              <a:solidFill>
                <a:schemeClr val="tx1"/>
              </a:solidFill>
            </a:rPr>
            <a:t>Seperti orang dewasa </a:t>
          </a:r>
          <a:br>
            <a:rPr lang="it-IT" sz="2000" b="1" noProof="0" dirty="0">
              <a:solidFill>
                <a:schemeClr val="tx1"/>
              </a:solidFill>
            </a:rPr>
          </a:br>
          <a:r>
            <a:rPr lang="it-IT" sz="2000" b="1" noProof="0" dirty="0">
              <a:solidFill>
                <a:schemeClr val="tx1"/>
              </a:solidFill>
            </a:rPr>
            <a:t>(1 Korintus 14:20)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>
              <a:solidFill>
                <a:schemeClr val="tx1"/>
              </a:solidFill>
            </a:rPr>
            <a:t>Makanannya makanan keras (Ibrani 5:14)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noProof="0" dirty="0">
              <a:solidFill>
                <a:schemeClr val="tx1"/>
              </a:solidFill>
            </a:rPr>
            <a:t>Bersifat rohani </a:t>
          </a:r>
          <a:br>
            <a:rPr lang="fi-FI" sz="2000" b="1" noProof="0" dirty="0">
              <a:solidFill>
                <a:schemeClr val="tx1"/>
              </a:solidFill>
            </a:rPr>
          </a:br>
          <a:r>
            <a:rPr lang="fi-FI" sz="2000" b="1" noProof="0" dirty="0">
              <a:solidFill>
                <a:schemeClr val="tx1"/>
              </a:solidFill>
            </a:rPr>
            <a:t>(1 Korintus 2:13)</a:t>
          </a:r>
          <a:endParaRPr lang="en" sz="2000" b="1" noProof="0" dirty="0">
            <a:solidFill>
              <a:schemeClr val="tx1"/>
            </a:solidFill>
          </a:endParaRP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noProof="0" dirty="0">
              <a:solidFill>
                <a:schemeClr val="tx1"/>
              </a:solidFill>
            </a:rPr>
            <a:t>Memiliki kemampuan untuk membedakan secara rohani </a:t>
          </a:r>
          <a:br>
            <a:rPr lang="fi-FI" sz="1800" b="1" noProof="0" dirty="0">
              <a:solidFill>
                <a:schemeClr val="tx1"/>
              </a:solidFill>
            </a:rPr>
          </a:br>
          <a:r>
            <a:rPr lang="fi-FI" sz="1800" b="1" noProof="0" dirty="0">
              <a:solidFill>
                <a:schemeClr val="tx1"/>
              </a:solidFill>
            </a:rPr>
            <a:t>(1 Korintus 2:14)</a:t>
          </a:r>
          <a:endParaRPr lang="en" sz="1800" b="1" noProof="0" dirty="0">
            <a:solidFill>
              <a:schemeClr val="tx1"/>
            </a:solidFill>
          </a:endParaRP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2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Belum </a:t>
          </a:r>
          <a:r>
            <a:rPr lang="en-ID" sz="42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Dewasa</a:t>
          </a:r>
          <a:endParaRPr lang="en" sz="42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Seperti</a:t>
          </a:r>
          <a:r>
            <a:rPr lang="en-ID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ID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anak-anak</a:t>
          </a:r>
          <a:r>
            <a:rPr lang="en-ID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(1 </a:t>
          </a:r>
          <a:r>
            <a:rPr lang="en-ID" sz="20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Korintus</a:t>
          </a:r>
          <a:r>
            <a:rPr lang="en-ID" sz="2000" b="1" kern="1200" noProof="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 3:1)</a:t>
          </a:r>
          <a:endParaRPr lang="en" sz="20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Makanannya susu (1 Korintus 3:2)</a:t>
          </a:r>
          <a:endParaRPr lang="en" sz="20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Bersifat</a:t>
          </a:r>
          <a:r>
            <a:rPr lang="en-ID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ID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duniawi</a:t>
          </a:r>
          <a:r>
            <a:rPr lang="en-ID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br>
            <a:rPr lang="en-ID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n-ID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</a:t>
          </a:r>
          <a:r>
            <a:rPr lang="en-ID" sz="20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Korintus</a:t>
          </a:r>
          <a:r>
            <a:rPr lang="en-ID" sz="20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3:3)</a:t>
          </a:r>
          <a:endParaRPr lang="en" sz="20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Mudah</a:t>
          </a:r>
          <a:r>
            <a:rPr lang="en-ID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</a:t>
          </a:r>
          <a:r>
            <a:rPr lang="en-ID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dipengaruhi</a:t>
          </a:r>
          <a:r>
            <a:rPr lang="en-ID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oleh </a:t>
          </a:r>
          <a:r>
            <a:rPr lang="en-ID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pendapat</a:t>
          </a:r>
          <a:r>
            <a:rPr lang="en-ID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orang lain (1 </a:t>
          </a:r>
          <a:r>
            <a:rPr lang="en-ID" sz="1800" b="1" kern="1200" noProof="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Korintus</a:t>
          </a:r>
          <a:r>
            <a:rPr lang="en-ID" sz="1800" b="1" kern="1200" noProof="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 3:4)</a:t>
          </a:r>
          <a:endParaRPr lang="en" sz="1800" b="1" kern="1200" noProof="0" dirty="0"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5300" b="1" kern="1200" noProof="0" dirty="0" err="1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Dewasa</a:t>
          </a:r>
          <a:endParaRPr lang="en" sz="5300" b="1" kern="1200" noProof="0" dirty="0">
            <a:solidFill>
              <a:schemeClr val="bg1"/>
            </a:solidFill>
            <a:effectLst>
              <a:outerShdw blurRad="50800" dist="50800" dir="5400000" algn="ctr" rotWithShape="0">
                <a:schemeClr val="tx1"/>
              </a:outerShdw>
            </a:effectLst>
          </a:endParaRP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solidFill>
                <a:schemeClr val="tx1"/>
              </a:solidFill>
            </a:rPr>
            <a:t>Seperti orang dewasa </a:t>
          </a:r>
          <a:br>
            <a:rPr lang="it-IT" sz="2000" b="1" kern="1200" noProof="0" dirty="0">
              <a:solidFill>
                <a:schemeClr val="tx1"/>
              </a:solidFill>
            </a:rPr>
          </a:br>
          <a:r>
            <a:rPr lang="it-IT" sz="2000" b="1" kern="1200" noProof="0" dirty="0">
              <a:solidFill>
                <a:schemeClr val="tx1"/>
              </a:solidFill>
            </a:rPr>
            <a:t>(1 Korintus 14:20)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tx1"/>
              </a:solidFill>
            </a:rPr>
            <a:t>Makanannya makanan keras (Ibrani 5:14)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schemeClr val="tx1"/>
              </a:solidFill>
            </a:rPr>
            <a:t>Bersifat rohani </a:t>
          </a:r>
          <a:br>
            <a:rPr lang="fi-FI" sz="2000" b="1" kern="1200" noProof="0" dirty="0">
              <a:solidFill>
                <a:schemeClr val="tx1"/>
              </a:solidFill>
            </a:rPr>
          </a:br>
          <a:r>
            <a:rPr lang="fi-FI" sz="2000" b="1" kern="1200" noProof="0" dirty="0">
              <a:solidFill>
                <a:schemeClr val="tx1"/>
              </a:solidFill>
            </a:rPr>
            <a:t>(1 Korintus 2:13)</a:t>
          </a:r>
          <a:endParaRPr lang="en" sz="2000" b="1" kern="1200" noProof="0" dirty="0">
            <a:solidFill>
              <a:schemeClr val="tx1"/>
            </a:solidFill>
          </a:endParaRP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solidFill>
                <a:schemeClr val="tx1"/>
              </a:solidFill>
            </a:rPr>
            <a:t>Memiliki kemampuan untuk membedakan secara rohani </a:t>
          </a:r>
          <a:br>
            <a:rPr lang="fi-FI" sz="1800" b="1" kern="1200" noProof="0" dirty="0">
              <a:solidFill>
                <a:schemeClr val="tx1"/>
              </a:solidFill>
            </a:rPr>
          </a:br>
          <a:r>
            <a:rPr lang="fi-FI" sz="1800" b="1" kern="1200" noProof="0" dirty="0">
              <a:solidFill>
                <a:schemeClr val="tx1"/>
              </a:solidFill>
            </a:rPr>
            <a:t>(1 Korintus 2:14)</a:t>
          </a:r>
          <a:endParaRPr lang="en" sz="1800" b="1" kern="1200" noProof="0" dirty="0">
            <a:solidFill>
              <a:schemeClr val="tx1"/>
            </a:solidFill>
          </a:endParaRP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C7434B-99D2-463D-BB41-1BE5A1D0D5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27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62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2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366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50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18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39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7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2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4C2E0C-0F07-4285-B1CD-0FD8F3BA4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363" y="10733"/>
            <a:ext cx="11720512" cy="64472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541142D-15AA-E4FA-B17E-7B3E4A2A0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3825" y="123824"/>
            <a:ext cx="11944350" cy="6600825"/>
          </a:xfrm>
          <a:prstGeom prst="rect">
            <a:avLst/>
          </a:prstGeom>
          <a:noFill/>
          <a:ln w="2540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6546B5-82CF-95EA-478E-ED94F93C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85595"/>
            <a:ext cx="12192000" cy="9512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C257BE-3063-C84F-CA3C-C49A87CA1E2D}"/>
              </a:ext>
            </a:extLst>
          </p:cNvPr>
          <p:cNvSpPr txBox="1"/>
          <p:nvPr/>
        </p:nvSpPr>
        <p:spPr>
          <a:xfrm>
            <a:off x="0" y="5967911"/>
            <a:ext cx="1217771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8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FC0A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KESATUAN DALAM KRISTUS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857487-898D-4936-0BBD-AE35D6DD20C1}"/>
              </a:ext>
            </a:extLst>
          </p:cNvPr>
          <p:cNvSpPr txBox="1"/>
          <p:nvPr/>
        </p:nvSpPr>
        <p:spPr>
          <a:xfrm>
            <a:off x="0" y="-38100"/>
            <a:ext cx="12177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Lesson 3 for July 18, 2026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CB705FD-9C17-012A-F9AE-C06D8F86EE70}"/>
              </a:ext>
            </a:extLst>
          </p:cNvPr>
          <p:cNvSpPr/>
          <p:nvPr/>
        </p:nvSpPr>
        <p:spPr>
          <a:xfrm>
            <a:off x="942975" y="6210301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413A08F-0722-B128-EA7B-C6D7DA5CDF01}"/>
              </a:ext>
            </a:extLst>
          </p:cNvPr>
          <p:cNvSpPr/>
          <p:nvPr/>
        </p:nvSpPr>
        <p:spPr>
          <a:xfrm>
            <a:off x="10847767" y="6217587"/>
            <a:ext cx="296483" cy="296483"/>
          </a:xfrm>
          <a:prstGeom prst="star7">
            <a:avLst/>
          </a:prstGeom>
          <a:solidFill>
            <a:srgbClr val="CFC0A1"/>
          </a:solidFill>
          <a:ln>
            <a:solidFill>
              <a:srgbClr val="D9D535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brightRoom" dir="t"/>
          </a:scene3d>
          <a:sp3d>
            <a:bevelT w="4445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relaxedInset"/>
            </a:sp3d>
          </a:bodyPr>
          <a:lstStyle/>
          <a:p>
            <a:pPr algn="ctr"/>
            <a:endParaRPr lang="en" noProof="0" dirty="0"/>
          </a:p>
        </p:txBody>
      </p:sp>
    </p:spTree>
    <p:extLst>
      <p:ext uri="{BB962C8B-B14F-4D97-AF65-F5344CB8AC3E}">
        <p14:creationId xmlns:p14="http://schemas.microsoft.com/office/powerpoint/2010/main" val="5006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MENGHORMATI PARA PEMIMPIN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514349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Yang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akhirnya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dituntut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pelayan-pelayan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demikian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ialah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ternyata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dipercayai</a:t>
            </a:r>
            <a:r>
              <a:rPr lang="en-ID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Korintus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8" y="1242179"/>
            <a:ext cx="7889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Adanya </a:t>
            </a:r>
            <a:r>
              <a:rPr lang="en-ID" sz="2000" b="1" dirty="0" err="1"/>
              <a:t>persaingan</a:t>
            </a:r>
            <a:r>
              <a:rPr lang="en-ID" sz="2000" b="1" dirty="0"/>
              <a:t> dan </a:t>
            </a:r>
            <a:r>
              <a:rPr lang="en-ID" sz="2000" b="1" dirty="0" err="1"/>
              <a:t>kelompok-kelompok</a:t>
            </a:r>
            <a:r>
              <a:rPr lang="en-ID" sz="2000" b="1" dirty="0"/>
              <a:t> yang </a:t>
            </a:r>
            <a:r>
              <a:rPr lang="en-ID" sz="2000" b="1" dirty="0" err="1"/>
              <a:t>mengelilingi</a:t>
            </a:r>
            <a:r>
              <a:rPr lang="en-ID" sz="2000" b="1" dirty="0"/>
              <a:t> para </a:t>
            </a:r>
            <a:r>
              <a:rPr lang="en-ID" sz="2000" b="1" dirty="0" err="1"/>
              <a:t>pemimpin</a:t>
            </a:r>
            <a:r>
              <a:rPr lang="en-ID" sz="2000" b="1" dirty="0"/>
              <a:t> </a:t>
            </a:r>
            <a:r>
              <a:rPr lang="en-ID" sz="2000" b="1" dirty="0" err="1"/>
              <a:t>bukan</a:t>
            </a:r>
            <a:r>
              <a:rPr lang="en-ID" sz="2000" b="1" dirty="0"/>
              <a:t> </a:t>
            </a:r>
            <a:r>
              <a:rPr lang="en-ID" sz="2000" b="1" dirty="0" err="1"/>
              <a:t>berarti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menolak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 </a:t>
            </a:r>
            <a:r>
              <a:rPr lang="en-ID" sz="2000" b="1" dirty="0" err="1"/>
              <a:t>Sebaliknya</a:t>
            </a:r>
            <a:r>
              <a:rPr lang="en-ID" sz="2000" b="1" dirty="0"/>
              <a:t>, Paulus </a:t>
            </a:r>
            <a:r>
              <a:rPr lang="en-ID" sz="2000" b="1" dirty="0" err="1"/>
              <a:t>mendukung</a:t>
            </a:r>
            <a:r>
              <a:rPr lang="en-ID" sz="2000" b="1" dirty="0"/>
              <a:t> dan </a:t>
            </a:r>
            <a:r>
              <a:rPr lang="en-ID" sz="2000" b="1" dirty="0" err="1"/>
              <a:t>membela</a:t>
            </a:r>
            <a:r>
              <a:rPr lang="en-ID" sz="2000" b="1" dirty="0"/>
              <a:t> </a:t>
            </a:r>
            <a:r>
              <a:rPr lang="en-ID" sz="2000" b="1" dirty="0" err="1"/>
              <a:t>pelayanan</a:t>
            </a:r>
            <a:r>
              <a:rPr lang="en-ID" sz="2000" b="1" dirty="0"/>
              <a:t> </a:t>
            </a:r>
            <a:r>
              <a:rPr lang="en-ID" sz="2000" b="1" dirty="0" err="1"/>
              <a:t>Apolos</a:t>
            </a:r>
            <a:r>
              <a:rPr lang="en-ID" sz="2000" b="1" dirty="0"/>
              <a:t>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pekerjaannya</a:t>
            </a:r>
            <a:r>
              <a:rPr lang="en-ID" sz="2000" b="1" dirty="0"/>
              <a:t> di </a:t>
            </a:r>
            <a:r>
              <a:rPr lang="en-ID" sz="2000" b="1" dirty="0" err="1"/>
              <a:t>Korintus</a:t>
            </a:r>
            <a:r>
              <a:rPr lang="en-ID" sz="2000" b="1" dirty="0"/>
              <a:t> (1 </a:t>
            </a:r>
            <a:r>
              <a:rPr lang="en-ID" sz="2000" b="1" dirty="0" err="1"/>
              <a:t>Korintus</a:t>
            </a:r>
            <a:r>
              <a:rPr lang="en-ID" sz="2000" b="1" dirty="0"/>
              <a:t> 3:5–6; 4:6; 16:12).</a:t>
            </a:r>
            <a:endParaRPr lang="en" sz="2000" b="1" noProof="0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4198420"/>
            <a:ext cx="2626744" cy="2496293"/>
            <a:chOff x="9365230" y="1587500"/>
            <a:chExt cx="2626744" cy="267249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830997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ID" sz="1200" b="1" noProof="0" dirty="0"/>
                <a:t>Frank dan Walter Bond </a:t>
              </a:r>
              <a:r>
                <a:rPr lang="en-ID" sz="1200" b="1" noProof="0" dirty="0" err="1"/>
                <a:t>adalah</a:t>
              </a:r>
              <a:r>
                <a:rPr lang="en-ID" sz="1200" b="1" noProof="0" dirty="0"/>
                <a:t> </a:t>
              </a:r>
              <a:r>
                <a:rPr lang="en-ID" sz="1200" b="1" noProof="0" dirty="0" err="1"/>
                <a:t>misionaris</a:t>
              </a:r>
              <a:r>
                <a:rPr lang="en-ID" sz="1200" b="1" noProof="0" dirty="0"/>
                <a:t> </a:t>
              </a:r>
              <a:r>
                <a:rPr lang="en-ID" sz="1200" b="1" noProof="0" dirty="0" err="1"/>
                <a:t>pertama</a:t>
              </a:r>
              <a:r>
                <a:rPr lang="en-ID" sz="1200" b="1" noProof="0" dirty="0"/>
                <a:t> di Spanyol. Walter </a:t>
              </a:r>
              <a:r>
                <a:rPr lang="en-ID" sz="1200" b="1" noProof="0" dirty="0" err="1"/>
                <a:t>meninggal</a:t>
              </a:r>
              <a:r>
                <a:rPr lang="en-ID" sz="1200" b="1" noProof="0" dirty="0"/>
                <a:t> </a:t>
              </a:r>
              <a:r>
                <a:rPr lang="en-ID" sz="1200" b="1" noProof="0" dirty="0" err="1"/>
                <a:t>karena</a:t>
              </a:r>
              <a:r>
                <a:rPr lang="en-ID" sz="1200" b="1" noProof="0" dirty="0"/>
                <a:t> </a:t>
              </a:r>
              <a:r>
                <a:rPr lang="en-ID" sz="1200" b="1" noProof="0" dirty="0" err="1"/>
                <a:t>imannya</a:t>
              </a:r>
              <a:r>
                <a:rPr lang="en-ID" sz="1200" b="1" noProof="0" dirty="0"/>
                <a:t> di Jaén pada </a:t>
              </a:r>
              <a:r>
                <a:rPr lang="en-ID" sz="1200" b="1" noProof="0" dirty="0" err="1"/>
                <a:t>tahun</a:t>
              </a:r>
              <a:r>
                <a:rPr lang="en-ID" sz="1200" b="1" noProof="0" dirty="0"/>
                <a:t> 1914.</a:t>
              </a:r>
              <a:endParaRPr lang="en" sz="1200" b="1" noProof="0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10" r="13829"/>
          <a:stretch>
            <a:fillRect/>
          </a:stretch>
        </p:blipFill>
        <p:spPr>
          <a:xfrm>
            <a:off x="9920436" y="1310640"/>
            <a:ext cx="2071536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17" r="14217"/>
          <a:stretch>
            <a:fillRect/>
          </a:stretch>
        </p:blipFill>
        <p:spPr>
          <a:xfrm>
            <a:off x="9307286" y="4202013"/>
            <a:ext cx="2684686" cy="237735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4198421"/>
            <a:ext cx="63450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Para </a:t>
            </a:r>
            <a:r>
              <a:rPr lang="en-ID" sz="2000" b="1" dirty="0" err="1"/>
              <a:t>pemimpin</a:t>
            </a:r>
            <a:r>
              <a:rPr lang="en-ID" sz="2000" b="1" dirty="0"/>
              <a:t> Kristen </a:t>
            </a:r>
            <a:r>
              <a:rPr lang="en-ID" sz="2000" b="1" dirty="0" err="1"/>
              <a:t>mengikuti</a:t>
            </a:r>
            <a:r>
              <a:rPr lang="en-ID" sz="2000" b="1" dirty="0"/>
              <a:t> </a:t>
            </a:r>
            <a:r>
              <a:rPr lang="en-ID" sz="2000" b="1" dirty="0" err="1"/>
              <a:t>jejak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bersedia</a:t>
            </a:r>
            <a:r>
              <a:rPr lang="en-ID" sz="2000" b="1" dirty="0"/>
              <a:t> </a:t>
            </a:r>
            <a:r>
              <a:rPr lang="en-ID" sz="2000" b="1" dirty="0" err="1"/>
              <a:t>menderita</a:t>
            </a:r>
            <a:r>
              <a:rPr lang="en-ID" sz="2000" b="1" dirty="0"/>
              <a:t> demi </a:t>
            </a:r>
            <a:r>
              <a:rPr lang="en-ID" sz="2000" b="1" dirty="0" err="1"/>
              <a:t>saudara-saudari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jika</a:t>
            </a:r>
            <a:r>
              <a:rPr lang="en-ID" sz="2000" b="1" dirty="0"/>
              <a:t> </a:t>
            </a:r>
            <a:r>
              <a:rPr lang="en-ID" sz="2000" b="1" dirty="0" err="1"/>
              <a:t>perlu</a:t>
            </a:r>
            <a:r>
              <a:rPr lang="en-ID" sz="2000" b="1" dirty="0"/>
              <a:t>, </a:t>
            </a:r>
            <a:r>
              <a:rPr lang="en-ID" sz="2000" b="1" dirty="0" err="1"/>
              <a:t>rela</a:t>
            </a:r>
            <a:r>
              <a:rPr lang="en-ID" sz="2000" b="1" dirty="0"/>
              <a:t> </a:t>
            </a:r>
            <a:r>
              <a:rPr lang="en-ID" sz="2000" b="1" dirty="0" err="1"/>
              <a:t>mati</a:t>
            </a:r>
            <a:r>
              <a:rPr lang="en-ID" sz="2000" b="1" dirty="0"/>
              <a:t> demi </a:t>
            </a:r>
            <a:r>
              <a:rPr lang="en-ID" sz="2000" b="1" dirty="0" err="1"/>
              <a:t>pelayanan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(1 </a:t>
            </a:r>
            <a:r>
              <a:rPr lang="en-ID" sz="2000" b="1" dirty="0" err="1"/>
              <a:t>Korintus</a:t>
            </a:r>
            <a:r>
              <a:rPr lang="en-ID" sz="2000" b="1" dirty="0"/>
              <a:t> 4:11–13; 2 </a:t>
            </a:r>
            <a:r>
              <a:rPr lang="en-ID" sz="2000" b="1" dirty="0" err="1"/>
              <a:t>Korintus</a:t>
            </a:r>
            <a:r>
              <a:rPr lang="en-ID" sz="2000" b="1" dirty="0"/>
              <a:t> 11:23–28).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538139"/>
            <a:ext cx="80923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Ketika para </a:t>
            </a:r>
            <a:r>
              <a:rPr lang="en-ID" sz="2000" b="1" dirty="0" err="1">
                <a:solidFill>
                  <a:prstClr val="black"/>
                </a:solidFill>
              </a:rPr>
              <a:t>pemimpin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melayani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setia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layak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menerima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penghormatan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4:2; 1 </a:t>
            </a:r>
            <a:r>
              <a:rPr lang="en-ID" sz="2000" b="1" dirty="0" err="1">
                <a:solidFill>
                  <a:prstClr val="black"/>
                </a:solidFill>
              </a:rPr>
              <a:t>Timotius</a:t>
            </a:r>
            <a:r>
              <a:rPr lang="en-ID" sz="2000" b="1" dirty="0">
                <a:solidFill>
                  <a:prstClr val="black"/>
                </a:solidFill>
              </a:rPr>
              <a:t> 5:17). </a:t>
            </a: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sekalipun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menerima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penghormatan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tetap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setia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mengetahui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menghakimi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bukan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manusia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4:3–4).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8491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Baik para </a:t>
            </a:r>
            <a:r>
              <a:rPr lang="en-ID" sz="2000" b="1" dirty="0" err="1">
                <a:solidFill>
                  <a:prstClr val="black"/>
                </a:solidFill>
              </a:rPr>
              <a:t>pemimpin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maupun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anggota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jemaat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dipanggil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saling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bertengkar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berdebat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melainkan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memuji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memberitakan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salib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2184936" y="489502"/>
            <a:ext cx="7777212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100" b="1" dirty="0">
                <a:latin typeface="Constantia" panose="02030602050306030303" pitchFamily="18" charset="0"/>
              </a:rPr>
              <a:t>“Tidak </a:t>
            </a:r>
            <a:r>
              <a:rPr lang="en-ID" sz="2100" b="1" dirty="0" err="1">
                <a:latin typeface="Constantia" panose="02030602050306030303" pitchFamily="18" charset="0"/>
              </a:rPr>
              <a:t>ada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sesuatu</a:t>
            </a:r>
            <a:r>
              <a:rPr lang="en-ID" sz="2100" b="1" dirty="0">
                <a:latin typeface="Constantia" panose="02030602050306030303" pitchFamily="18" charset="0"/>
              </a:rPr>
              <a:t> pun yang </a:t>
            </a:r>
            <a:r>
              <a:rPr lang="en-ID" sz="2100" b="1" dirty="0" err="1">
                <a:latin typeface="Constantia" panose="02030602050306030303" pitchFamily="18" charset="0"/>
              </a:rPr>
              <a:t>dapat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menyempurnakan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persatuan</a:t>
            </a:r>
            <a:r>
              <a:rPr lang="en-ID" sz="2100" b="1" dirty="0">
                <a:latin typeface="Constantia" panose="02030602050306030303" pitchFamily="18" charset="0"/>
              </a:rPr>
              <a:t> yang </a:t>
            </a:r>
            <a:r>
              <a:rPr lang="en-ID" sz="2100" b="1" dirty="0" err="1">
                <a:latin typeface="Constantia" panose="02030602050306030303" pitchFamily="18" charset="0"/>
              </a:rPr>
              <a:t>sempurna</a:t>
            </a:r>
            <a:r>
              <a:rPr lang="en-ID" sz="2100" b="1" dirty="0">
                <a:latin typeface="Constantia" panose="02030602050306030303" pitchFamily="18" charset="0"/>
              </a:rPr>
              <a:t> di </a:t>
            </a:r>
            <a:r>
              <a:rPr lang="en-ID" sz="2100" b="1" dirty="0" err="1">
                <a:latin typeface="Constantia" panose="02030602050306030303" pitchFamily="18" charset="0"/>
              </a:rPr>
              <a:t>dalam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gereja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selain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roh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kesabaran</a:t>
            </a:r>
            <a:r>
              <a:rPr lang="en-ID" sz="2100" b="1" dirty="0">
                <a:latin typeface="Constantia" panose="02030602050306030303" pitchFamily="18" charset="0"/>
              </a:rPr>
              <a:t> yang </a:t>
            </a:r>
            <a:r>
              <a:rPr lang="en-ID" sz="2100" b="1" dirty="0" err="1">
                <a:latin typeface="Constantia" panose="02030602050306030303" pitchFamily="18" charset="0"/>
              </a:rPr>
              <a:t>menyerupai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Kristus</a:t>
            </a:r>
            <a:r>
              <a:rPr lang="en-ID" sz="2100" b="1" dirty="0">
                <a:latin typeface="Constantia" panose="02030602050306030303" pitchFamily="18" charset="0"/>
              </a:rPr>
              <a:t>. </a:t>
            </a:r>
            <a:r>
              <a:rPr lang="en-ID" sz="2100" b="1" dirty="0" err="1">
                <a:latin typeface="Constantia" panose="02030602050306030303" pitchFamily="18" charset="0"/>
              </a:rPr>
              <a:t>Setan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dapat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menaburkan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perselisihan</a:t>
            </a:r>
            <a:r>
              <a:rPr lang="en-ID" sz="2100" b="1" dirty="0">
                <a:latin typeface="Constantia" panose="02030602050306030303" pitchFamily="18" charset="0"/>
              </a:rPr>
              <a:t>; </a:t>
            </a:r>
            <a:r>
              <a:rPr lang="en-ID" sz="2100" b="1" dirty="0" err="1">
                <a:latin typeface="Constantia" panose="02030602050306030303" pitchFamily="18" charset="0"/>
              </a:rPr>
              <a:t>hanya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Kristus</a:t>
            </a:r>
            <a:r>
              <a:rPr lang="en-ID" sz="2100" b="1" dirty="0">
                <a:latin typeface="Constantia" panose="02030602050306030303" pitchFamily="18" charset="0"/>
              </a:rPr>
              <a:t> yang </a:t>
            </a:r>
            <a:r>
              <a:rPr lang="en-ID" sz="2100" b="1" dirty="0" err="1">
                <a:latin typeface="Constantia" panose="02030602050306030303" pitchFamily="18" charset="0"/>
              </a:rPr>
              <a:t>dapat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menyelaraskan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unsur-unsur</a:t>
            </a:r>
            <a:r>
              <a:rPr lang="en-ID" sz="2100" b="1" dirty="0">
                <a:latin typeface="Constantia" panose="02030602050306030303" pitchFamily="18" charset="0"/>
              </a:rPr>
              <a:t> yang </a:t>
            </a:r>
            <a:r>
              <a:rPr lang="en-ID" sz="2100" b="1" dirty="0" err="1">
                <a:latin typeface="Constantia" panose="02030602050306030303" pitchFamily="18" charset="0"/>
              </a:rPr>
              <a:t>tidak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sejalan</a:t>
            </a:r>
            <a:r>
              <a:rPr lang="en-ID" sz="2100" b="1" dirty="0">
                <a:latin typeface="Constantia" panose="02030602050306030303" pitchFamily="18" charset="0"/>
              </a:rPr>
              <a:t>.... </a:t>
            </a:r>
            <a:r>
              <a:rPr lang="en-ID" sz="2100" b="1" dirty="0" err="1">
                <a:latin typeface="Constantia" panose="02030602050306030303" pitchFamily="18" charset="0"/>
              </a:rPr>
              <a:t>Apabila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kamu</a:t>
            </a:r>
            <a:r>
              <a:rPr lang="en-ID" sz="2100" b="1" dirty="0">
                <a:latin typeface="Constantia" panose="02030602050306030303" pitchFamily="18" charset="0"/>
              </a:rPr>
              <a:t>, </a:t>
            </a:r>
            <a:r>
              <a:rPr lang="en-ID" sz="2100" b="1" dirty="0" err="1">
                <a:latin typeface="Constantia" panose="02030602050306030303" pitchFamily="18" charset="0"/>
              </a:rPr>
              <a:t>sebagai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pekerja-pekerja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gereja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secara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pribadi</a:t>
            </a:r>
            <a:r>
              <a:rPr lang="en-ID" sz="2100" b="1" dirty="0">
                <a:latin typeface="Constantia" panose="02030602050306030303" pitchFamily="18" charset="0"/>
              </a:rPr>
              <a:t>, </a:t>
            </a:r>
            <a:r>
              <a:rPr lang="en-ID" sz="2100" b="1" dirty="0" err="1">
                <a:latin typeface="Constantia" panose="02030602050306030303" pitchFamily="18" charset="0"/>
              </a:rPr>
              <a:t>mengasihi</a:t>
            </a:r>
            <a:r>
              <a:rPr lang="en-ID" sz="2100" b="1" dirty="0">
                <a:latin typeface="Constantia" panose="02030602050306030303" pitchFamily="18" charset="0"/>
              </a:rPr>
              <a:t> Allah di </a:t>
            </a:r>
            <a:r>
              <a:rPr lang="en-ID" sz="2100" b="1" dirty="0" err="1">
                <a:latin typeface="Constantia" panose="02030602050306030303" pitchFamily="18" charset="0"/>
              </a:rPr>
              <a:t>atas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segala-galanya</a:t>
            </a:r>
            <a:r>
              <a:rPr lang="en-ID" sz="2100" b="1" dirty="0">
                <a:latin typeface="Constantia" panose="02030602050306030303" pitchFamily="18" charset="0"/>
              </a:rPr>
              <a:t> dan </a:t>
            </a:r>
            <a:r>
              <a:rPr lang="en-ID" sz="2100" b="1" dirty="0" err="1">
                <a:latin typeface="Constantia" panose="02030602050306030303" pitchFamily="18" charset="0"/>
              </a:rPr>
              <a:t>mengasihi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sesamamu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seperti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dirimu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sendiri</a:t>
            </a:r>
            <a:r>
              <a:rPr lang="en-ID" sz="2100" b="1" dirty="0">
                <a:latin typeface="Constantia" panose="02030602050306030303" pitchFamily="18" charset="0"/>
              </a:rPr>
              <a:t>, </a:t>
            </a:r>
            <a:r>
              <a:rPr lang="en-ID" sz="2100" b="1" dirty="0" err="1">
                <a:latin typeface="Constantia" panose="02030602050306030303" pitchFamily="18" charset="0"/>
              </a:rPr>
              <a:t>maka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tidak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diperlukan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lagi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usaha-usaha</a:t>
            </a:r>
            <a:r>
              <a:rPr lang="en-ID" sz="2100" b="1" dirty="0">
                <a:latin typeface="Constantia" panose="02030602050306030303" pitchFamily="18" charset="0"/>
              </a:rPr>
              <a:t> yang </a:t>
            </a:r>
            <a:r>
              <a:rPr lang="en-ID" sz="2100" b="1" dirty="0" err="1">
                <a:latin typeface="Constantia" panose="02030602050306030303" pitchFamily="18" charset="0"/>
              </a:rPr>
              <a:t>dipaksakan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untuk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mencapai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persatuan</a:t>
            </a:r>
            <a:r>
              <a:rPr lang="en-ID" sz="2100" b="1" dirty="0">
                <a:latin typeface="Constantia" panose="02030602050306030303" pitchFamily="18" charset="0"/>
              </a:rPr>
              <a:t>; </a:t>
            </a:r>
            <a:r>
              <a:rPr lang="en-ID" sz="2100" b="1" dirty="0" err="1">
                <a:latin typeface="Constantia" panose="02030602050306030303" pitchFamily="18" charset="0"/>
              </a:rPr>
              <a:t>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ada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kesatuan</a:t>
            </a:r>
            <a:r>
              <a:rPr lang="en-ID" sz="2100" b="1" dirty="0">
                <a:latin typeface="Constantia" panose="02030602050306030303" pitchFamily="18" charset="0"/>
              </a:rPr>
              <a:t> di </a:t>
            </a:r>
            <a:r>
              <a:rPr lang="en-ID" sz="2100" b="1" dirty="0" err="1">
                <a:latin typeface="Constantia" panose="02030602050306030303" pitchFamily="18" charset="0"/>
              </a:rPr>
              <a:t>dalam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Kristus</a:t>
            </a:r>
            <a:r>
              <a:rPr lang="en-ID" sz="2100" b="1" dirty="0">
                <a:latin typeface="Constantia" panose="02030602050306030303" pitchFamily="18" charset="0"/>
              </a:rPr>
              <a:t>. </a:t>
            </a:r>
            <a:r>
              <a:rPr lang="en-ID" sz="2100" b="1" dirty="0" err="1">
                <a:latin typeface="Constantia" panose="02030602050306030303" pitchFamily="18" charset="0"/>
              </a:rPr>
              <a:t>Telinga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tertutup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terhadap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laporan-laporan</a:t>
            </a:r>
            <a:r>
              <a:rPr lang="en-ID" sz="2100" b="1" dirty="0">
                <a:latin typeface="Constantia" panose="02030602050306030303" pitchFamily="18" charset="0"/>
              </a:rPr>
              <a:t> yang </a:t>
            </a:r>
            <a:r>
              <a:rPr lang="en-ID" sz="2100" b="1" dirty="0" err="1">
                <a:latin typeface="Constantia" panose="02030602050306030303" pitchFamily="18" charset="0"/>
              </a:rPr>
              <a:t>mencela</a:t>
            </a:r>
            <a:r>
              <a:rPr lang="en-ID" sz="2100" b="1" dirty="0">
                <a:latin typeface="Constantia" panose="02030602050306030303" pitchFamily="18" charset="0"/>
              </a:rPr>
              <a:t>, dan </a:t>
            </a:r>
            <a:r>
              <a:rPr lang="en-ID" sz="2100" b="1" dirty="0" err="1">
                <a:latin typeface="Constantia" panose="02030602050306030303" pitchFamily="18" charset="0"/>
              </a:rPr>
              <a:t>tidak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seorang</a:t>
            </a:r>
            <a:r>
              <a:rPr lang="en-ID" sz="2100" b="1" dirty="0">
                <a:latin typeface="Constantia" panose="02030602050306030303" pitchFamily="18" charset="0"/>
              </a:rPr>
              <a:t> pun </a:t>
            </a:r>
            <a:r>
              <a:rPr lang="en-ID" sz="2100" b="1" dirty="0" err="1">
                <a:latin typeface="Constantia" panose="02030602050306030303" pitchFamily="18" charset="0"/>
              </a:rPr>
              <a:t>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menerima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celaan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terhadap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sesamanya</a:t>
            </a:r>
            <a:r>
              <a:rPr lang="en-ID" sz="2100" b="1" dirty="0">
                <a:latin typeface="Constantia" panose="02030602050306030303" pitchFamily="18" charset="0"/>
              </a:rPr>
              <a:t>. </a:t>
            </a:r>
            <a:r>
              <a:rPr lang="en-ID" sz="2100" b="1" dirty="0" err="1">
                <a:latin typeface="Constantia" panose="02030602050306030303" pitchFamily="18" charset="0"/>
              </a:rPr>
              <a:t>Anggota-anggota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gereja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memelihara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kasih</a:t>
            </a:r>
            <a:r>
              <a:rPr lang="en-ID" sz="2100" b="1" dirty="0">
                <a:latin typeface="Constantia" panose="02030602050306030303" pitchFamily="18" charset="0"/>
              </a:rPr>
              <a:t> dan </a:t>
            </a:r>
            <a:r>
              <a:rPr lang="en-ID" sz="2100" b="1" dirty="0" err="1">
                <a:latin typeface="Constantia" panose="02030602050306030303" pitchFamily="18" charset="0"/>
              </a:rPr>
              <a:t>persatuan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serta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menjadi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seperti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satu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keluarga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besar</a:t>
            </a:r>
            <a:r>
              <a:rPr lang="en-ID" sz="2100" b="1" dirty="0">
                <a:latin typeface="Constantia" panose="02030602050306030303" pitchFamily="18" charset="0"/>
              </a:rPr>
              <a:t>. </a:t>
            </a:r>
            <a:r>
              <a:rPr lang="en-ID" sz="2100" b="1" dirty="0" err="1">
                <a:latin typeface="Constantia" panose="02030602050306030303" pitchFamily="18" charset="0"/>
              </a:rPr>
              <a:t>Dengan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demikian</a:t>
            </a:r>
            <a:r>
              <a:rPr lang="en-ID" sz="2100" b="1" dirty="0">
                <a:latin typeface="Constantia" panose="02030602050306030303" pitchFamily="18" charset="0"/>
              </a:rPr>
              <a:t>, </a:t>
            </a:r>
            <a:r>
              <a:rPr lang="en-ID" sz="2100" b="1" dirty="0" err="1">
                <a:latin typeface="Constantia" panose="02030602050306030303" pitchFamily="18" charset="0"/>
              </a:rPr>
              <a:t>kita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akan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membawa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bukti-bukti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kepada</a:t>
            </a:r>
            <a:r>
              <a:rPr lang="en-ID" sz="2100" b="1" dirty="0">
                <a:latin typeface="Constantia" panose="02030602050306030303" pitchFamily="18" charset="0"/>
              </a:rPr>
              <a:t> dunia yang </a:t>
            </a:r>
            <a:r>
              <a:rPr lang="en-ID" sz="2100" b="1" dirty="0" err="1">
                <a:latin typeface="Constantia" panose="02030602050306030303" pitchFamily="18" charset="0"/>
              </a:rPr>
              <a:t>menyaksikan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bahwa</a:t>
            </a:r>
            <a:r>
              <a:rPr lang="en-ID" sz="2100" b="1" dirty="0">
                <a:latin typeface="Constantia" panose="02030602050306030303" pitchFamily="18" charset="0"/>
              </a:rPr>
              <a:t> Allah </a:t>
            </a:r>
            <a:r>
              <a:rPr lang="en-ID" sz="2100" b="1" dirty="0" err="1">
                <a:latin typeface="Constantia" panose="02030602050306030303" pitchFamily="18" charset="0"/>
              </a:rPr>
              <a:t>telah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mengutus</a:t>
            </a:r>
            <a:r>
              <a:rPr lang="en-ID" sz="2100" b="1" dirty="0">
                <a:latin typeface="Constantia" panose="02030602050306030303" pitchFamily="18" charset="0"/>
              </a:rPr>
              <a:t> Anak-Nya </a:t>
            </a:r>
            <a:r>
              <a:rPr lang="en-ID" sz="2100" b="1" dirty="0" err="1">
                <a:latin typeface="Constantia" panose="02030602050306030303" pitchFamily="18" charset="0"/>
              </a:rPr>
              <a:t>ke</a:t>
            </a:r>
            <a:r>
              <a:rPr lang="en-ID" sz="2100" b="1" dirty="0">
                <a:latin typeface="Constantia" panose="02030602050306030303" pitchFamily="18" charset="0"/>
              </a:rPr>
              <a:t> </a:t>
            </a:r>
            <a:r>
              <a:rPr lang="en-ID" sz="2100" b="1" dirty="0" err="1">
                <a:latin typeface="Constantia" panose="02030602050306030303" pitchFamily="18" charset="0"/>
              </a:rPr>
              <a:t>dalam</a:t>
            </a:r>
            <a:r>
              <a:rPr lang="en-ID" sz="2100" b="1" dirty="0">
                <a:latin typeface="Constantia" panose="02030602050306030303" pitchFamily="18" charset="0"/>
              </a:rPr>
              <a:t> dunia.”</a:t>
            </a:r>
            <a:endParaRPr lang="en" sz="21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7178116" y="6045012"/>
            <a:ext cx="278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(Reflecting Christ July 5)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aku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menasihatkan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saudara-saudara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demi nama Tuhan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Yesus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Kristus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supaya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seia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sekata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jangan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perpecahan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antara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sebaliknya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supaya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erat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bersatu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sehati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sepikir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Korintus 1:10)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1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4" y="3760707"/>
            <a:ext cx="50006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Masalah</a:t>
            </a:r>
            <a:r>
              <a:rPr lang="en-ID" sz="2000" b="1" dirty="0"/>
              <a:t> yang </a:t>
            </a:r>
            <a:r>
              <a:rPr lang="en-ID" sz="2000" b="1" dirty="0" err="1"/>
              <a:t>menyebabkan</a:t>
            </a:r>
            <a:r>
              <a:rPr lang="en-ID" sz="2000" b="1" dirty="0"/>
              <a:t> </a:t>
            </a:r>
            <a:r>
              <a:rPr lang="en-ID" sz="2000" b="1" dirty="0" err="1"/>
              <a:t>perpecahan</a:t>
            </a:r>
            <a:r>
              <a:rPr lang="en-ID" sz="2000" b="1" dirty="0"/>
              <a:t>: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 err="1">
                <a:solidFill>
                  <a:srgbClr val="C53544"/>
                </a:solidFill>
              </a:rPr>
              <a:t>Perpecahan</a:t>
            </a:r>
            <a:r>
              <a:rPr lang="en-ID" sz="2000" b="1" dirty="0">
                <a:solidFill>
                  <a:srgbClr val="C53544"/>
                </a:solidFill>
              </a:rPr>
              <a:t> dan </a:t>
            </a:r>
            <a:r>
              <a:rPr lang="en-ID" sz="2000" b="1" dirty="0" err="1">
                <a:solidFill>
                  <a:srgbClr val="C53544"/>
                </a:solidFill>
              </a:rPr>
              <a:t>perselisihan</a:t>
            </a:r>
            <a:r>
              <a:rPr lang="en-ID" sz="2000" b="1" dirty="0">
                <a:solidFill>
                  <a:srgbClr val="C53544"/>
                </a:solidFill>
              </a:rPr>
              <a:t>.</a:t>
            </a:r>
            <a:endParaRPr lang="en" sz="2000" b="1" noProof="0" dirty="0">
              <a:solidFill>
                <a:srgbClr val="C53544"/>
              </a:solidFill>
            </a:endParaRPr>
          </a:p>
          <a:p>
            <a:pPr>
              <a:spcBef>
                <a:spcPts val="18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memelihara</a:t>
            </a:r>
            <a:r>
              <a:rPr lang="en-ID" sz="2000" b="1" dirty="0"/>
              <a:t> </a:t>
            </a:r>
            <a:r>
              <a:rPr lang="en-ID" sz="2000" b="1" dirty="0" err="1"/>
              <a:t>persatuan</a:t>
            </a:r>
            <a:r>
              <a:rPr lang="en-ID" sz="2000" b="1" dirty="0"/>
              <a:t>: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-ID" sz="2000" b="1" dirty="0" err="1">
                <a:solidFill>
                  <a:srgbClr val="55A14E"/>
                </a:solidFill>
              </a:rPr>
              <a:t>Persatuan</a:t>
            </a:r>
            <a:r>
              <a:rPr lang="en-ID" sz="2000" b="1" dirty="0">
                <a:solidFill>
                  <a:srgbClr val="55A14E"/>
                </a:solidFill>
              </a:rPr>
              <a:t> di </a:t>
            </a:r>
            <a:r>
              <a:rPr lang="en-ID" sz="2000" b="1" dirty="0" err="1">
                <a:solidFill>
                  <a:srgbClr val="55A14E"/>
                </a:solidFill>
              </a:rPr>
              <a:t>dalam</a:t>
            </a:r>
            <a:r>
              <a:rPr lang="en-ID" sz="2000" b="1" dirty="0">
                <a:solidFill>
                  <a:srgbClr val="55A14E"/>
                </a:solidFill>
              </a:rPr>
              <a:t> </a:t>
            </a:r>
            <a:r>
              <a:rPr lang="en-ID" sz="2000" b="1" dirty="0" err="1">
                <a:solidFill>
                  <a:srgbClr val="55A14E"/>
                </a:solidFill>
              </a:rPr>
              <a:t>Yesus</a:t>
            </a:r>
            <a:r>
              <a:rPr lang="en-ID" sz="2000" b="1" dirty="0">
                <a:solidFill>
                  <a:srgbClr val="55A14E"/>
                </a:solidFill>
              </a:rPr>
              <a:t>.</a:t>
            </a:r>
            <a:endParaRPr lang="en" sz="2000" b="1" noProof="0" dirty="0">
              <a:solidFill>
                <a:srgbClr val="55A14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>
                <a:solidFill>
                  <a:srgbClr val="3080B9"/>
                </a:solidFill>
              </a:rPr>
              <a:t>Hikmat dan </a:t>
            </a:r>
            <a:r>
              <a:rPr lang="en-ID" sz="2000" b="1" dirty="0" err="1">
                <a:solidFill>
                  <a:srgbClr val="3080B9"/>
                </a:solidFill>
              </a:rPr>
              <a:t>kedewasaan</a:t>
            </a:r>
            <a:r>
              <a:rPr lang="en-ID" sz="2000" b="1" dirty="0">
                <a:solidFill>
                  <a:srgbClr val="3080B9"/>
                </a:solidFill>
              </a:rPr>
              <a:t>.</a:t>
            </a:r>
            <a:endParaRPr lang="en" sz="2000" b="1" noProof="0" dirty="0">
              <a:solidFill>
                <a:srgbClr val="3080B9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>
                <a:solidFill>
                  <a:srgbClr val="C57035"/>
                </a:solidFill>
              </a:rPr>
              <a:t>Pelayanan</a:t>
            </a:r>
            <a:r>
              <a:rPr lang="en-ID" sz="2000" b="1" dirty="0">
                <a:solidFill>
                  <a:srgbClr val="C57035"/>
                </a:solidFill>
              </a:rPr>
              <a:t> dan </a:t>
            </a:r>
            <a:r>
              <a:rPr lang="en-ID" sz="2000" b="1" dirty="0" err="1">
                <a:solidFill>
                  <a:srgbClr val="C57035"/>
                </a:solidFill>
              </a:rPr>
              <a:t>kerendahan</a:t>
            </a:r>
            <a:r>
              <a:rPr lang="en-ID" sz="2000" b="1" dirty="0">
                <a:solidFill>
                  <a:srgbClr val="C57035"/>
                </a:solidFill>
              </a:rPr>
              <a:t> </a:t>
            </a:r>
            <a:r>
              <a:rPr lang="en-ID" sz="2000" b="1" dirty="0" err="1">
                <a:solidFill>
                  <a:srgbClr val="C57035"/>
                </a:solidFill>
              </a:rPr>
              <a:t>hati</a:t>
            </a:r>
            <a:r>
              <a:rPr lang="en-ID" sz="2000" b="1" dirty="0">
                <a:solidFill>
                  <a:srgbClr val="C57035"/>
                </a:solidFill>
              </a:rPr>
              <a:t>.</a:t>
            </a:r>
            <a:endParaRPr lang="en" sz="2000" b="1" noProof="0" dirty="0">
              <a:solidFill>
                <a:srgbClr val="C57035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>
                <a:solidFill>
                  <a:srgbClr val="BD2DB8"/>
                </a:solidFill>
              </a:rPr>
              <a:t>Menghormati</a:t>
            </a:r>
            <a:r>
              <a:rPr lang="en-ID" sz="2000" b="1" dirty="0">
                <a:solidFill>
                  <a:srgbClr val="BD2DB8"/>
                </a:solidFill>
              </a:rPr>
              <a:t> para </a:t>
            </a:r>
            <a:r>
              <a:rPr lang="en-ID" sz="2000" b="1" dirty="0" err="1">
                <a:solidFill>
                  <a:srgbClr val="BD2DB8"/>
                </a:solidFill>
              </a:rPr>
              <a:t>pemimpin</a:t>
            </a:r>
            <a:r>
              <a:rPr lang="en-ID" sz="2000" b="1" dirty="0">
                <a:solidFill>
                  <a:srgbClr val="BD2DB8"/>
                </a:solidFill>
              </a:rPr>
              <a:t>.</a:t>
            </a:r>
            <a:endParaRPr lang="en" sz="2000" b="1" noProof="0" dirty="0">
              <a:solidFill>
                <a:srgbClr val="BD2DB8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22966"/>
            <a:ext cx="7019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salam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di </a:t>
            </a:r>
            <a:r>
              <a:rPr lang="en-ID" sz="2000" b="1" dirty="0" err="1"/>
              <a:t>Korintus</a:t>
            </a:r>
            <a:r>
              <a:rPr lang="en-ID" sz="2000" b="1" dirty="0"/>
              <a:t> dan </a:t>
            </a:r>
            <a:r>
              <a:rPr lang="en-ID" sz="2000" b="1" dirty="0" err="1"/>
              <a:t>memuji</a:t>
            </a:r>
            <a:r>
              <a:rPr lang="en-ID" sz="2000" b="1" dirty="0"/>
              <a:t> </a:t>
            </a:r>
            <a:r>
              <a:rPr lang="en-ID" sz="2000" b="1" dirty="0" err="1"/>
              <a:t>pertumbuhan</a:t>
            </a:r>
            <a:r>
              <a:rPr lang="en-ID" sz="2000" b="1" dirty="0"/>
              <a:t> </a:t>
            </a:r>
            <a:r>
              <a:rPr lang="en-ID" sz="2000" b="1" dirty="0" err="1"/>
              <a:t>rohani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Paulus </a:t>
            </a:r>
            <a:r>
              <a:rPr lang="en-ID" sz="2000" b="1" dirty="0" err="1"/>
              <a:t>kemudian</a:t>
            </a:r>
            <a:r>
              <a:rPr lang="en-ID" sz="2000" b="1" dirty="0"/>
              <a:t> </a:t>
            </a:r>
            <a:r>
              <a:rPr lang="en-ID" sz="2000" b="1" dirty="0" err="1"/>
              <a:t>mulai</a:t>
            </a:r>
            <a:r>
              <a:rPr lang="en-ID" sz="2000" b="1" dirty="0"/>
              <a:t> </a:t>
            </a:r>
            <a:r>
              <a:rPr lang="en-ID" sz="2000" b="1" dirty="0" err="1"/>
              <a:t>membahas</a:t>
            </a:r>
            <a:r>
              <a:rPr lang="en-ID" sz="2000" b="1" dirty="0"/>
              <a:t> </a:t>
            </a:r>
            <a:r>
              <a:rPr lang="en-ID" sz="2000" b="1" dirty="0" err="1"/>
              <a:t>masalah</a:t>
            </a:r>
            <a:r>
              <a:rPr lang="en-ID" sz="2000" b="1" dirty="0"/>
              <a:t> </a:t>
            </a:r>
            <a:r>
              <a:rPr lang="en-ID" sz="2000" b="1" dirty="0" err="1"/>
              <a:t>pertama</a:t>
            </a:r>
            <a:r>
              <a:rPr lang="en-ID" sz="2000" b="1" dirty="0"/>
              <a:t> yang </a:t>
            </a:r>
            <a:r>
              <a:rPr lang="en-ID" sz="2000" b="1" dirty="0" err="1"/>
              <a:t>melanda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</a:t>
            </a:r>
            <a:r>
              <a:rPr lang="en-ID" sz="2000" b="1" dirty="0" err="1"/>
              <a:t>yaitu</a:t>
            </a:r>
            <a:r>
              <a:rPr lang="en-ID" sz="2000" b="1" dirty="0"/>
              <a:t> </a:t>
            </a:r>
            <a:r>
              <a:rPr lang="en-ID" sz="2000" b="1" dirty="0" err="1"/>
              <a:t>kurangnya</a:t>
            </a:r>
            <a:r>
              <a:rPr lang="en-ID" sz="2000" b="1" dirty="0"/>
              <a:t> </a:t>
            </a:r>
            <a:r>
              <a:rPr lang="en-ID" sz="2000" b="1" dirty="0" err="1"/>
              <a:t>persatuan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4038600"/>
            <a:ext cx="5364793" cy="2683072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900" y="293962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4" y="2543294"/>
            <a:ext cx="7019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Satu </a:t>
            </a:r>
            <a:r>
              <a:rPr lang="en-ID" sz="2000" b="1" dirty="0" err="1">
                <a:solidFill>
                  <a:prstClr val="black"/>
                </a:solidFill>
              </a:rPr>
              <a:t>hal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jelas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sejak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awal</a:t>
            </a:r>
            <a:r>
              <a:rPr lang="en-ID" sz="2000" b="1" dirty="0">
                <a:solidFill>
                  <a:prstClr val="black"/>
                </a:solidFill>
              </a:rPr>
              <a:t>: </a:t>
            </a:r>
            <a:r>
              <a:rPr lang="en-ID" sz="2000" b="1" dirty="0" err="1">
                <a:solidFill>
                  <a:prstClr val="black"/>
                </a:solidFill>
              </a:rPr>
              <a:t>persatuan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gereja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dicapai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melalui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usaha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manusia</a:t>
            </a:r>
            <a:r>
              <a:rPr lang="en-ID" sz="2000" b="1" dirty="0">
                <a:solidFill>
                  <a:prstClr val="black"/>
                </a:solidFill>
              </a:rPr>
              <a:t>. Hanya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memusatkan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perhatian</a:t>
            </a:r>
            <a:r>
              <a:rPr lang="en-ID" sz="2000" b="1" dirty="0">
                <a:solidFill>
                  <a:prstClr val="black"/>
                </a:solidFill>
              </a:rPr>
              <a:t> pada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memperoleh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persatuan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sejati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327687"/>
            <a:ext cx="70199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Di </a:t>
            </a:r>
            <a:r>
              <a:rPr lang="en-ID" sz="2000" b="1" dirty="0" err="1">
                <a:solidFill>
                  <a:prstClr val="black"/>
                </a:solidFill>
              </a:rPr>
              <a:t>sepanjang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surat-suratnya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jemaat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maupun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surat-surat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lainnya</a:t>
            </a:r>
            <a:r>
              <a:rPr lang="en-ID" sz="2000" b="1" dirty="0">
                <a:solidFill>
                  <a:prstClr val="black"/>
                </a:solidFill>
              </a:rPr>
              <a:t>, Paulus </a:t>
            </a:r>
            <a:r>
              <a:rPr lang="en-ID" sz="2000" b="1" dirty="0" err="1">
                <a:solidFill>
                  <a:prstClr val="black"/>
                </a:solidFill>
              </a:rPr>
              <a:t>memberikan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pedoman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bagaimana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mengatasi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persoalan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—yang juga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memengaruhi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gereja</a:t>
            </a:r>
            <a:r>
              <a:rPr lang="en-ID" sz="2000" b="1" dirty="0">
                <a:solidFill>
                  <a:prstClr val="black"/>
                </a:solidFill>
              </a:rPr>
              <a:t> pada masa </a:t>
            </a:r>
            <a:r>
              <a:rPr lang="en-ID" sz="2000" b="1" dirty="0" err="1">
                <a:solidFill>
                  <a:prstClr val="black"/>
                </a:solidFill>
              </a:rPr>
              <a:t>kini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1786057"/>
            <a:ext cx="9910916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MASALAH YANG MENYEBABKAN PERPECAHAN</a:t>
            </a: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rgbClr val="FF0000"/>
                </a:solidFill>
              </a:rPr>
              <a:t>PERPECAHAN DAN PERSELISIHAN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Tetapi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menasihatkan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saudara-saudara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, demi nama Tuhan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kita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Yesus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supaya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seia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sekata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jangan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ada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perpecahan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di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antara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tetapi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sebaliknya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supaya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erat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bersatu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dan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sehati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sepikir</a:t>
            </a:r>
            <a:r>
              <a:rPr lang="en-ID" b="1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002060"/>
                </a:solidFill>
                <a:latin typeface="Comic Sans MS" panose="030F0702030302020204" pitchFamily="66" charset="0"/>
              </a:rPr>
              <a:t>(1 Korintus 1:10)</a:t>
            </a:r>
            <a:endParaRPr lang="en" b="1" noProof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3" y="2146027"/>
            <a:ext cx="64615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Berbagai</a:t>
            </a:r>
            <a:r>
              <a:rPr lang="en-ID" sz="2000" b="1" dirty="0"/>
              <a:t> </a:t>
            </a:r>
            <a:r>
              <a:rPr lang="en-ID" sz="2000" b="1" dirty="0" err="1"/>
              <a:t>pemimpin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melayani</a:t>
            </a:r>
            <a:r>
              <a:rPr lang="en-ID" sz="2000" b="1" dirty="0"/>
              <a:t> di </a:t>
            </a:r>
            <a:r>
              <a:rPr lang="en-ID" sz="2000" b="1" dirty="0" err="1"/>
              <a:t>Korintus</a:t>
            </a:r>
            <a:r>
              <a:rPr lang="en-ID" sz="2000" b="1" dirty="0"/>
              <a:t>, dan </a:t>
            </a:r>
            <a:r>
              <a:rPr lang="en-ID" sz="2000" b="1" dirty="0" err="1"/>
              <a:t>setiap</a:t>
            </a:r>
            <a:r>
              <a:rPr lang="en-ID" sz="2000" b="1" dirty="0"/>
              <a:t> orang </a:t>
            </a:r>
            <a:r>
              <a:rPr lang="en-ID" sz="2000" b="1" dirty="0" err="1"/>
              <a:t>percaya</a:t>
            </a:r>
            <a:r>
              <a:rPr lang="en-ID" sz="2000" b="1" dirty="0"/>
              <a:t>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pengkhotbah</a:t>
            </a:r>
            <a:r>
              <a:rPr lang="en-ID" sz="2000" b="1" dirty="0"/>
              <a:t> </a:t>
            </a:r>
            <a:r>
              <a:rPr lang="en-ID" sz="2000" b="1" dirty="0" err="1"/>
              <a:t>favoritnya</a:t>
            </a:r>
            <a:r>
              <a:rPr lang="en-ID" sz="2000" b="1" dirty="0"/>
              <a:t> masing-masing (Paulus, </a:t>
            </a:r>
            <a:r>
              <a:rPr lang="en-ID" sz="2000" b="1" dirty="0" err="1"/>
              <a:t>Apolos</a:t>
            </a:r>
            <a:r>
              <a:rPr lang="en-ID" sz="2000" b="1" dirty="0"/>
              <a:t>, Petrus, dan </a:t>
            </a:r>
            <a:r>
              <a:rPr lang="en-ID" sz="2000" b="1" dirty="0" err="1"/>
              <a:t>lainnya</a:t>
            </a:r>
            <a:r>
              <a:rPr lang="en-ID" sz="2000" b="1" dirty="0"/>
              <a:t>). Hal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berkembang</a:t>
            </a:r>
            <a:r>
              <a:rPr lang="en-ID" sz="2000" b="1" dirty="0"/>
              <a:t> </a:t>
            </a:r>
            <a:r>
              <a:rPr lang="en-ID" sz="2000" b="1" dirty="0" err="1"/>
              <a:t>hingga</a:t>
            </a:r>
            <a:r>
              <a:rPr lang="en-ID" sz="2000" b="1" dirty="0"/>
              <a:t> </a:t>
            </a:r>
            <a:r>
              <a:rPr lang="en-ID" sz="2000" b="1" dirty="0" err="1"/>
              <a:t>menimbulkan</a:t>
            </a:r>
            <a:r>
              <a:rPr lang="en-ID" sz="2000" b="1" dirty="0"/>
              <a:t> </a:t>
            </a:r>
            <a:r>
              <a:rPr lang="en-ID" sz="2000" b="1" dirty="0" err="1"/>
              <a:t>perselisihan</a:t>
            </a:r>
            <a:r>
              <a:rPr lang="en-ID" sz="2000" b="1" dirty="0"/>
              <a:t> 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(1 </a:t>
            </a:r>
            <a:r>
              <a:rPr lang="en-ID" sz="2000" b="1" dirty="0" err="1"/>
              <a:t>Korintus</a:t>
            </a:r>
            <a:r>
              <a:rPr lang="en-ID" sz="2000" b="1" dirty="0"/>
              <a:t> 1:11).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77923" y="5017824"/>
            <a:ext cx="60180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Lambat</a:t>
            </a:r>
            <a:r>
              <a:rPr lang="en-ID" sz="2000" b="1" dirty="0"/>
              <a:t> </a:t>
            </a:r>
            <a:r>
              <a:rPr lang="en-ID" sz="2000" b="1" dirty="0" err="1"/>
              <a:t>laun</a:t>
            </a:r>
            <a:r>
              <a:rPr lang="en-ID" sz="2000" b="1" dirty="0"/>
              <a:t>, </a:t>
            </a:r>
            <a:r>
              <a:rPr lang="en-ID" sz="2000" b="1" dirty="0" err="1"/>
              <a:t>kehidupan</a:t>
            </a:r>
            <a:r>
              <a:rPr lang="en-ID" sz="2000" b="1" dirty="0"/>
              <a:t> </a:t>
            </a:r>
            <a:r>
              <a:rPr lang="en-ID" sz="2000" b="1" dirty="0" err="1"/>
              <a:t>jemaat</a:t>
            </a:r>
            <a:r>
              <a:rPr lang="en-ID" sz="2000" b="1" dirty="0"/>
              <a:t> pun </a:t>
            </a:r>
            <a:r>
              <a:rPr lang="en-ID" sz="2000" b="1" dirty="0" err="1"/>
              <a:t>terpengaruh</a:t>
            </a:r>
            <a:r>
              <a:rPr lang="en-ID" sz="2000" b="1" dirty="0"/>
              <a:t> (1 </a:t>
            </a:r>
            <a:r>
              <a:rPr lang="en-ID" sz="2000" b="1" dirty="0" err="1"/>
              <a:t>Korintus</a:t>
            </a:r>
            <a:r>
              <a:rPr lang="en-ID" sz="2000" b="1" dirty="0"/>
              <a:t> 3:3). </a:t>
            </a:r>
            <a:r>
              <a:rPr lang="en-ID" sz="2000" b="1" dirty="0" err="1"/>
              <a:t>Kurangnya</a:t>
            </a:r>
            <a:r>
              <a:rPr lang="en-ID" sz="2000" b="1" dirty="0"/>
              <a:t> </a:t>
            </a:r>
            <a:r>
              <a:rPr lang="en-ID" sz="2000" b="1" dirty="0" err="1"/>
              <a:t>persatuan</a:t>
            </a:r>
            <a:r>
              <a:rPr lang="en-ID" sz="2000" b="1" dirty="0"/>
              <a:t> </a:t>
            </a:r>
            <a:r>
              <a:rPr lang="en-ID" sz="2000" b="1" dirty="0" err="1"/>
              <a:t>merusak</a:t>
            </a:r>
            <a:r>
              <a:rPr lang="en-ID" sz="2000" b="1" dirty="0"/>
              <a:t> </a:t>
            </a:r>
            <a:r>
              <a:rPr lang="en-ID" sz="2000" b="1" dirty="0" err="1"/>
              <a:t>makna</a:t>
            </a:r>
            <a:r>
              <a:rPr lang="en-ID" sz="2000" b="1" dirty="0"/>
              <a:t> </a:t>
            </a:r>
            <a:r>
              <a:rPr lang="en-ID" sz="2000" b="1" dirty="0" err="1"/>
              <a:t>Perjamuan</a:t>
            </a:r>
            <a:r>
              <a:rPr lang="en-ID" sz="2000" b="1" dirty="0"/>
              <a:t> Tuhan (1 </a:t>
            </a:r>
            <a:r>
              <a:rPr lang="en-ID" sz="2000" b="1" dirty="0" err="1"/>
              <a:t>Korintus</a:t>
            </a:r>
            <a:r>
              <a:rPr lang="en-ID" sz="2000" b="1" dirty="0"/>
              <a:t> 11:33),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sampai</a:t>
            </a:r>
            <a:r>
              <a:rPr lang="en-ID" sz="2000" b="1" dirty="0"/>
              <a:t> </a:t>
            </a:r>
            <a:r>
              <a:rPr lang="en-ID" sz="2000" b="1" dirty="0" err="1"/>
              <a:t>saling</a:t>
            </a:r>
            <a:r>
              <a:rPr lang="en-ID" sz="2000" b="1" dirty="0"/>
              <a:t> </a:t>
            </a:r>
            <a:r>
              <a:rPr lang="en-ID" sz="2000" b="1" dirty="0" err="1"/>
              <a:t>menggugat</a:t>
            </a:r>
            <a:r>
              <a:rPr lang="en-ID" sz="2000" b="1" dirty="0"/>
              <a:t> di </a:t>
            </a:r>
            <a:r>
              <a:rPr lang="en-ID" sz="2000" b="1" dirty="0" err="1"/>
              <a:t>pengadilan</a:t>
            </a:r>
            <a:r>
              <a:rPr lang="en-ID" sz="2000" b="1" dirty="0"/>
              <a:t> (1 </a:t>
            </a:r>
            <a:r>
              <a:rPr lang="en-ID" sz="2000" b="1" dirty="0" err="1"/>
              <a:t>Korintus</a:t>
            </a:r>
            <a:r>
              <a:rPr lang="en-ID" sz="2000" b="1" dirty="0"/>
              <a:t> 6:1).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03338"/>
            <a:ext cx="969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Perpecahan apa yang terjadi di Jemaat Korintus? (1 Korintus 1:12)</a:t>
            </a:r>
            <a:endParaRPr lang="en" sz="2000" b="1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21" r="9159"/>
          <a:stretch>
            <a:fillRect/>
          </a:stretch>
        </p:blipFill>
        <p:spPr>
          <a:xfrm>
            <a:off x="9016092" y="2283038"/>
            <a:ext cx="3037148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3" y="3689191"/>
            <a:ext cx="6364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Tanpa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menyadari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semua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pemimpin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memberitakan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pekabaran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sama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justru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memusatkan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perhatian</a:t>
            </a:r>
            <a:r>
              <a:rPr lang="en-ID" sz="2000" b="1" dirty="0">
                <a:solidFill>
                  <a:prstClr val="black"/>
                </a:solidFill>
              </a:rPr>
              <a:t> pada </a:t>
            </a:r>
            <a:r>
              <a:rPr lang="en-ID" sz="2000" b="1" dirty="0" err="1">
                <a:solidFill>
                  <a:prstClr val="black"/>
                </a:solidFill>
              </a:rPr>
              <a:t>hal-hal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penting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3:5–8).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1578044"/>
            <a:ext cx="784614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" sz="6600" b="1" noProof="0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BAGAIMANA MEMELIHARA PERSATUAN</a:t>
            </a: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PERSATUAN DI DALAM YESUS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1" y="681722"/>
            <a:ext cx="7737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sv-SE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Allah, yang memanggil kamu kepada persekutuan dengan Anak-Nya Yesus Kristus, Tuhan kita, adalah setia.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Korintus 1:9)</a:t>
            </a:r>
            <a:endParaRPr lang="en" b="1" noProof="0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1" y="1320531"/>
            <a:ext cx="8355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“</a:t>
            </a:r>
            <a:r>
              <a:rPr lang="en-ID" sz="2000" b="1" dirty="0" err="1"/>
              <a:t>Adakah</a:t>
            </a:r>
            <a:r>
              <a:rPr lang="en-ID" sz="2000" b="1" dirty="0"/>
              <a:t> </a:t>
            </a:r>
            <a:r>
              <a:rPr lang="en-ID" sz="2000" b="1" dirty="0" err="1"/>
              <a:t>Kristus</a:t>
            </a:r>
            <a:r>
              <a:rPr lang="en-ID" sz="2000" b="1" dirty="0"/>
              <a:t> </a:t>
            </a:r>
            <a:r>
              <a:rPr lang="en-ID" sz="2000" b="1" dirty="0" err="1"/>
              <a:t>terbagi-bagi</a:t>
            </a:r>
            <a:r>
              <a:rPr lang="en-ID" sz="2000" b="1" dirty="0"/>
              <a:t>? </a:t>
            </a:r>
            <a:r>
              <a:rPr lang="en-ID" sz="2000" b="1" dirty="0" err="1"/>
              <a:t>Adakah</a:t>
            </a:r>
            <a:r>
              <a:rPr lang="en-ID" sz="2000" b="1" dirty="0"/>
              <a:t> Paulus </a:t>
            </a:r>
            <a:r>
              <a:rPr lang="en-ID" sz="2000" b="1" dirty="0" err="1"/>
              <a:t>disalibkan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kamu</a:t>
            </a:r>
            <a:r>
              <a:rPr lang="en-ID" sz="2000" b="1" dirty="0"/>
              <a:t>? Atau </a:t>
            </a:r>
            <a:r>
              <a:rPr lang="en-ID" sz="2000" b="1" dirty="0" err="1"/>
              <a:t>adakah</a:t>
            </a:r>
            <a:r>
              <a:rPr lang="en-ID" sz="2000" b="1" dirty="0"/>
              <a:t> </a:t>
            </a:r>
            <a:r>
              <a:rPr lang="en-ID" sz="2000" b="1" dirty="0" err="1"/>
              <a:t>kamu</a:t>
            </a:r>
            <a:r>
              <a:rPr lang="en-ID" sz="2000" b="1" dirty="0"/>
              <a:t> </a:t>
            </a:r>
            <a:r>
              <a:rPr lang="en-ID" sz="2000" b="1" dirty="0" err="1"/>
              <a:t>dibaptis</a:t>
            </a:r>
            <a:r>
              <a:rPr lang="en-ID" sz="2000" b="1" dirty="0"/>
              <a:t> </a:t>
            </a:r>
            <a:r>
              <a:rPr lang="en-ID" sz="2000" b="1" dirty="0" err="1"/>
              <a:t>dalam</a:t>
            </a:r>
            <a:r>
              <a:rPr lang="en-ID" sz="2000" b="1" dirty="0"/>
              <a:t> nama Paulus?” (1 </a:t>
            </a:r>
            <a:r>
              <a:rPr lang="en-ID" sz="2000" b="1" dirty="0" err="1"/>
              <a:t>Korintus</a:t>
            </a:r>
            <a:r>
              <a:rPr lang="en-ID" sz="2000" b="1" dirty="0"/>
              <a:t> 1:13). </a:t>
            </a:r>
            <a:r>
              <a:rPr lang="en-ID" sz="2000" b="1" dirty="0" err="1"/>
              <a:t>Melalui</a:t>
            </a:r>
            <a:r>
              <a:rPr lang="en-ID" sz="2000" b="1" dirty="0"/>
              <a:t> </a:t>
            </a:r>
            <a:r>
              <a:rPr lang="en-ID" sz="2000" b="1" dirty="0" err="1"/>
              <a:t>pertanyaan-pertanyaan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Paulus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membuat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merenungkan</a:t>
            </a:r>
            <a:r>
              <a:rPr lang="en-ID" sz="2000" b="1" dirty="0"/>
              <a:t> </a:t>
            </a:r>
            <a:r>
              <a:rPr lang="en-ID" sz="2000" b="1" dirty="0" err="1"/>
              <a:t>keadaan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1" r="9921"/>
          <a:stretch>
            <a:fillRect/>
          </a:stretch>
        </p:blipFill>
        <p:spPr>
          <a:xfrm>
            <a:off x="8588821" y="308013"/>
            <a:ext cx="3439849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7588" y="6018053"/>
            <a:ext cx="8351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Persatuan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gereja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dicapai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terhadap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hidup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37589" y="4840951"/>
            <a:ext cx="83512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Perbedaan-perbedaan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kecil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pendapat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serta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karunia-karunia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berbeda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dimiliki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setiap</a:t>
            </a:r>
            <a:r>
              <a:rPr lang="en-ID" sz="2000" b="1" dirty="0">
                <a:solidFill>
                  <a:prstClr val="black"/>
                </a:solidFill>
              </a:rPr>
              <a:t> orang, </a:t>
            </a:r>
            <a:r>
              <a:rPr lang="en-ID" sz="2000" b="1" dirty="0" err="1">
                <a:solidFill>
                  <a:prstClr val="black"/>
                </a:solidFill>
              </a:rPr>
              <a:t>apabila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semuanya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berpusat</a:t>
            </a:r>
            <a:r>
              <a:rPr lang="en-ID" sz="2000" b="1" dirty="0">
                <a:solidFill>
                  <a:prstClr val="black"/>
                </a:solidFill>
              </a:rPr>
              <a:t> pada </a:t>
            </a:r>
            <a:r>
              <a:rPr lang="en-ID" sz="2000" b="1" dirty="0" err="1">
                <a:solidFill>
                  <a:prstClr val="black"/>
                </a:solidFill>
              </a:rPr>
              <a:t>Kristus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bukannya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menghasilkan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perpecahan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tetapi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justru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menghasilkan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persatuan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12:12–13, 25, 27).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37588" y="3663849"/>
            <a:ext cx="8351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Namun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persatuan</a:t>
            </a:r>
            <a:r>
              <a:rPr lang="en-ID" sz="2000" b="1" dirty="0">
                <a:solidFill>
                  <a:prstClr val="black"/>
                </a:solidFill>
              </a:rPr>
              <a:t> di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bukanlah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keseragaman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Persatuan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berarti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semua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memiliki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pemikiran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sama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segala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sesuatu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semua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bertindak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cara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sama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18" y="2486747"/>
            <a:ext cx="8355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Persatuan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dicapai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Tuhan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Persatuan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dicapai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mengikuti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pemikiran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gagasan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seorang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saudara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saudari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ataupun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kelompok-kelompok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tertutup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HIKMAT DAN KEDEWASAAN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261257" y="596763"/>
            <a:ext cx="1166948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Dan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saudara-saudara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pada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waktu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dapat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berbicara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kamu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seperti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manusia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rohani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tetapi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hanya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manusia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duniawi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yang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belum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dewasa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dalam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Korintus 3:1)</a:t>
            </a:r>
            <a:endParaRPr lang="en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0" y="1311918"/>
            <a:ext cx="34511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1700" b="1" dirty="0"/>
              <a:t>Paulus </a:t>
            </a:r>
            <a:r>
              <a:rPr lang="en-ID" sz="1700" b="1" dirty="0" err="1"/>
              <a:t>menyebut</a:t>
            </a:r>
            <a:r>
              <a:rPr lang="en-ID" sz="1700" b="1" dirty="0"/>
              <a:t> orang-orang Kristen yang </a:t>
            </a:r>
            <a:r>
              <a:rPr lang="en-ID" sz="1700" b="1" dirty="0" err="1"/>
              <a:t>belum</a:t>
            </a:r>
            <a:r>
              <a:rPr lang="en-ID" sz="1700" b="1" dirty="0"/>
              <a:t> </a:t>
            </a:r>
            <a:r>
              <a:rPr lang="en-ID" sz="1700" b="1" dirty="0" err="1"/>
              <a:t>dewasa</a:t>
            </a:r>
            <a:r>
              <a:rPr lang="en-ID" sz="1700" b="1" dirty="0"/>
              <a:t> </a:t>
            </a:r>
            <a:r>
              <a:rPr lang="en-ID" sz="1700" b="1" dirty="0" err="1"/>
              <a:t>sebagai</a:t>
            </a:r>
            <a:r>
              <a:rPr lang="en-ID" sz="1700" b="1" dirty="0"/>
              <a:t> “yang </a:t>
            </a:r>
            <a:r>
              <a:rPr lang="en-ID" sz="1700" b="1" dirty="0" err="1"/>
              <a:t>belum</a:t>
            </a:r>
            <a:r>
              <a:rPr lang="en-ID" sz="1700" b="1" dirty="0"/>
              <a:t> </a:t>
            </a:r>
            <a:r>
              <a:rPr lang="en-ID" sz="1700" b="1" dirty="0" err="1"/>
              <a:t>dewasa</a:t>
            </a:r>
            <a:r>
              <a:rPr lang="en-ID" sz="1700" b="1" dirty="0"/>
              <a:t> </a:t>
            </a:r>
            <a:r>
              <a:rPr lang="en-ID" sz="1700" b="1" dirty="0" err="1"/>
              <a:t>dalam</a:t>
            </a:r>
            <a:r>
              <a:rPr lang="en-ID" sz="1700" b="1" dirty="0"/>
              <a:t> </a:t>
            </a:r>
            <a:r>
              <a:rPr lang="en-ID" sz="1700" b="1" dirty="0" err="1"/>
              <a:t>Kristus</a:t>
            </a:r>
            <a:r>
              <a:rPr lang="en-ID" sz="1700" b="1" dirty="0"/>
              <a:t>” dan “</a:t>
            </a:r>
            <a:r>
              <a:rPr lang="en-ID" sz="1700" b="1" dirty="0" err="1"/>
              <a:t>manusia</a:t>
            </a:r>
            <a:r>
              <a:rPr lang="en-ID" sz="1700" b="1" dirty="0"/>
              <a:t> </a:t>
            </a:r>
            <a:r>
              <a:rPr lang="en-ID" sz="1700" b="1" dirty="0" err="1"/>
              <a:t>duniawi</a:t>
            </a:r>
            <a:r>
              <a:rPr lang="en-ID" sz="1700" b="1" dirty="0"/>
              <a:t>” (1 </a:t>
            </a:r>
            <a:r>
              <a:rPr lang="en-ID" sz="1700" b="1" dirty="0" err="1"/>
              <a:t>Korintus</a:t>
            </a:r>
            <a:r>
              <a:rPr lang="en-ID" sz="1700" b="1" dirty="0"/>
              <a:t> 3:1). Orang-orang Kristen </a:t>
            </a:r>
            <a:r>
              <a:rPr lang="en-ID" sz="1700" b="1" dirty="0" err="1"/>
              <a:t>seperti</a:t>
            </a:r>
            <a:r>
              <a:rPr lang="en-ID" sz="1700" b="1" dirty="0"/>
              <a:t> </a:t>
            </a:r>
            <a:r>
              <a:rPr lang="en-ID" sz="1700" b="1" dirty="0" err="1"/>
              <a:t>ini</a:t>
            </a:r>
            <a:r>
              <a:rPr lang="en-ID" sz="1700" b="1" dirty="0"/>
              <a:t> </a:t>
            </a:r>
            <a:r>
              <a:rPr lang="en-ID" sz="1700" b="1" dirty="0" err="1"/>
              <a:t>lebih</a:t>
            </a:r>
            <a:r>
              <a:rPr lang="en-ID" sz="1700" b="1" dirty="0"/>
              <a:t> </a:t>
            </a:r>
            <a:r>
              <a:rPr lang="en-ID" sz="1700" b="1" dirty="0" err="1"/>
              <a:t>berfokus</a:t>
            </a:r>
            <a:r>
              <a:rPr lang="en-ID" sz="1700" b="1" dirty="0"/>
              <a:t> </a:t>
            </a:r>
            <a:r>
              <a:rPr lang="en-ID" sz="1700" b="1" dirty="0" err="1"/>
              <a:t>kepada</a:t>
            </a:r>
            <a:r>
              <a:rPr lang="en-ID" sz="1700" b="1" dirty="0"/>
              <a:t> </a:t>
            </a:r>
            <a:r>
              <a:rPr lang="en-ID" sz="1700" b="1" dirty="0" err="1"/>
              <a:t>manusia</a:t>
            </a:r>
            <a:r>
              <a:rPr lang="en-ID" sz="1700" b="1" dirty="0"/>
              <a:t> </a:t>
            </a:r>
            <a:r>
              <a:rPr lang="en-ID" sz="1700" b="1" dirty="0" err="1"/>
              <a:t>daripada</a:t>
            </a:r>
            <a:r>
              <a:rPr lang="en-ID" sz="1700" b="1" dirty="0"/>
              <a:t> </a:t>
            </a:r>
            <a:r>
              <a:rPr lang="en-ID" sz="1700" b="1" dirty="0" err="1"/>
              <a:t>kepada</a:t>
            </a:r>
            <a:r>
              <a:rPr lang="en-ID" sz="1700" b="1" dirty="0"/>
              <a:t> </a:t>
            </a:r>
            <a:r>
              <a:rPr lang="en-ID" sz="1700" b="1" dirty="0" err="1"/>
              <a:t>Yesus</a:t>
            </a:r>
            <a:r>
              <a:rPr lang="en-ID" sz="1700" b="1" dirty="0"/>
              <a:t>.</a:t>
            </a:r>
            <a:endParaRPr lang="en" sz="1700" b="1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321202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014337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0" y="3594661"/>
            <a:ext cx="34511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1700" b="1" dirty="0">
                <a:solidFill>
                  <a:prstClr val="black"/>
                </a:solidFill>
              </a:rPr>
              <a:t>Ketika </a:t>
            </a:r>
            <a:r>
              <a:rPr lang="en-ID" sz="1700" b="1" dirty="0" err="1">
                <a:solidFill>
                  <a:prstClr val="black"/>
                </a:solidFill>
              </a:rPr>
              <a:t>sebagian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pemimpin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diberi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perhatian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berlebihan</a:t>
            </a:r>
            <a:r>
              <a:rPr lang="en-ID" sz="1700" b="1" dirty="0">
                <a:solidFill>
                  <a:prstClr val="black"/>
                </a:solidFill>
              </a:rPr>
              <a:t>, </a:t>
            </a:r>
            <a:r>
              <a:rPr lang="en-ID" sz="1700" b="1" dirty="0" err="1">
                <a:solidFill>
                  <a:prstClr val="black"/>
                </a:solidFill>
              </a:rPr>
              <a:t>sementara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pemimpin-pemimpin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lainnya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diabaikan</a:t>
            </a:r>
            <a:r>
              <a:rPr lang="en-ID" sz="1700" b="1" dirty="0">
                <a:solidFill>
                  <a:prstClr val="black"/>
                </a:solidFill>
              </a:rPr>
              <a:t>, </a:t>
            </a:r>
            <a:r>
              <a:rPr lang="en-ID" sz="1700" b="1" dirty="0" err="1">
                <a:solidFill>
                  <a:prstClr val="black"/>
                </a:solidFill>
              </a:rPr>
              <a:t>terbentuklah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kelompok-kelompok</a:t>
            </a:r>
            <a:r>
              <a:rPr lang="en-ID" sz="1700" b="1" dirty="0">
                <a:solidFill>
                  <a:prstClr val="black"/>
                </a:solidFill>
              </a:rPr>
              <a:t> yang </a:t>
            </a:r>
            <a:r>
              <a:rPr lang="en-ID" sz="1700" b="1" dirty="0" err="1">
                <a:solidFill>
                  <a:prstClr val="black"/>
                </a:solidFill>
              </a:rPr>
              <a:t>memecah-belah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jemaat</a:t>
            </a:r>
            <a:r>
              <a:rPr lang="en-ID" sz="1700" b="1" dirty="0">
                <a:solidFill>
                  <a:prstClr val="black"/>
                </a:solidFill>
              </a:rPr>
              <a:t>. Hal </a:t>
            </a:r>
            <a:r>
              <a:rPr lang="en-ID" sz="1700" b="1" dirty="0" err="1">
                <a:solidFill>
                  <a:prstClr val="black"/>
                </a:solidFill>
              </a:rPr>
              <a:t>ini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merupakan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akibat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dari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ketidakdewasaan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rohani</a:t>
            </a:r>
            <a:r>
              <a:rPr lang="en-ID" sz="1700" b="1" dirty="0">
                <a:solidFill>
                  <a:prstClr val="black"/>
                </a:solidFill>
              </a:rPr>
              <a:t>.</a:t>
            </a:r>
          </a:p>
          <a:p>
            <a:pPr lvl="0">
              <a:spcBef>
                <a:spcPts val="600"/>
              </a:spcBef>
              <a:defRPr/>
            </a:pPr>
            <a:r>
              <a:rPr lang="en-ID" sz="1700" b="1" dirty="0">
                <a:solidFill>
                  <a:prstClr val="black"/>
                </a:solidFill>
              </a:rPr>
              <a:t>Karena </a:t>
            </a:r>
            <a:r>
              <a:rPr lang="en-ID" sz="1700" b="1" dirty="0" err="1">
                <a:solidFill>
                  <a:prstClr val="black"/>
                </a:solidFill>
              </a:rPr>
              <a:t>itu</a:t>
            </a:r>
            <a:r>
              <a:rPr lang="en-ID" sz="1700" b="1" dirty="0">
                <a:solidFill>
                  <a:prstClr val="black"/>
                </a:solidFill>
              </a:rPr>
              <a:t>, Paulus </a:t>
            </a:r>
            <a:r>
              <a:rPr lang="en-ID" sz="1700" b="1" dirty="0" err="1">
                <a:solidFill>
                  <a:prstClr val="black"/>
                </a:solidFill>
              </a:rPr>
              <a:t>mengajak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kita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untuk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mencapai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kedewasaan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dalam</a:t>
            </a:r>
            <a:r>
              <a:rPr lang="en-ID" sz="1700" b="1" dirty="0">
                <a:solidFill>
                  <a:prstClr val="black"/>
                </a:solidFill>
              </a:rPr>
              <a:t> </a:t>
            </a:r>
            <a:r>
              <a:rPr lang="en-ID" sz="1700" b="1" dirty="0" err="1">
                <a:solidFill>
                  <a:prstClr val="black"/>
                </a:solidFill>
              </a:rPr>
              <a:t>Kristus</a:t>
            </a:r>
            <a:r>
              <a:rPr lang="en-ID" sz="1700" b="1" dirty="0">
                <a:solidFill>
                  <a:prstClr val="black"/>
                </a:solidFill>
              </a:rPr>
              <a:t> (1 </a:t>
            </a:r>
            <a:r>
              <a:rPr lang="en-ID" sz="1700" b="1" dirty="0" err="1">
                <a:solidFill>
                  <a:prstClr val="black"/>
                </a:solidFill>
              </a:rPr>
              <a:t>Korintus</a:t>
            </a:r>
            <a:r>
              <a:rPr lang="en-ID" sz="1700" b="1" dirty="0">
                <a:solidFill>
                  <a:prstClr val="black"/>
                </a:solidFill>
              </a:rPr>
              <a:t> 2:6).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PELAYANAN DAN KERENDAHAN HATI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ID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Demikianlah</a:t>
            </a:r>
            <a:r>
              <a:rPr lang="en-ID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hendaknya</a:t>
            </a:r>
            <a:r>
              <a:rPr lang="en-ID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orang </a:t>
            </a:r>
            <a:r>
              <a:rPr lang="en-ID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memandang</a:t>
            </a:r>
            <a:r>
              <a:rPr lang="en-ID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kami: </a:t>
            </a:r>
            <a:r>
              <a:rPr lang="en-ID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sebagai</a:t>
            </a:r>
            <a:r>
              <a:rPr lang="en-ID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hamba-hamba </a:t>
            </a:r>
            <a:r>
              <a:rPr lang="en-ID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Kristus</a:t>
            </a:r>
            <a:r>
              <a:rPr lang="en-ID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, yang </a:t>
            </a:r>
            <a:r>
              <a:rPr lang="en-ID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kepadanya</a:t>
            </a:r>
            <a:r>
              <a:rPr lang="en-ID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dipercayakan</a:t>
            </a:r>
            <a:r>
              <a:rPr lang="en-ID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ID" b="1" dirty="0" err="1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rahasia</a:t>
            </a:r>
            <a:r>
              <a:rPr lang="en-ID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 Allah.</a:t>
            </a:r>
            <a:r>
              <a:rPr lang="en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Korintus 4:1)</a:t>
            </a:r>
            <a:endParaRPr lang="en" b="1" noProof="0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00025" y="1430656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/>
              <a:t>Sama </a:t>
            </a:r>
            <a:r>
              <a:rPr lang="en-ID" b="1" dirty="0" err="1"/>
              <a:t>seperti</a:t>
            </a:r>
            <a:r>
              <a:rPr lang="en-ID" b="1" dirty="0"/>
              <a:t> pada masa </a:t>
            </a:r>
            <a:r>
              <a:rPr lang="en-ID" b="1" dirty="0" err="1"/>
              <a:t>kini</a:t>
            </a:r>
            <a:r>
              <a:rPr lang="en-ID" b="1" dirty="0"/>
              <a:t>, pada </a:t>
            </a:r>
            <a:r>
              <a:rPr lang="en-ID" b="1" dirty="0" err="1"/>
              <a:t>abad</a:t>
            </a:r>
            <a:r>
              <a:rPr lang="en-ID" b="1" dirty="0"/>
              <a:t> </a:t>
            </a:r>
            <a:r>
              <a:rPr lang="en-ID" b="1" dirty="0" err="1"/>
              <a:t>pertama</a:t>
            </a:r>
            <a:r>
              <a:rPr lang="en-ID" b="1" dirty="0"/>
              <a:t> orang-orang </a:t>
            </a:r>
            <a:r>
              <a:rPr lang="en-ID" b="1" dirty="0" err="1"/>
              <a:t>terbagi</a:t>
            </a:r>
            <a:r>
              <a:rPr lang="en-ID" b="1" dirty="0"/>
              <a:t> </a:t>
            </a:r>
            <a:r>
              <a:rPr lang="en-ID" b="1" dirty="0" err="1"/>
              <a:t>berdasarkan</a:t>
            </a:r>
            <a:r>
              <a:rPr lang="en-ID" b="1" dirty="0"/>
              <a:t> </a:t>
            </a:r>
            <a:r>
              <a:rPr lang="en-ID" b="1" dirty="0" err="1"/>
              <a:t>keyakinan</a:t>
            </a:r>
            <a:r>
              <a:rPr lang="en-ID" b="1" dirty="0"/>
              <a:t> </a:t>
            </a:r>
            <a:r>
              <a:rPr lang="en-ID" b="1" dirty="0" err="1"/>
              <a:t>politik</a:t>
            </a:r>
            <a:r>
              <a:rPr lang="en-ID" b="1" dirty="0"/>
              <a:t>, </a:t>
            </a:r>
            <a:r>
              <a:rPr lang="en-ID" b="1" dirty="0" err="1"/>
              <a:t>filsafat</a:t>
            </a:r>
            <a:r>
              <a:rPr lang="en-ID" b="1" dirty="0"/>
              <a:t>, agama, dan </a:t>
            </a:r>
            <a:r>
              <a:rPr lang="en-ID" b="1" dirty="0" err="1"/>
              <a:t>berbagai</a:t>
            </a:r>
            <a:r>
              <a:rPr lang="en-ID" b="1" dirty="0"/>
              <a:t> </a:t>
            </a:r>
            <a:r>
              <a:rPr lang="en-ID" b="1" dirty="0" err="1"/>
              <a:t>keyakinan</a:t>
            </a:r>
            <a:r>
              <a:rPr lang="en-ID" b="1" dirty="0"/>
              <a:t> </a:t>
            </a:r>
            <a:r>
              <a:rPr lang="en-ID" b="1" dirty="0" err="1"/>
              <a:t>lainnya</a:t>
            </a:r>
            <a:r>
              <a:rPr lang="en-ID" b="1" dirty="0"/>
              <a:t>. </a:t>
            </a:r>
            <a:r>
              <a:rPr lang="en-ID" b="1" dirty="0" err="1"/>
              <a:t>Bagaimanakah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mencegah</a:t>
            </a:r>
            <a:r>
              <a:rPr lang="en-ID" b="1" dirty="0"/>
              <a:t> </a:t>
            </a:r>
            <a:r>
              <a:rPr lang="en-ID" b="1" dirty="0" err="1"/>
              <a:t>cara</a:t>
            </a:r>
            <a:r>
              <a:rPr lang="en-ID" b="1" dirty="0"/>
              <a:t> </a:t>
            </a:r>
            <a:r>
              <a:rPr lang="en-ID" b="1" dirty="0" err="1"/>
              <a:t>berpikir</a:t>
            </a:r>
            <a:r>
              <a:rPr lang="en-ID" b="1" dirty="0"/>
              <a:t> </a:t>
            </a:r>
            <a:r>
              <a:rPr lang="en-ID" b="1" dirty="0" err="1"/>
              <a:t>seperti</a:t>
            </a:r>
            <a:r>
              <a:rPr lang="en-ID" b="1" dirty="0"/>
              <a:t> </a:t>
            </a:r>
            <a:r>
              <a:rPr lang="en-ID" b="1" dirty="0" err="1"/>
              <a:t>ini</a:t>
            </a:r>
            <a:r>
              <a:rPr lang="en-ID" b="1" dirty="0"/>
              <a:t> </a:t>
            </a:r>
            <a:r>
              <a:rPr lang="en-ID" b="1" dirty="0" err="1"/>
              <a:t>menyusup</a:t>
            </a:r>
            <a:r>
              <a:rPr lang="en-ID" b="1" dirty="0"/>
              <a:t> </a:t>
            </a:r>
            <a:r>
              <a:rPr lang="en-ID" b="1" dirty="0" err="1"/>
              <a:t>ke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gereja</a:t>
            </a:r>
            <a:r>
              <a:rPr lang="en-ID" b="1" dirty="0"/>
              <a:t> dan </a:t>
            </a:r>
            <a:r>
              <a:rPr lang="en-ID" b="1" dirty="0" err="1"/>
              <a:t>menimbulkan</a:t>
            </a:r>
            <a:r>
              <a:rPr lang="en-ID" b="1" dirty="0"/>
              <a:t> </a:t>
            </a:r>
            <a:r>
              <a:rPr lang="en-ID" b="1" dirty="0" err="1"/>
              <a:t>perpecahan</a:t>
            </a:r>
            <a:r>
              <a:rPr lang="en-ID" b="1" dirty="0"/>
              <a:t>?</a:t>
            </a:r>
            <a:endParaRPr lang="en" b="1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96236" y="2930806"/>
            <a:ext cx="2924315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981145"/>
            <a:ext cx="2104883" cy="201948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19209" y="2812737"/>
            <a:ext cx="6391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b="1" dirty="0" err="1"/>
              <a:t>Sikap</a:t>
            </a:r>
            <a:r>
              <a:rPr lang="en-ID" b="1" dirty="0"/>
              <a:t> </a:t>
            </a:r>
            <a:r>
              <a:rPr lang="en-ID" b="1" dirty="0" err="1"/>
              <a:t>seorang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memegang</a:t>
            </a:r>
            <a:r>
              <a:rPr lang="en-ID" b="1" dirty="0"/>
              <a:t> </a:t>
            </a:r>
            <a:r>
              <a:rPr lang="en-ID" b="1" dirty="0" err="1"/>
              <a:t>peranan</a:t>
            </a:r>
            <a:r>
              <a:rPr lang="en-ID" b="1" dirty="0"/>
              <a:t> yang sangat </a:t>
            </a:r>
            <a:r>
              <a:rPr lang="en-ID" b="1" dirty="0" err="1"/>
              <a:t>penting</a:t>
            </a:r>
            <a:r>
              <a:rPr lang="en-ID" b="1" dirty="0"/>
              <a:t>. Para 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gereja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memahami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jelas</a:t>
            </a:r>
            <a:r>
              <a:rPr lang="en-ID" b="1" dirty="0"/>
              <a:t> </a:t>
            </a:r>
            <a:r>
              <a:rPr lang="en-ID" b="1" dirty="0" err="1"/>
              <a:t>peran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pengelola</a:t>
            </a:r>
            <a:r>
              <a:rPr lang="en-ID" b="1" dirty="0"/>
              <a:t>. Mereka </a:t>
            </a:r>
            <a:r>
              <a:rPr lang="en-ID" b="1" dirty="0" err="1"/>
              <a:t>bukanlah</a:t>
            </a:r>
            <a:r>
              <a:rPr lang="en-ID" b="1" dirty="0"/>
              <a:t> </a:t>
            </a:r>
            <a:r>
              <a:rPr lang="en-ID" b="1" dirty="0" err="1"/>
              <a:t>pemilik</a:t>
            </a:r>
            <a:r>
              <a:rPr lang="en-ID" b="1" dirty="0"/>
              <a:t> </a:t>
            </a:r>
            <a:r>
              <a:rPr lang="en-ID" b="1" dirty="0" err="1"/>
              <a:t>gereja</a:t>
            </a:r>
            <a:r>
              <a:rPr lang="en-ID" b="1" dirty="0"/>
              <a:t>;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hanya</a:t>
            </a:r>
            <a:r>
              <a:rPr lang="en-ID" b="1" dirty="0"/>
              <a:t> </a:t>
            </a:r>
            <a:r>
              <a:rPr lang="en-ID" b="1" dirty="0" err="1"/>
              <a:t>mengelolanya</a:t>
            </a:r>
            <a:r>
              <a:rPr lang="en-ID" b="1" dirty="0"/>
              <a:t> </a:t>
            </a:r>
            <a:r>
              <a:rPr lang="en-ID" b="1" dirty="0" err="1"/>
              <a:t>bagi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.</a:t>
            </a:r>
            <a:endParaRPr lang="en" b="1" noProof="0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19208" y="5817930"/>
            <a:ext cx="65341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b="1" dirty="0" err="1">
                <a:solidFill>
                  <a:prstClr val="black"/>
                </a:solidFill>
              </a:rPr>
              <a:t>Betapa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besarnya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persatuan</a:t>
            </a:r>
            <a:r>
              <a:rPr lang="en-ID" b="1" dirty="0">
                <a:solidFill>
                  <a:prstClr val="black"/>
                </a:solidFill>
              </a:rPr>
              <a:t> yang </a:t>
            </a:r>
            <a:r>
              <a:rPr lang="en-ID" b="1" dirty="0" err="1">
                <a:solidFill>
                  <a:prstClr val="black"/>
                </a:solidFill>
              </a:rPr>
              <a:t>akan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ada</a:t>
            </a:r>
            <a:r>
              <a:rPr lang="en-ID" b="1" dirty="0">
                <a:solidFill>
                  <a:prstClr val="black"/>
                </a:solidFill>
              </a:rPr>
              <a:t> di </a:t>
            </a:r>
            <a:r>
              <a:rPr lang="en-ID" b="1" dirty="0" err="1">
                <a:solidFill>
                  <a:prstClr val="black"/>
                </a:solidFill>
              </a:rPr>
              <a:t>dalam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gereja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jika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setiap</a:t>
            </a:r>
            <a:r>
              <a:rPr lang="en-ID" b="1" dirty="0">
                <a:solidFill>
                  <a:prstClr val="black"/>
                </a:solidFill>
              </a:rPr>
              <a:t> orang—</a:t>
            </a:r>
            <a:r>
              <a:rPr lang="en-ID" b="1" dirty="0" err="1">
                <a:solidFill>
                  <a:prstClr val="black"/>
                </a:solidFill>
              </a:rPr>
              <a:t>bukan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hanya</a:t>
            </a:r>
            <a:r>
              <a:rPr lang="en-ID" b="1" dirty="0">
                <a:solidFill>
                  <a:prstClr val="black"/>
                </a:solidFill>
              </a:rPr>
              <a:t> para </a:t>
            </a:r>
            <a:r>
              <a:rPr lang="en-ID" b="1" dirty="0" err="1">
                <a:solidFill>
                  <a:prstClr val="black"/>
                </a:solidFill>
              </a:rPr>
              <a:t>pemimpin</a:t>
            </a:r>
            <a:r>
              <a:rPr lang="en-ID" b="1" dirty="0">
                <a:solidFill>
                  <a:prstClr val="black"/>
                </a:solidFill>
              </a:rPr>
              <a:t>, </a:t>
            </a:r>
            <a:r>
              <a:rPr lang="en-ID" b="1" dirty="0" err="1">
                <a:solidFill>
                  <a:prstClr val="black"/>
                </a:solidFill>
              </a:rPr>
              <a:t>tetapi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setiap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anggota</a:t>
            </a:r>
            <a:r>
              <a:rPr lang="en-ID" b="1" dirty="0">
                <a:solidFill>
                  <a:prstClr val="black"/>
                </a:solidFill>
              </a:rPr>
              <a:t>—</a:t>
            </a:r>
            <a:r>
              <a:rPr lang="en-ID" b="1" dirty="0" err="1">
                <a:solidFill>
                  <a:prstClr val="black"/>
                </a:solidFill>
              </a:rPr>
              <a:t>hidup</a:t>
            </a:r>
            <a:r>
              <a:rPr lang="en-ID" b="1" dirty="0">
                <a:solidFill>
                  <a:prstClr val="black"/>
                </a:solidFill>
              </a:rPr>
              <a:t> dan </a:t>
            </a:r>
            <a:r>
              <a:rPr lang="en-ID" b="1" dirty="0" err="1">
                <a:solidFill>
                  <a:prstClr val="black"/>
                </a:solidFill>
              </a:rPr>
              <a:t>bertindak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dengan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cara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seperti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ini</a:t>
            </a:r>
            <a:r>
              <a:rPr lang="en-ID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19208" y="4885144"/>
            <a:ext cx="6800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b="1" dirty="0" err="1">
                <a:solidFill>
                  <a:prstClr val="black"/>
                </a:solidFill>
              </a:rPr>
              <a:t>Seorang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pelayan</a:t>
            </a:r>
            <a:r>
              <a:rPr lang="en-ID" b="1" dirty="0">
                <a:solidFill>
                  <a:prstClr val="black"/>
                </a:solidFill>
              </a:rPr>
              <a:t> yang </a:t>
            </a:r>
            <a:r>
              <a:rPr lang="en-ID" b="1" dirty="0" err="1">
                <a:solidFill>
                  <a:prstClr val="black"/>
                </a:solidFill>
              </a:rPr>
              <a:t>mengelola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harus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bertindak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sebagaimana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Tuhannya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bertindak</a:t>
            </a:r>
            <a:r>
              <a:rPr lang="en-ID" b="1" dirty="0">
                <a:solidFill>
                  <a:prstClr val="black"/>
                </a:solidFill>
              </a:rPr>
              <a:t>: </a:t>
            </a:r>
            <a:r>
              <a:rPr lang="en-ID" b="1" dirty="0" err="1">
                <a:solidFill>
                  <a:prstClr val="black"/>
                </a:solidFill>
              </a:rPr>
              <a:t>selalu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bersedia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dengan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rendah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hati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menyerahkan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dirinya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untuk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melayani</a:t>
            </a:r>
            <a:r>
              <a:rPr lang="en-ID" b="1" dirty="0">
                <a:solidFill>
                  <a:prstClr val="black"/>
                </a:solidFill>
              </a:rPr>
              <a:t> orang lain (Filipi 2:3–8).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19209" y="3966212"/>
            <a:ext cx="639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b="1" dirty="0" err="1">
                <a:solidFill>
                  <a:prstClr val="black"/>
                </a:solidFill>
              </a:rPr>
              <a:t>Pemimpin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gereja</a:t>
            </a:r>
            <a:r>
              <a:rPr lang="en-ID" b="1" dirty="0">
                <a:solidFill>
                  <a:prstClr val="black"/>
                </a:solidFill>
              </a:rPr>
              <a:t> yang </a:t>
            </a:r>
            <a:r>
              <a:rPr lang="en-ID" b="1" dirty="0" err="1">
                <a:solidFill>
                  <a:prstClr val="black"/>
                </a:solidFill>
              </a:rPr>
              <a:t>sesungguhnya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adalah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Yesus</a:t>
            </a:r>
            <a:r>
              <a:rPr lang="en-ID" b="1" dirty="0">
                <a:solidFill>
                  <a:prstClr val="black"/>
                </a:solidFill>
              </a:rPr>
              <a:t>. </a:t>
            </a:r>
            <a:r>
              <a:rPr lang="en-ID" b="1" dirty="0" err="1">
                <a:solidFill>
                  <a:prstClr val="black"/>
                </a:solidFill>
              </a:rPr>
              <a:t>Semua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pemimpin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lainnya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memimpin</a:t>
            </a:r>
            <a:r>
              <a:rPr lang="en-ID" b="1" dirty="0">
                <a:solidFill>
                  <a:prstClr val="black"/>
                </a:solidFill>
              </a:rPr>
              <a:t> </a:t>
            </a:r>
            <a:r>
              <a:rPr lang="en-ID" b="1" dirty="0" err="1">
                <a:solidFill>
                  <a:prstClr val="black"/>
                </a:solidFill>
              </a:rPr>
              <a:t>sebagai</a:t>
            </a:r>
            <a:r>
              <a:rPr lang="en-ID" b="1" dirty="0">
                <a:solidFill>
                  <a:prstClr val="black"/>
                </a:solidFill>
              </a:rPr>
              <a:t> “hamba-hamba </a:t>
            </a:r>
            <a:r>
              <a:rPr lang="en-ID" b="1" dirty="0" err="1">
                <a:solidFill>
                  <a:prstClr val="black"/>
                </a:solidFill>
              </a:rPr>
              <a:t>Kristus</a:t>
            </a:r>
            <a:r>
              <a:rPr lang="en-ID" b="1" dirty="0">
                <a:solidFill>
                  <a:prstClr val="black"/>
                </a:solidFill>
              </a:rPr>
              <a:t>” (1 </a:t>
            </a:r>
            <a:r>
              <a:rPr lang="en-ID" b="1" dirty="0" err="1">
                <a:solidFill>
                  <a:prstClr val="black"/>
                </a:solidFill>
              </a:rPr>
              <a:t>Korintus</a:t>
            </a:r>
            <a:r>
              <a:rPr lang="en-ID" b="1" dirty="0">
                <a:solidFill>
                  <a:prstClr val="black"/>
                </a:solidFill>
              </a:rPr>
              <a:t> 4:1).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1212</Words>
  <Application>Microsoft Office PowerPoint</Application>
  <PresentationFormat>Panorámica</PresentationFormat>
  <Paragraphs>60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75</cp:revision>
  <dcterms:created xsi:type="dcterms:W3CDTF">2026-06-06T16:57:43Z</dcterms:created>
  <dcterms:modified xsi:type="dcterms:W3CDTF">2026-07-16T13:12:29Z</dcterms:modified>
</cp:coreProperties>
</file>