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80627" autoAdjust="0"/>
  </p:normalViewPr>
  <p:slideViewPr>
    <p:cSldViewPr snapToGrid="0">
      <p:cViewPr varScale="1">
        <p:scale>
          <a:sx n="35" d="100"/>
          <a:sy n="35" d="100"/>
        </p:scale>
        <p:origin x="108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D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Bersaksi</a:t>
          </a:r>
          <a:r>
            <a:rPr lang="en-ID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tentang</a:t>
          </a:r>
          <a:r>
            <a:rPr lang="en-ID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Yesus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ID" sz="2000" b="1" noProof="0" dirty="0"/>
            <a:t>Misi </a:t>
          </a:r>
          <a:r>
            <a:rPr lang="en-ID" sz="2000" b="1" noProof="0" dirty="0" err="1"/>
            <a:t>utama</a:t>
          </a:r>
          <a:r>
            <a:rPr lang="en-ID" sz="2000" b="1" noProof="0" dirty="0"/>
            <a:t> </a:t>
          </a:r>
          <a:r>
            <a:rPr lang="en-ID" sz="2000" b="1" noProof="0" dirty="0" err="1"/>
            <a:t>mereka</a:t>
          </a:r>
          <a:r>
            <a:rPr lang="en-ID" sz="2000" b="1" noProof="0" dirty="0"/>
            <a:t> </a:t>
          </a:r>
          <a:r>
            <a:rPr lang="en-ID" sz="2000" b="1" noProof="0" dirty="0" err="1"/>
            <a:t>adalah</a:t>
          </a:r>
          <a:r>
            <a:rPr lang="en-ID" sz="2000" b="1" noProof="0" dirty="0"/>
            <a:t> </a:t>
          </a:r>
          <a:r>
            <a:rPr lang="en-ID" sz="2000" b="1" noProof="0" dirty="0" err="1"/>
            <a:t>menuntun</a:t>
          </a:r>
          <a:r>
            <a:rPr lang="en-ID" sz="2000" b="1" noProof="0" dirty="0"/>
            <a:t> orang-orang </a:t>
          </a:r>
          <a:r>
            <a:rPr lang="en-ID" sz="2000" b="1" noProof="0" dirty="0" err="1"/>
            <a:t>kepada</a:t>
          </a:r>
          <a:r>
            <a:rPr lang="en-ID" sz="2000" b="1" noProof="0" dirty="0"/>
            <a:t> </a:t>
          </a:r>
          <a:r>
            <a:rPr lang="en-ID" sz="2000" b="1" noProof="0" dirty="0" err="1"/>
            <a:t>Yesus</a:t>
          </a:r>
          <a:r>
            <a:rPr lang="en-ID" sz="2000" b="1" noProof="0" dirty="0"/>
            <a:t>.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D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Memberitahukan</a:t>
          </a:r>
          <a:r>
            <a:rPr lang="en-ID" sz="17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masa </a:t>
          </a:r>
          <a:r>
            <a:rPr lang="en-ID" sz="17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depan</a:t>
          </a:r>
          <a:endParaRPr lang="en-US" sz="17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Mereka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mengungkapkan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peristiwa-peristiwa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yang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jangkauannya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bahkan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sampai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ke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zaman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sekarang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.</a:t>
          </a:r>
          <a:endParaRPr lang="en-US" sz="17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Membangun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ID" sz="2000" b="1" noProof="0" dirty="0" err="1"/>
            <a:t>Membangun</a:t>
          </a:r>
          <a:r>
            <a:rPr lang="en-ID" sz="2000" b="1" noProof="0" dirty="0"/>
            <a:t> </a:t>
          </a:r>
          <a:r>
            <a:rPr lang="en-ID" sz="2000" b="1" noProof="0" dirty="0" err="1"/>
            <a:t>jemaat</a:t>
          </a:r>
          <a:r>
            <a:rPr lang="en-ID" sz="2000" b="1" noProof="0" dirty="0"/>
            <a:t> yang </a:t>
          </a:r>
          <a:r>
            <a:rPr lang="en-ID" sz="2000" b="1" noProof="0" dirty="0" err="1"/>
            <a:t>kuat</a:t>
          </a:r>
          <a:r>
            <a:rPr lang="en-ID" sz="2000" b="1" noProof="0" dirty="0"/>
            <a:t>, yang </a:t>
          </a:r>
          <a:r>
            <a:rPr lang="en-ID" sz="2000" b="1" noProof="0" dirty="0" err="1"/>
            <a:t>mampu</a:t>
          </a:r>
          <a:r>
            <a:rPr lang="en-ID" sz="2000" b="1" noProof="0" dirty="0"/>
            <a:t> </a:t>
          </a:r>
          <a:r>
            <a:rPr lang="en-ID" sz="2000" b="1" noProof="0" dirty="0" err="1"/>
            <a:t>bertahan</a:t>
          </a:r>
          <a:r>
            <a:rPr lang="en-ID" sz="2000" b="1" noProof="0" dirty="0"/>
            <a:t> </a:t>
          </a:r>
          <a:r>
            <a:rPr lang="en-ID" sz="2000" b="1" noProof="0" dirty="0" err="1"/>
            <a:t>terhadap</a:t>
          </a:r>
          <a:r>
            <a:rPr lang="en-ID" sz="2000" b="1" noProof="0" dirty="0"/>
            <a:t> </a:t>
          </a:r>
          <a:r>
            <a:rPr lang="en-ID" sz="2000" b="1" noProof="0" dirty="0" err="1"/>
            <a:t>serangan</a:t>
          </a:r>
          <a:r>
            <a:rPr lang="en-ID" sz="2000" b="1" noProof="0" dirty="0"/>
            <a:t> </a:t>
          </a:r>
          <a:r>
            <a:rPr lang="en-ID" sz="2000" b="1" noProof="0" dirty="0" err="1"/>
            <a:t>musuh</a:t>
          </a:r>
          <a:r>
            <a:rPr lang="en-ID" sz="2000" b="1" noProof="0" dirty="0"/>
            <a:t>.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Menasihati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ID" sz="2000" b="1" noProof="0" dirty="0" err="1"/>
            <a:t>Menyatakan</a:t>
          </a:r>
          <a:r>
            <a:rPr lang="en-ID" sz="2000" b="1" noProof="0" dirty="0"/>
            <a:t> dosa agar orang-orang </a:t>
          </a:r>
          <a:r>
            <a:rPr lang="en-ID" sz="2000" b="1" noProof="0" dirty="0" err="1"/>
            <a:t>dapat</a:t>
          </a:r>
          <a:r>
            <a:rPr lang="en-ID" sz="2000" b="1" noProof="0" dirty="0"/>
            <a:t> </a:t>
          </a:r>
          <a:r>
            <a:rPr lang="en-ID" sz="2000" b="1" noProof="0" dirty="0" err="1"/>
            <a:t>bertobat</a:t>
          </a:r>
          <a:r>
            <a:rPr lang="en-ID" sz="2000" b="1" noProof="0" dirty="0"/>
            <a:t>.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Menghibur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ID" sz="2000" b="1" noProof="0" dirty="0" err="1"/>
            <a:t>Yudas</a:t>
          </a:r>
          <a:r>
            <a:rPr lang="en-ID" sz="2000" b="1" noProof="0" dirty="0"/>
            <a:t> dan Silas </a:t>
          </a:r>
          <a:r>
            <a:rPr lang="en-ID" sz="2000" b="1" noProof="0" dirty="0" err="1"/>
            <a:t>diutus</a:t>
          </a:r>
          <a:r>
            <a:rPr lang="en-ID" sz="2000" b="1" noProof="0" dirty="0"/>
            <a:t> </a:t>
          </a:r>
          <a:r>
            <a:rPr lang="en-ID" sz="2000" b="1" noProof="0" dirty="0" err="1"/>
            <a:t>ke</a:t>
          </a:r>
          <a:r>
            <a:rPr lang="en-ID" sz="2000" b="1" noProof="0" dirty="0"/>
            <a:t> </a:t>
          </a:r>
          <a:r>
            <a:rPr lang="en-ID" sz="2000" b="1" noProof="0" dirty="0" err="1"/>
            <a:t>jemaat-jemaat</a:t>
          </a:r>
          <a:r>
            <a:rPr lang="en-ID" sz="2000" b="1" noProof="0" dirty="0"/>
            <a:t> </a:t>
          </a:r>
          <a:r>
            <a:rPr lang="en-ID" sz="2000" b="1" noProof="0" dirty="0" err="1"/>
            <a:t>untuk</a:t>
          </a:r>
          <a:r>
            <a:rPr lang="en-ID" sz="2000" b="1" noProof="0" dirty="0"/>
            <a:t> </a:t>
          </a:r>
          <a:r>
            <a:rPr lang="en-ID" sz="2000" b="1" noProof="0" dirty="0" err="1"/>
            <a:t>tujuan</a:t>
          </a:r>
          <a:r>
            <a:rPr lang="en-ID" sz="2000" b="1" noProof="0" dirty="0"/>
            <a:t> </a:t>
          </a:r>
          <a:r>
            <a:rPr lang="en-ID" sz="2000" b="1" noProof="0" dirty="0" err="1"/>
            <a:t>khusus</a:t>
          </a:r>
          <a:r>
            <a:rPr lang="en-ID" sz="2000" b="1" noProof="0" dirty="0"/>
            <a:t> </a:t>
          </a:r>
          <a:r>
            <a:rPr lang="en-ID" sz="2000" b="1" noProof="0" dirty="0" err="1"/>
            <a:t>ini</a:t>
          </a:r>
          <a:r>
            <a:rPr lang="en-ID" sz="2000" b="1" noProof="0" dirty="0"/>
            <a:t>.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adalah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orang-orang yang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diutus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oleh Allah (Luk. 11:49).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ID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menerima</a:t>
          </a:r>
          <a:r>
            <a:rPr lang="en-ID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berbagai</a:t>
          </a:r>
          <a:r>
            <a:rPr lang="en-ID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karunia</a:t>
          </a:r>
          <a:r>
            <a:rPr lang="en-ID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untuk</a:t>
          </a:r>
          <a:r>
            <a:rPr lang="en-ID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memimpin</a:t>
          </a:r>
          <a:r>
            <a:rPr lang="en-ID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jemaat</a:t>
          </a:r>
          <a:r>
            <a:rPr lang="en-ID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(1 Kor. 12:28–29; Ef. 4:11–12).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adalah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dasar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jemaat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(Ef. 2:20).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menerima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wahyu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(Ef. 3:5).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bersukacita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atas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keadilan</a:t>
          </a:r>
          <a:r>
            <a:rPr lang="en-ID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(Why. 18:20).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TIMOTIUS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ID" sz="2000" b="1" noProof="0" dirty="0" err="1"/>
            <a:t>Panggilannya</a:t>
          </a:r>
          <a:r>
            <a:rPr lang="en-ID" sz="2000" b="1" noProof="0" dirty="0"/>
            <a:t> </a:t>
          </a:r>
          <a:r>
            <a:rPr lang="en-ID" sz="2000" b="1" noProof="0" dirty="0" err="1"/>
            <a:t>untuk</a:t>
          </a:r>
          <a:r>
            <a:rPr lang="en-ID" sz="2000" b="1" noProof="0" dirty="0"/>
            <a:t> </a:t>
          </a:r>
          <a:r>
            <a:rPr lang="en-ID" sz="2000" b="1" noProof="0" dirty="0" err="1"/>
            <a:t>pelayanan</a:t>
          </a:r>
          <a:r>
            <a:rPr lang="en-ID" sz="2000" b="1" noProof="0" dirty="0"/>
            <a:t> </a:t>
          </a:r>
          <a:r>
            <a:rPr lang="en-ID" sz="2000" b="1" noProof="0" dirty="0" err="1"/>
            <a:t>telah</a:t>
          </a:r>
          <a:r>
            <a:rPr lang="en-ID" sz="2000" b="1" noProof="0" dirty="0"/>
            <a:t> </a:t>
          </a:r>
          <a:r>
            <a:rPr lang="en-ID" sz="2000" b="1" noProof="0" dirty="0" err="1"/>
            <a:t>dinubuatkan</a:t>
          </a:r>
          <a:r>
            <a:rPr lang="en-ID" sz="2000" b="1" noProof="0" dirty="0"/>
            <a:t> (1 Tim. 1:18). Ia </a:t>
          </a:r>
          <a:r>
            <a:rPr lang="en-ID" sz="2000" b="1" noProof="0" dirty="0" err="1"/>
            <a:t>merupakan</a:t>
          </a:r>
          <a:r>
            <a:rPr lang="en-ID" sz="2000" b="1" noProof="0" dirty="0"/>
            <a:t> </a:t>
          </a:r>
          <a:r>
            <a:rPr lang="en-ID" sz="2000" b="1" noProof="0" dirty="0" err="1"/>
            <a:t>rekan</a:t>
          </a:r>
          <a:r>
            <a:rPr lang="en-ID" sz="2000" b="1" noProof="0" dirty="0"/>
            <a:t> </a:t>
          </a:r>
          <a:r>
            <a:rPr lang="en-ID" sz="2000" b="1" noProof="0" dirty="0" err="1"/>
            <a:t>penulis</a:t>
          </a:r>
          <a:r>
            <a:rPr lang="en-ID" sz="2000" b="1" noProof="0" dirty="0"/>
            <a:t> Paulus </a:t>
          </a:r>
          <a:r>
            <a:rPr lang="en-ID" sz="2000" b="1" noProof="0" dirty="0" err="1"/>
            <a:t>dalam</a:t>
          </a:r>
          <a:r>
            <a:rPr lang="en-ID" sz="2000" b="1" noProof="0" dirty="0"/>
            <a:t> </a:t>
          </a:r>
          <a:r>
            <a:rPr lang="en-ID" sz="2000" b="1" noProof="0" dirty="0" err="1"/>
            <a:t>surat-surat</a:t>
          </a:r>
          <a:r>
            <a:rPr lang="en-ID" sz="2000" b="1" noProof="0" dirty="0"/>
            <a:t> </a:t>
          </a:r>
          <a:r>
            <a:rPr lang="en-ID" sz="2000" b="1" noProof="0" dirty="0" err="1"/>
            <a:t>berikut</a:t>
          </a:r>
          <a:r>
            <a:rPr lang="en-ID" sz="2000" b="1" noProof="0" dirty="0"/>
            <a:t>: 2 </a:t>
          </a:r>
          <a:r>
            <a:rPr lang="en-ID" sz="2000" b="1" noProof="0" dirty="0" err="1"/>
            <a:t>Korintus</a:t>
          </a:r>
          <a:r>
            <a:rPr lang="en-ID" sz="2000" b="1" noProof="0" dirty="0"/>
            <a:t> (2 Kor. 1:1); Filipi (</a:t>
          </a:r>
          <a:r>
            <a:rPr lang="en-ID" sz="2000" b="1" noProof="0" dirty="0" err="1"/>
            <a:t>Flp</a:t>
          </a:r>
          <a:r>
            <a:rPr lang="en-ID" sz="2000" b="1" noProof="0" dirty="0"/>
            <a:t>. 1:1); </a:t>
          </a:r>
          <a:r>
            <a:rPr lang="en-ID" sz="2000" b="1" noProof="0" dirty="0" err="1"/>
            <a:t>Kolose</a:t>
          </a:r>
          <a:r>
            <a:rPr lang="en-ID" sz="2000" b="1" noProof="0" dirty="0"/>
            <a:t> (Kol. 1:1); 1 </a:t>
          </a:r>
          <a:r>
            <a:rPr lang="en-ID" sz="2000" b="1" noProof="0" dirty="0" err="1"/>
            <a:t>Tesalonika</a:t>
          </a:r>
          <a:r>
            <a:rPr lang="en-ID" sz="2000" b="1" noProof="0" dirty="0"/>
            <a:t> (1 </a:t>
          </a:r>
          <a:r>
            <a:rPr lang="en-ID" sz="2000" b="1" noProof="0" dirty="0" err="1"/>
            <a:t>Tes</a:t>
          </a:r>
          <a:r>
            <a:rPr lang="en-ID" sz="2000" b="1" noProof="0" dirty="0"/>
            <a:t>. 1:1); 2 </a:t>
          </a:r>
          <a:r>
            <a:rPr lang="en-ID" sz="2000" b="1" noProof="0" dirty="0" err="1"/>
            <a:t>Tesalonika</a:t>
          </a:r>
          <a:r>
            <a:rPr lang="en-ID" sz="2000" b="1" noProof="0" dirty="0"/>
            <a:t> (2 </a:t>
          </a:r>
          <a:r>
            <a:rPr lang="en-ID" sz="2000" b="1" noProof="0" dirty="0" err="1"/>
            <a:t>Tes</a:t>
          </a:r>
          <a:r>
            <a:rPr lang="en-ID" sz="2000" b="1" noProof="0" dirty="0"/>
            <a:t>. 1:1); dan Filemon (</a:t>
          </a:r>
          <a:r>
            <a:rPr lang="en-ID" sz="2000" b="1" noProof="0" dirty="0" err="1"/>
            <a:t>Flm</a:t>
          </a:r>
          <a:r>
            <a:rPr lang="en-ID" sz="2000" b="1" noProof="0" dirty="0"/>
            <a:t>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ID" sz="2000" b="1" noProof="0" dirty="0"/>
            <a:t>Ia </a:t>
          </a:r>
          <a:r>
            <a:rPr lang="en-ID" sz="2000" b="1" noProof="0" dirty="0" err="1"/>
            <a:t>menjalankan</a:t>
          </a:r>
          <a:r>
            <a:rPr lang="en-ID" sz="2000" b="1" noProof="0" dirty="0"/>
            <a:t> </a:t>
          </a:r>
          <a:r>
            <a:rPr lang="en-ID" sz="2000" b="1" noProof="0" dirty="0" err="1"/>
            <a:t>beberapa</a:t>
          </a:r>
          <a:r>
            <a:rPr lang="en-ID" sz="2000" b="1" noProof="0" dirty="0"/>
            <a:t> </a:t>
          </a:r>
          <a:r>
            <a:rPr lang="en-ID" sz="2000" b="1" noProof="0" dirty="0" err="1"/>
            <a:t>fungsi</a:t>
          </a:r>
          <a:r>
            <a:rPr lang="en-ID" sz="2000" b="1" noProof="0" dirty="0"/>
            <a:t> </a:t>
          </a:r>
          <a:r>
            <a:rPr lang="en-ID" sz="2000" b="1" noProof="0" dirty="0" err="1"/>
            <a:t>kenabian</a:t>
          </a:r>
          <a:r>
            <a:rPr lang="en-ID" sz="2000" b="1" noProof="0" dirty="0"/>
            <a:t>, </a:t>
          </a:r>
          <a:r>
            <a:rPr lang="en-ID" sz="2000" b="1" noProof="0" dirty="0" err="1"/>
            <a:t>seperti</a:t>
          </a:r>
          <a:r>
            <a:rPr lang="en-ID" sz="2000" b="1" noProof="0" dirty="0"/>
            <a:t> </a:t>
          </a:r>
          <a:r>
            <a:rPr lang="en-ID" sz="2000" b="1" noProof="0" dirty="0" err="1"/>
            <a:t>membangun</a:t>
          </a:r>
          <a:r>
            <a:rPr lang="en-ID" sz="2000" b="1" noProof="0" dirty="0"/>
            <a:t> (2 Kor. 8:6); </a:t>
          </a:r>
          <a:r>
            <a:rPr lang="en-ID" sz="2000" b="1" noProof="0" dirty="0" err="1"/>
            <a:t>menegur</a:t>
          </a:r>
          <a:r>
            <a:rPr lang="en-ID" sz="2000" b="1" noProof="0" dirty="0"/>
            <a:t> dan </a:t>
          </a:r>
          <a:r>
            <a:rPr lang="en-ID" sz="2000" b="1" noProof="0" dirty="0" err="1"/>
            <a:t>menasihati</a:t>
          </a:r>
          <a:r>
            <a:rPr lang="en-ID" sz="2000" b="1" noProof="0" dirty="0"/>
            <a:t> (Tit. 2:6, 9, 15); </a:t>
          </a:r>
          <a:r>
            <a:rPr lang="en-ID" sz="2000" b="1" noProof="0" dirty="0" err="1"/>
            <a:t>serta</a:t>
          </a:r>
          <a:r>
            <a:rPr lang="en-ID" sz="2000" b="1" noProof="0" dirty="0"/>
            <a:t> </a:t>
          </a:r>
          <a:r>
            <a:rPr lang="en-ID" sz="2000" b="1" noProof="0" dirty="0" err="1"/>
            <a:t>menghibur</a:t>
          </a:r>
          <a:r>
            <a:rPr lang="en-ID" sz="2000" b="1" noProof="0" dirty="0"/>
            <a:t> (2 Kor. 7:13).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D" sz="2000" b="1" kern="1200" noProof="0" dirty="0"/>
            <a:t>Misi </a:t>
          </a:r>
          <a:r>
            <a:rPr lang="en-ID" sz="2000" b="1" kern="1200" noProof="0" dirty="0" err="1"/>
            <a:t>utama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mereka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adalah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menuntun</a:t>
          </a:r>
          <a:r>
            <a:rPr lang="en-ID" sz="2000" b="1" kern="1200" noProof="0" dirty="0"/>
            <a:t> orang-orang </a:t>
          </a:r>
          <a:r>
            <a:rPr lang="en-ID" sz="2000" b="1" kern="1200" noProof="0" dirty="0" err="1"/>
            <a:t>kepada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Yesus</a:t>
          </a:r>
          <a:r>
            <a:rPr lang="en-ID" sz="2000" b="1" kern="1200" noProof="0" dirty="0"/>
            <a:t>.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Bersaksi</a:t>
          </a:r>
          <a:r>
            <a:rPr lang="en-ID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tentang</a:t>
          </a:r>
          <a:r>
            <a:rPr lang="en-ID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Yesus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1590" tIns="64770" rIns="21590" bIns="21590" numCol="1" spcCol="1270" anchor="t" anchorCtr="0">
          <a:noAutofit/>
        </a:bodyPr>
        <a:lstStyle/>
        <a:p>
          <a:pPr marL="0" lvl="1" indent="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Mereka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mengungkapkan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peristiwa-peristiwa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yang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jangkauannya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bahkan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sampai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ke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 zaman </a:t>
          </a:r>
          <a:r>
            <a:rPr lang="en-ID" sz="1700" b="1" kern="1200" noProof="0" dirty="0" err="1">
              <a:latin typeface="Aptos" panose="02110004020202020204"/>
              <a:ea typeface="+mn-ea"/>
              <a:cs typeface="+mn-cs"/>
            </a:rPr>
            <a:t>sekarang</a:t>
          </a:r>
          <a:r>
            <a:rPr lang="en-ID" sz="1700" b="1" kern="1200" noProof="0" dirty="0">
              <a:latin typeface="Aptos" panose="02110004020202020204"/>
              <a:ea typeface="+mn-ea"/>
              <a:cs typeface="+mn-cs"/>
            </a:rPr>
            <a:t>.</a:t>
          </a:r>
          <a:endParaRPr lang="en-US" sz="17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4770" tIns="0" rIns="2159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Memberitahukan</a:t>
          </a:r>
          <a:r>
            <a:rPr lang="en-ID" sz="17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masa </a:t>
          </a:r>
          <a:r>
            <a:rPr lang="en-ID" sz="17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depan</a:t>
          </a:r>
          <a:endParaRPr lang="en-US" sz="17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D" sz="2000" b="1" kern="1200" noProof="0" dirty="0" err="1"/>
            <a:t>Membangun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jemaat</a:t>
          </a:r>
          <a:r>
            <a:rPr lang="en-ID" sz="2000" b="1" kern="1200" noProof="0" dirty="0"/>
            <a:t> yang </a:t>
          </a:r>
          <a:r>
            <a:rPr lang="en-ID" sz="2000" b="1" kern="1200" noProof="0" dirty="0" err="1"/>
            <a:t>kuat</a:t>
          </a:r>
          <a:r>
            <a:rPr lang="en-ID" sz="2000" b="1" kern="1200" noProof="0" dirty="0"/>
            <a:t>, yang </a:t>
          </a:r>
          <a:r>
            <a:rPr lang="en-ID" sz="2000" b="1" kern="1200" noProof="0" dirty="0" err="1"/>
            <a:t>mampu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bertahan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terhadap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serangan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musuh</a:t>
          </a:r>
          <a:r>
            <a:rPr lang="en-ID" sz="2000" b="1" kern="1200" noProof="0" dirty="0"/>
            <a:t>.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Membangun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D" sz="2000" b="1" kern="1200" noProof="0" dirty="0" err="1"/>
            <a:t>Menyatakan</a:t>
          </a:r>
          <a:r>
            <a:rPr lang="en-ID" sz="2000" b="1" kern="1200" noProof="0" dirty="0"/>
            <a:t> dosa agar orang-orang </a:t>
          </a:r>
          <a:r>
            <a:rPr lang="en-ID" sz="2000" b="1" kern="1200" noProof="0" dirty="0" err="1"/>
            <a:t>dapat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bertobat</a:t>
          </a:r>
          <a:r>
            <a:rPr lang="en-ID" sz="2000" b="1" kern="1200" noProof="0" dirty="0"/>
            <a:t>.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Menasihati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ID" sz="2000" b="1" kern="1200" noProof="0" dirty="0" err="1"/>
            <a:t>Yudas</a:t>
          </a:r>
          <a:r>
            <a:rPr lang="en-ID" sz="2000" b="1" kern="1200" noProof="0" dirty="0"/>
            <a:t> dan Silas </a:t>
          </a:r>
          <a:r>
            <a:rPr lang="en-ID" sz="2000" b="1" kern="1200" noProof="0" dirty="0" err="1"/>
            <a:t>diutus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ke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jemaat-jemaat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untuk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tujuan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khusus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ini</a:t>
          </a:r>
          <a:r>
            <a:rPr lang="en-ID" sz="2000" b="1" kern="1200" noProof="0" dirty="0"/>
            <a:t>.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Menghibur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adalah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orang-orang yang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diutus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oleh Allah (Luk. 11:49).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menerima</a:t>
          </a:r>
          <a:r>
            <a:rPr lang="en-ID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berbagai</a:t>
          </a:r>
          <a:r>
            <a:rPr lang="en-ID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karunia</a:t>
          </a:r>
          <a:r>
            <a:rPr lang="en-ID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untuk</a:t>
          </a:r>
          <a:r>
            <a:rPr lang="en-ID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memimpin</a:t>
          </a:r>
          <a:r>
            <a:rPr lang="en-ID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jemaat</a:t>
          </a:r>
          <a:r>
            <a:rPr lang="en-ID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(1 Kor. 12:28–29; Ef. 4:11–12).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adalah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dasar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jemaat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(Ef. 2:20).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menerima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wahyu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(Ef. 3:5).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Mereka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bersukacita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atas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ID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keadilan</a:t>
          </a:r>
          <a:r>
            <a:rPr lang="en-ID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(Why. 18:20).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 err="1"/>
            <a:t>Panggilannya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untuk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pelayanan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telah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dinubuatkan</a:t>
          </a:r>
          <a:r>
            <a:rPr lang="en-ID" sz="2000" b="1" kern="1200" noProof="0" dirty="0"/>
            <a:t> (1 Tim. 1:18). Ia </a:t>
          </a:r>
          <a:r>
            <a:rPr lang="en-ID" sz="2000" b="1" kern="1200" noProof="0" dirty="0" err="1"/>
            <a:t>merupakan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rekan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penulis</a:t>
          </a:r>
          <a:r>
            <a:rPr lang="en-ID" sz="2000" b="1" kern="1200" noProof="0" dirty="0"/>
            <a:t> Paulus </a:t>
          </a:r>
          <a:r>
            <a:rPr lang="en-ID" sz="2000" b="1" kern="1200" noProof="0" dirty="0" err="1"/>
            <a:t>dalam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surat-surat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berikut</a:t>
          </a:r>
          <a:r>
            <a:rPr lang="en-ID" sz="2000" b="1" kern="1200" noProof="0" dirty="0"/>
            <a:t>: 2 </a:t>
          </a:r>
          <a:r>
            <a:rPr lang="en-ID" sz="2000" b="1" kern="1200" noProof="0" dirty="0" err="1"/>
            <a:t>Korintus</a:t>
          </a:r>
          <a:r>
            <a:rPr lang="en-ID" sz="2000" b="1" kern="1200" noProof="0" dirty="0"/>
            <a:t> (2 Kor. 1:1); Filipi (</a:t>
          </a:r>
          <a:r>
            <a:rPr lang="en-ID" sz="2000" b="1" kern="1200" noProof="0" dirty="0" err="1"/>
            <a:t>Flp</a:t>
          </a:r>
          <a:r>
            <a:rPr lang="en-ID" sz="2000" b="1" kern="1200" noProof="0" dirty="0"/>
            <a:t>. 1:1); </a:t>
          </a:r>
          <a:r>
            <a:rPr lang="en-ID" sz="2000" b="1" kern="1200" noProof="0" dirty="0" err="1"/>
            <a:t>Kolose</a:t>
          </a:r>
          <a:r>
            <a:rPr lang="en-ID" sz="2000" b="1" kern="1200" noProof="0" dirty="0"/>
            <a:t> (Kol. 1:1); 1 </a:t>
          </a:r>
          <a:r>
            <a:rPr lang="en-ID" sz="2000" b="1" kern="1200" noProof="0" dirty="0" err="1"/>
            <a:t>Tesalonika</a:t>
          </a:r>
          <a:r>
            <a:rPr lang="en-ID" sz="2000" b="1" kern="1200" noProof="0" dirty="0"/>
            <a:t> (1 </a:t>
          </a:r>
          <a:r>
            <a:rPr lang="en-ID" sz="2000" b="1" kern="1200" noProof="0" dirty="0" err="1"/>
            <a:t>Tes</a:t>
          </a:r>
          <a:r>
            <a:rPr lang="en-ID" sz="2000" b="1" kern="1200" noProof="0" dirty="0"/>
            <a:t>. 1:1); 2 </a:t>
          </a:r>
          <a:r>
            <a:rPr lang="en-ID" sz="2000" b="1" kern="1200" noProof="0" dirty="0" err="1"/>
            <a:t>Tesalonika</a:t>
          </a:r>
          <a:r>
            <a:rPr lang="en-ID" sz="2000" b="1" kern="1200" noProof="0" dirty="0"/>
            <a:t> (2 </a:t>
          </a:r>
          <a:r>
            <a:rPr lang="en-ID" sz="2000" b="1" kern="1200" noProof="0" dirty="0" err="1"/>
            <a:t>Tes</a:t>
          </a:r>
          <a:r>
            <a:rPr lang="en-ID" sz="2000" b="1" kern="1200" noProof="0" dirty="0"/>
            <a:t>. 1:1); dan Filemon (</a:t>
          </a:r>
          <a:r>
            <a:rPr lang="en-ID" sz="2000" b="1" kern="1200" noProof="0" dirty="0" err="1"/>
            <a:t>Flm</a:t>
          </a:r>
          <a:r>
            <a:rPr lang="en-ID" sz="2000" b="1" kern="1200" noProof="0" dirty="0"/>
            <a:t>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TIMOTIUS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 noProof="0" dirty="0"/>
            <a:t>Ia </a:t>
          </a:r>
          <a:r>
            <a:rPr lang="en-ID" sz="2000" b="1" kern="1200" noProof="0" dirty="0" err="1"/>
            <a:t>menjalankan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beberapa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fungsi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kenabian</a:t>
          </a:r>
          <a:r>
            <a:rPr lang="en-ID" sz="2000" b="1" kern="1200" noProof="0" dirty="0"/>
            <a:t>, </a:t>
          </a:r>
          <a:r>
            <a:rPr lang="en-ID" sz="2000" b="1" kern="1200" noProof="0" dirty="0" err="1"/>
            <a:t>seperti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membangun</a:t>
          </a:r>
          <a:r>
            <a:rPr lang="en-ID" sz="2000" b="1" kern="1200" noProof="0" dirty="0"/>
            <a:t> (2 Kor. 8:6); </a:t>
          </a:r>
          <a:r>
            <a:rPr lang="en-ID" sz="2000" b="1" kern="1200" noProof="0" dirty="0" err="1"/>
            <a:t>menegur</a:t>
          </a:r>
          <a:r>
            <a:rPr lang="en-ID" sz="2000" b="1" kern="1200" noProof="0" dirty="0"/>
            <a:t> dan </a:t>
          </a:r>
          <a:r>
            <a:rPr lang="en-ID" sz="2000" b="1" kern="1200" noProof="0" dirty="0" err="1"/>
            <a:t>menasihati</a:t>
          </a:r>
          <a:r>
            <a:rPr lang="en-ID" sz="2000" b="1" kern="1200" noProof="0" dirty="0"/>
            <a:t> (Tit. 2:6, 9, 15); </a:t>
          </a:r>
          <a:r>
            <a:rPr lang="en-ID" sz="2000" b="1" kern="1200" noProof="0" dirty="0" err="1"/>
            <a:t>serta</a:t>
          </a:r>
          <a:r>
            <a:rPr lang="en-ID" sz="2000" b="1" kern="1200" noProof="0" dirty="0"/>
            <a:t> </a:t>
          </a:r>
          <a:r>
            <a:rPr lang="en-ID" sz="2000" b="1" kern="1200" noProof="0" dirty="0" err="1"/>
            <a:t>menghibur</a:t>
          </a:r>
          <a:r>
            <a:rPr lang="en-ID" sz="2000" b="1" kern="1200" noProof="0" dirty="0"/>
            <a:t> (2 Kor. 7:13).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TITUS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23/10/2026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NABI-NABI PERJANJIAN BARU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8281953" y="0"/>
            <a:ext cx="38052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4 for October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70755" y="487017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“Ada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rupa-rupa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karunia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tetapi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satu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Roh. Dan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rupa-rupa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pelayanan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tetapi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satu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Tuhan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Dan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berbagai-bagai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perbuatan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ajaib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tetapi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Allah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adalah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satu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yang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mengerjakan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semuanya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dalam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semua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orang.”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n-US" sz="1500" b="1" i="0" u="none" strike="noStrike" kern="1200" cap="none" spc="0" normalizeH="0" baseline="0" noProof="0">
                <a:ln>
                  <a:noFill/>
                </a:ln>
                <a:solidFill>
                  <a:srgbClr val="E97132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12:4-6)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6373091" y="4149566"/>
            <a:ext cx="5320146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Peran para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nabi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dalam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Perjanjian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6D1307"/>
                </a:highlight>
                <a:uLnTx/>
                <a:uFillTx/>
                <a:latin typeface="Aptos" panose="02110004020202020204"/>
                <a:ea typeface="+mn-ea"/>
                <a:cs typeface="+mn-cs"/>
              </a:rPr>
              <a:t> Baru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Nabi-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nabi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Perjanjian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Baru: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Yesus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nabi</a:t>
            </a:r>
            <a:r>
              <a:rPr lang="en-US" sz="2000" b="1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dinubuatkan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Para rasul dan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Para </a:t>
            </a:r>
            <a:r>
              <a:rPr lang="en-US" sz="2000" b="1" dirty="0" err="1">
                <a:solidFill>
                  <a:prstClr val="black"/>
                </a:solidFill>
              </a:rPr>
              <a:t>nabiah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Rekan </a:t>
            </a:r>
            <a:r>
              <a:rPr lang="en-US" sz="2000" b="1" dirty="0" err="1">
                <a:solidFill>
                  <a:prstClr val="black"/>
                </a:solidFill>
              </a:rPr>
              <a:t>sekerja</a:t>
            </a:r>
            <a:r>
              <a:rPr lang="en-US" sz="2000" b="1" dirty="0">
                <a:solidFill>
                  <a:prstClr val="black"/>
                </a:solidFill>
              </a:rPr>
              <a:t> Paulus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Nabi-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6" y="46467"/>
            <a:ext cx="763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Sejak</a:t>
            </a:r>
            <a:r>
              <a:rPr lang="en-US" sz="2000" b="1" dirty="0">
                <a:solidFill>
                  <a:prstClr val="black"/>
                </a:solidFill>
              </a:rPr>
              <a:t> zaman </a:t>
            </a:r>
            <a:r>
              <a:rPr lang="en-US" sz="2000" b="1" dirty="0" err="1">
                <a:solidFill>
                  <a:prstClr val="black"/>
                </a:solidFill>
              </a:rPr>
              <a:t>Maleakhi</a:t>
            </a:r>
            <a:r>
              <a:rPr lang="en-US" sz="2000" b="1" dirty="0">
                <a:solidFill>
                  <a:prstClr val="black"/>
                </a:solidFill>
              </a:rPr>
              <a:t>, 400 </a:t>
            </a:r>
            <a:r>
              <a:rPr lang="en-US" sz="2000" b="1" dirty="0" err="1">
                <a:solidFill>
                  <a:prstClr val="black"/>
                </a:solidFill>
              </a:rPr>
              <a:t>tahun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berlalu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tanpa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terdengar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suara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seorang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antara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umat</a:t>
            </a:r>
            <a:r>
              <a:rPr lang="en-US" sz="2000" b="1" dirty="0">
                <a:solidFill>
                  <a:prstClr val="black"/>
                </a:solidFill>
              </a:rPr>
              <a:t> Allah. Karena </a:t>
            </a:r>
            <a:r>
              <a:rPr lang="en-US" sz="2000" b="1" dirty="0" err="1">
                <a:solidFill>
                  <a:prstClr val="black"/>
                </a:solidFill>
              </a:rPr>
              <a:t>keheningan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bangsa</a:t>
            </a:r>
            <a:r>
              <a:rPr lang="en-US" sz="2000" b="1" dirty="0">
                <a:solidFill>
                  <a:prstClr val="black"/>
                </a:solidFill>
              </a:rPr>
              <a:t> Israel </a:t>
            </a:r>
            <a:r>
              <a:rPr lang="en-US" sz="2000" b="1" dirty="0" err="1">
                <a:solidFill>
                  <a:prstClr val="black"/>
                </a:solidFill>
              </a:rPr>
              <a:t>menganggap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kanon</a:t>
            </a:r>
            <a:r>
              <a:rPr lang="en-US" sz="2000" b="1" dirty="0">
                <a:solidFill>
                  <a:prstClr val="black"/>
                </a:solidFill>
              </a:rPr>
              <a:t> Kitab </a:t>
            </a:r>
            <a:r>
              <a:rPr lang="en-US" sz="2000" b="1" dirty="0" err="1">
                <a:solidFill>
                  <a:prstClr val="black"/>
                </a:solidFill>
              </a:rPr>
              <a:t>Suci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yaitu</a:t>
            </a:r>
            <a:r>
              <a:rPr lang="en-US" sz="2000" b="1" dirty="0">
                <a:solidFill>
                  <a:prstClr val="black"/>
                </a:solidFill>
              </a:rPr>
              <a:t>, kitab-kitab yang </a:t>
            </a:r>
            <a:r>
              <a:rPr lang="en-US" sz="2000" b="1" dirty="0" err="1">
                <a:solidFill>
                  <a:prstClr val="black"/>
                </a:solidFill>
              </a:rPr>
              <a:t>membentuk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Lama)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ditutup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3954432"/>
            <a:ext cx="4304434" cy="2737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067675" y="165735"/>
            <a:ext cx="3829050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840505" y="4883648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840505" y="6033641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840505" y="6416970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840505" y="5650310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840505" y="5266979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222" y="4235882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3222" y="4616442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76390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Apa </a:t>
            </a:r>
            <a:r>
              <a:rPr lang="en-US" sz="2000" b="1" dirty="0" err="1">
                <a:solidFill>
                  <a:prstClr val="black"/>
                </a:solidFill>
              </a:rPr>
              <a:t>peran</a:t>
            </a:r>
            <a:r>
              <a:rPr lang="en-US" sz="2000" b="1" dirty="0">
                <a:solidFill>
                  <a:prstClr val="black"/>
                </a:solidFill>
              </a:rPr>
              <a:t>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nabiah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baru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Siapakah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Apakah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nabi-nabi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palsu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seperti</a:t>
            </a:r>
            <a:r>
              <a:rPr lang="en-US" sz="2000" b="1" dirty="0">
                <a:solidFill>
                  <a:prstClr val="black"/>
                </a:solidFill>
              </a:rPr>
              <a:t> pada zaman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Lama?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4" y="1315684"/>
            <a:ext cx="763905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Namun</a:t>
            </a:r>
            <a:r>
              <a:rPr lang="en-US" sz="2000" b="1" dirty="0">
                <a:solidFill>
                  <a:prstClr val="black"/>
                </a:solidFill>
              </a:rPr>
              <a:t>, Allah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berdiam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. Pada </a:t>
            </a:r>
            <a:r>
              <a:rPr lang="en-US" sz="2000" b="1" dirty="0" err="1">
                <a:solidFill>
                  <a:prstClr val="black"/>
                </a:solidFill>
              </a:rPr>
              <a:t>waktu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tepat</a:t>
            </a:r>
            <a:r>
              <a:rPr lang="en-US" sz="2000" b="1" dirty="0">
                <a:solidFill>
                  <a:prstClr val="black"/>
                </a:solidFill>
              </a:rPr>
              <a:t>, Dia </a:t>
            </a:r>
            <a:r>
              <a:rPr lang="en-US" sz="2000" b="1" dirty="0" err="1">
                <a:solidFill>
                  <a:prstClr val="black"/>
                </a:solidFill>
              </a:rPr>
              <a:t>mengutus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seorang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yaitu</a:t>
            </a:r>
            <a:r>
              <a:rPr lang="en-US" sz="2000" b="1" dirty="0">
                <a:solidFill>
                  <a:prstClr val="black"/>
                </a:solidFill>
              </a:rPr>
              <a:t> Yohanes </a:t>
            </a:r>
            <a:r>
              <a:rPr lang="en-US" sz="2000" b="1" dirty="0" err="1">
                <a:solidFill>
                  <a:prstClr val="black"/>
                </a:solidFill>
              </a:rPr>
              <a:t>Pembaptis</a:t>
            </a:r>
            <a:r>
              <a:rPr lang="en-US" sz="2000" b="1" dirty="0">
                <a:solidFill>
                  <a:prstClr val="black"/>
                </a:solidFill>
              </a:rPr>
              <a:t> (Matius 11:7–9). </a:t>
            </a:r>
            <a:r>
              <a:rPr lang="en-US" sz="2000" b="1" dirty="0" err="1">
                <a:solidFill>
                  <a:prstClr val="black"/>
                </a:solidFill>
              </a:rPr>
              <a:t>Sejak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,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muncul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kembali</a:t>
            </a:r>
            <a:r>
              <a:rPr lang="en-US" sz="2000" b="1" dirty="0">
                <a:solidFill>
                  <a:prstClr val="black"/>
                </a:solidFill>
              </a:rPr>
              <a:t> . Di </a:t>
            </a:r>
            <a:r>
              <a:rPr lang="en-US" sz="2000" b="1" dirty="0" err="1">
                <a:solidFill>
                  <a:prstClr val="black"/>
                </a:solidFill>
              </a:rPr>
              <a:t>antara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tugas-tugas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lainnya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bertanggung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jawab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menulis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Baru.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PERAN PARA NABI DALAM PERJANJIAN BARU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14398"/>
            <a:ext cx="12191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Tetapi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siapa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bernubuat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berkata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-kata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membangun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menasihati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menghibur</a:t>
            </a:r>
            <a:r>
              <a:rPr lang="en-US" b="1" dirty="0"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DB21E">
                    <a:lumMod val="20000"/>
                    <a:lumOff val="80000"/>
                  </a:srgbClr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BDB21E">
                  <a:lumMod val="20000"/>
                  <a:lumOff val="80000"/>
                </a:srgbClr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Baru, </a:t>
            </a:r>
            <a:r>
              <a:rPr lang="en-US" sz="2000" b="1" dirty="0" err="1">
                <a:solidFill>
                  <a:prstClr val="black"/>
                </a:solidFill>
              </a:rPr>
              <a:t>bernubuat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ditampilkan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karunia</a:t>
            </a:r>
            <a:r>
              <a:rPr lang="en-US" sz="2000" b="1" dirty="0">
                <a:solidFill>
                  <a:prstClr val="black"/>
                </a:solidFill>
              </a:rPr>
              <a:t> Roh Kudus, yang </a:t>
            </a:r>
            <a:r>
              <a:rPr lang="en-US" sz="2000" b="1" dirty="0" err="1">
                <a:solidFill>
                  <a:prstClr val="black"/>
                </a:solidFill>
              </a:rPr>
              <a:t>dicurahkan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berlimpah</a:t>
            </a:r>
            <a:r>
              <a:rPr lang="en-US" sz="2000" b="1" dirty="0">
                <a:solidFill>
                  <a:prstClr val="black"/>
                </a:solidFill>
              </a:rPr>
              <a:t> (Rm. 12:6).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jemaat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bisa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begitu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banyak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sehingga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harus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berbicara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bergiliran</a:t>
            </a:r>
            <a:r>
              <a:rPr lang="en-US" sz="2000" b="1" dirty="0">
                <a:solidFill>
                  <a:prstClr val="black"/>
                </a:solidFill>
              </a:rPr>
              <a:t> (1 Kor. 14:29–31).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7438843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Peran </a:t>
            </a:r>
            <a:r>
              <a:rPr lang="en-US" sz="2000" b="1" dirty="0" err="1">
                <a:solidFill>
                  <a:prstClr val="black"/>
                </a:solidFill>
              </a:rPr>
              <a:t>apa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dijalankan</a:t>
            </a:r>
            <a:r>
              <a:rPr lang="en-US" sz="2000" b="1" dirty="0">
                <a:solidFill>
                  <a:prstClr val="black"/>
                </a:solidFill>
              </a:rPr>
              <a:t> oleh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ini</a:t>
            </a:r>
            <a:r>
              <a:rPr lang="en-US" sz="2000" b="1" dirty="0">
                <a:solidFill>
                  <a:prstClr val="black"/>
                </a:solidFill>
              </a:rPr>
              <a:t>? (Why. 19:10; 1:1; Ef. 4:11–12; 1 Kor. 14:3; Kis. 15:32).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NABI-NABI PERJANJIAN BARU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YESUS, NABI YANG DINUBUATKAN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Seorang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tengah-tengahmu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antara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saudara-saudaramu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sama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seperti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aku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dibangkitkan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bagimu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oleh TUHAN,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Allahmu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dialah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harus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kamu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dengarkan</a:t>
            </a:r>
            <a:r>
              <a:rPr lang="en-US" b="1" dirty="0">
                <a:solidFill>
                  <a:srgbClr val="166E40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Ulangan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3" y="1309151"/>
            <a:ext cx="8510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dianggap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seorang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oleh orang-orang </a:t>
            </a:r>
            <a:r>
              <a:rPr lang="en-US" sz="2000" b="1" dirty="0" err="1">
                <a:solidFill>
                  <a:prstClr val="black"/>
                </a:solidFill>
              </a:rPr>
              <a:t>sezaman</a:t>
            </a:r>
            <a:r>
              <a:rPr lang="en-US" sz="2000" b="1" dirty="0">
                <a:solidFill>
                  <a:prstClr val="black"/>
                </a:solidFill>
              </a:rPr>
              <a:t>-Nya (Mat. 21:11; Mrk. 6:15; Luk. 7:16; Yoh. 6:14).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0745" y="1326545"/>
            <a:ext cx="3253472" cy="2446761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4757844" y="3862090"/>
            <a:ext cx="52379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Dia </a:t>
            </a:r>
            <a:r>
              <a:rPr lang="en-US" sz="2000" b="1" dirty="0" err="1">
                <a:solidFill>
                  <a:prstClr val="black"/>
                </a:solidFill>
              </a:rPr>
              <a:t>bukan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sekadar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pelita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bercahaya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tempat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gelap</a:t>
            </a:r>
            <a:r>
              <a:rPr lang="en-US" sz="2000" b="1" dirty="0">
                <a:solidFill>
                  <a:prstClr val="black"/>
                </a:solidFill>
              </a:rPr>
              <a:t>,” </a:t>
            </a:r>
            <a:r>
              <a:rPr lang="en-US" sz="2000" b="1" dirty="0" err="1">
                <a:solidFill>
                  <a:prstClr val="black"/>
                </a:solidFill>
              </a:rPr>
              <a:t>sebagaimana</a:t>
            </a:r>
            <a:r>
              <a:rPr lang="en-US" sz="2000" b="1" dirty="0">
                <a:solidFill>
                  <a:prstClr val="black"/>
                </a:solidFill>
              </a:rPr>
              <a:t>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lainnya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melainkan</a:t>
            </a:r>
            <a:r>
              <a:rPr lang="en-US" sz="2000" b="1" dirty="0">
                <a:solidFill>
                  <a:prstClr val="black"/>
                </a:solidFill>
              </a:rPr>
              <a:t> Dia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TERANG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Ptr</a:t>
            </a:r>
            <a:r>
              <a:rPr lang="en-US" sz="2000" b="1" dirty="0">
                <a:solidFill>
                  <a:prstClr val="black"/>
                </a:solidFill>
              </a:rPr>
              <a:t>. 1:19; Yoh. 1:9; 8:12).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71343" y="3931662"/>
            <a:ext cx="1762874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063743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198437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82" y="3154204"/>
            <a:ext cx="86229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v-SE" sz="2000" b="1" dirty="0">
                <a:solidFill>
                  <a:prstClr val="black"/>
                </a:solidFill>
              </a:rPr>
              <a:t>Namun, Yesus tidak menulis Firman Allah, melainkan Dia adalah FIRMAN itu sendiri (Yohanes 1:1).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79" y="2436595"/>
            <a:ext cx="85102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Petrus </a:t>
            </a:r>
            <a:r>
              <a:rPr lang="en-US" sz="2000" b="1" dirty="0" err="1">
                <a:solidFill>
                  <a:prstClr val="black"/>
                </a:solidFill>
              </a:rPr>
              <a:t>menjelaskan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Nabi/Mesias yang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dinubuatkan</a:t>
            </a:r>
            <a:r>
              <a:rPr lang="en-US" sz="2000" b="1" dirty="0">
                <a:solidFill>
                  <a:prstClr val="black"/>
                </a:solidFill>
              </a:rPr>
              <a:t> oleh Musa dan </a:t>
            </a:r>
            <a:r>
              <a:rPr lang="en-US" sz="2000" b="1" dirty="0" err="1">
                <a:solidFill>
                  <a:prstClr val="black"/>
                </a:solidFill>
              </a:rPr>
              <a:t>nabi-nabi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lainnya</a:t>
            </a:r>
            <a:r>
              <a:rPr lang="en-US" sz="2000" b="1" dirty="0">
                <a:solidFill>
                  <a:prstClr val="black"/>
                </a:solidFill>
              </a:rPr>
              <a:t> (Ul. 18:15; Kis. 3:18–26).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86229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Dia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menyandang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gelar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tersebut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</a:t>
            </a:r>
            <a:r>
              <a:rPr lang="en-US" sz="2000" b="1" dirty="0">
                <a:solidFill>
                  <a:prstClr val="black"/>
                </a:solidFill>
              </a:rPr>
              <a:t>-Nya (Mrk. 6:4; Luk. 13:33).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4757844" y="5185529"/>
            <a:ext cx="551349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Pekerjaan</a:t>
            </a:r>
            <a:r>
              <a:rPr lang="en-US" sz="2000" b="1" dirty="0">
                <a:solidFill>
                  <a:prstClr val="black"/>
                </a:solidFill>
              </a:rPr>
              <a:t>-Nya </a:t>
            </a:r>
            <a:r>
              <a:rPr lang="en-US" sz="2000" b="1" dirty="0" err="1">
                <a:solidFill>
                  <a:prstClr val="black"/>
                </a:solidFill>
              </a:rPr>
              <a:t>melampaui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pekerjaan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mana pun.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satu-satunya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Pribadi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dapat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menawarkan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kehidupan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kekal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semua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berdasarkan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kehidupan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kematian</a:t>
            </a:r>
            <a:r>
              <a:rPr lang="en-US" sz="2000" b="1" dirty="0">
                <a:solidFill>
                  <a:prstClr val="black"/>
                </a:solidFill>
              </a:rPr>
              <a:t>, dan </a:t>
            </a:r>
            <a:r>
              <a:rPr lang="en-US" sz="2000" b="1" dirty="0" err="1">
                <a:solidFill>
                  <a:prstClr val="black"/>
                </a:solidFill>
              </a:rPr>
              <a:t>kebangkitan</a:t>
            </a:r>
            <a:r>
              <a:rPr lang="en-US" sz="2000" b="1" dirty="0">
                <a:solidFill>
                  <a:prstClr val="black"/>
                </a:solidFill>
              </a:rPr>
              <a:t>-Nya.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PARA RASUL DAN PARA NABI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91701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yang pada zaman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angkatan-angkatan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dahulu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tidak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diberitakan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anak-anak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tetapi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sekarang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dinyatakan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Roh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rasul-rasul dan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-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nabi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-Nya yang kudus,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Efesus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3:5)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447437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5344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Ketika </a:t>
            </a:r>
            <a:r>
              <a:rPr lang="en-US" sz="2000" b="1" dirty="0" err="1">
                <a:solidFill>
                  <a:prstClr val="black"/>
                </a:solidFill>
              </a:rPr>
              <a:t>disebutkan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bersamaan</a:t>
            </a:r>
            <a:r>
              <a:rPr lang="en-US" sz="2000" b="1" dirty="0">
                <a:solidFill>
                  <a:prstClr val="black"/>
                </a:solidFill>
              </a:rPr>
              <a:t>, para rasul </a:t>
            </a:r>
            <a:r>
              <a:rPr lang="en-US" sz="2000" b="1" dirty="0" err="1">
                <a:solidFill>
                  <a:prstClr val="black"/>
                </a:solidFill>
              </a:rPr>
              <a:t>mendahului</a:t>
            </a:r>
            <a:r>
              <a:rPr lang="en-US" sz="2000" b="1" dirty="0">
                <a:solidFill>
                  <a:prstClr val="black"/>
                </a:solidFill>
              </a:rPr>
              <a:t> para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kecuali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Lukas 11:49). Petrus </a:t>
            </a:r>
            <a:r>
              <a:rPr lang="en-US" sz="2000" b="1" dirty="0" err="1">
                <a:solidFill>
                  <a:prstClr val="black"/>
                </a:solidFill>
              </a:rPr>
              <a:t>menyamakan</a:t>
            </a:r>
            <a:r>
              <a:rPr lang="en-US" sz="2000" b="1" dirty="0">
                <a:solidFill>
                  <a:prstClr val="black"/>
                </a:solidFill>
              </a:rPr>
              <a:t> para rasul </a:t>
            </a:r>
            <a:r>
              <a:rPr lang="en-US" sz="2000" b="1" dirty="0" err="1">
                <a:solidFill>
                  <a:prstClr val="black"/>
                </a:solidFill>
              </a:rPr>
              <a:t>dengan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nabi-nabi</a:t>
            </a:r>
            <a:r>
              <a:rPr lang="en-US" sz="2000" b="1" dirty="0">
                <a:solidFill>
                  <a:prstClr val="black"/>
                </a:solidFill>
              </a:rPr>
              <a:t> zaman </a:t>
            </a:r>
            <a:r>
              <a:rPr lang="en-US" sz="2000" b="1" dirty="0" err="1">
                <a:solidFill>
                  <a:prstClr val="black"/>
                </a:solidFill>
              </a:rPr>
              <a:t>dahulu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Ptr</a:t>
            </a:r>
            <a:r>
              <a:rPr lang="en-US" sz="2000" b="1" dirty="0">
                <a:solidFill>
                  <a:prstClr val="black"/>
                </a:solidFill>
              </a:rPr>
              <a:t>. 3:2).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Para rasul dan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Baru </a:t>
            </a:r>
            <a:r>
              <a:rPr lang="en-US" sz="2000" b="1" dirty="0" err="1">
                <a:solidFill>
                  <a:prstClr val="black"/>
                </a:solidFill>
              </a:rPr>
              <a:t>memiliki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karakteristik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sama</a:t>
            </a:r>
            <a:r>
              <a:rPr lang="en-US" sz="2000" b="1" dirty="0">
                <a:solidFill>
                  <a:prstClr val="black"/>
                </a:solidFill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69880" y="5228886"/>
            <a:ext cx="6003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Baru </a:t>
            </a:r>
            <a:r>
              <a:rPr lang="en-US" sz="2000" b="1" dirty="0" err="1">
                <a:solidFill>
                  <a:prstClr val="black"/>
                </a:solidFill>
              </a:rPr>
              <a:t>menyebutkan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beberapa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beberapa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antaranya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disebutkan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namanya</a:t>
            </a:r>
            <a:r>
              <a:rPr lang="en-US" sz="2000" b="1" dirty="0">
                <a:solidFill>
                  <a:prstClr val="black"/>
                </a:solidFill>
              </a:rPr>
              <a:t>: Barnabas (rasul), Simon, </a:t>
            </a:r>
            <a:r>
              <a:rPr lang="en-US" sz="2000" b="1" dirty="0" err="1">
                <a:solidFill>
                  <a:prstClr val="black"/>
                </a:solidFill>
              </a:rPr>
              <a:t>Lukius</a:t>
            </a:r>
            <a:r>
              <a:rPr lang="en-US" sz="2000" b="1" dirty="0">
                <a:solidFill>
                  <a:prstClr val="black"/>
                </a:solidFill>
              </a:rPr>
              <a:t>, Manaen, Saulus (rasul), </a:t>
            </a:r>
            <a:r>
              <a:rPr lang="en-US" sz="2000" b="1" dirty="0" err="1">
                <a:solidFill>
                  <a:prstClr val="black"/>
                </a:solidFill>
              </a:rPr>
              <a:t>Yudas</a:t>
            </a:r>
            <a:r>
              <a:rPr lang="en-US" sz="2000" b="1" dirty="0">
                <a:solidFill>
                  <a:prstClr val="black"/>
                </a:solidFill>
              </a:rPr>
              <a:t>, Silas, dan Agabus (Kis. 11:27; 13:1; 15:32; 19:6–7; 21:10).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411273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403744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28599" y="4608969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Para rasul </a:t>
            </a:r>
            <a:r>
              <a:rPr lang="en-US" sz="2000" b="1" dirty="0" err="1">
                <a:solidFill>
                  <a:prstClr val="black"/>
                </a:solidFill>
              </a:rPr>
              <a:t>secara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khusus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ditugaskan</a:t>
            </a:r>
            <a:r>
              <a:rPr lang="en-US" sz="2000" b="1" dirty="0">
                <a:solidFill>
                  <a:prstClr val="black"/>
                </a:solidFill>
              </a:rPr>
              <a:t> oleh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sendiri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saksi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kebangkitan</a:t>
            </a:r>
            <a:r>
              <a:rPr lang="en-US" sz="2000" b="1" dirty="0">
                <a:solidFill>
                  <a:prstClr val="black"/>
                </a:solidFill>
              </a:rPr>
              <a:t>-Nya (Kis. 10:40–41).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PARA NABIAH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458450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Filipus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mempunyai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empat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anak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dara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beroleh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karunia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untuk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bernubuat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Kisah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21:9)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7" y="1104900"/>
            <a:ext cx="54767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Satu-</a:t>
            </a:r>
            <a:r>
              <a:rPr lang="en-US" sz="2000" b="1" dirty="0" err="1">
                <a:solidFill>
                  <a:prstClr val="black"/>
                </a:solidFill>
              </a:rPr>
              <a:t>satunya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nabiah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disebutkan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namanya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dalam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Perjanjian</a:t>
            </a:r>
            <a:r>
              <a:rPr lang="en-US" sz="2000" b="1" dirty="0">
                <a:solidFill>
                  <a:prstClr val="black"/>
                </a:solidFill>
              </a:rPr>
              <a:t> Baru </a:t>
            </a:r>
            <a:r>
              <a:rPr lang="en-US" sz="2000" b="1" dirty="0" err="1">
                <a:solidFill>
                  <a:prstClr val="black"/>
                </a:solidFill>
              </a:rPr>
              <a:t>adalah</a:t>
            </a:r>
            <a:r>
              <a:rPr lang="en-US" sz="2000" b="1" dirty="0">
                <a:solidFill>
                  <a:prstClr val="black"/>
                </a:solidFill>
              </a:rPr>
              <a:t> Hana, yang “</a:t>
            </a:r>
            <a:r>
              <a:rPr lang="en-US" sz="2000" b="1" dirty="0" err="1">
                <a:solidFill>
                  <a:prstClr val="black"/>
                </a:solidFill>
              </a:rPr>
              <a:t>berbicara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tentang</a:t>
            </a:r>
            <a:r>
              <a:rPr lang="en-US" sz="2000" b="1" dirty="0">
                <a:solidFill>
                  <a:prstClr val="black"/>
                </a:solidFill>
              </a:rPr>
              <a:t> Anak [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]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semua</a:t>
            </a:r>
            <a:r>
              <a:rPr lang="en-US" sz="2000" b="1" dirty="0">
                <a:solidFill>
                  <a:prstClr val="black"/>
                </a:solidFill>
              </a:rPr>
              <a:t> orang yang </a:t>
            </a:r>
            <a:r>
              <a:rPr lang="en-US" sz="2000" b="1" dirty="0" err="1">
                <a:solidFill>
                  <a:prstClr val="black"/>
                </a:solidFill>
              </a:rPr>
              <a:t>menantikan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kelepasan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untuk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Yerusalem</a:t>
            </a:r>
            <a:r>
              <a:rPr lang="en-US" sz="2000" b="1" dirty="0">
                <a:solidFill>
                  <a:prstClr val="black"/>
                </a:solidFill>
              </a:rPr>
              <a:t>.” (Lukas 2:36–38).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697" y="1247775"/>
            <a:ext cx="3581619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0848" y="3847561"/>
            <a:ext cx="32684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8" y="4864464"/>
            <a:ext cx="578987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Yoel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menubuatkan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sebelumnya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Roh Kudus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bekerja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sehingga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anak-anak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laki-laki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anak-anak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perempuan</a:t>
            </a:r>
            <a:r>
              <a:rPr lang="en-US" sz="2000" b="1" dirty="0">
                <a:solidFill>
                  <a:prstClr val="black"/>
                </a:solidFill>
              </a:rPr>
              <a:t>, orang-orang </a:t>
            </a:r>
            <a:r>
              <a:rPr lang="en-US" sz="2000" b="1" dirty="0" err="1">
                <a:solidFill>
                  <a:prstClr val="black"/>
                </a:solidFill>
              </a:rPr>
              <a:t>tua</a:t>
            </a:r>
            <a:r>
              <a:rPr lang="en-US" sz="2000" b="1" dirty="0">
                <a:solidFill>
                  <a:prstClr val="black"/>
                </a:solidFill>
              </a:rPr>
              <a:t>, orang-orang </a:t>
            </a:r>
            <a:r>
              <a:rPr lang="en-US" sz="2000" b="1" dirty="0" err="1">
                <a:solidFill>
                  <a:prstClr val="black"/>
                </a:solidFill>
              </a:rPr>
              <a:t>muda</a:t>
            </a:r>
            <a:r>
              <a:rPr lang="en-US" sz="2000" b="1" dirty="0">
                <a:solidFill>
                  <a:prstClr val="black"/>
                </a:solidFill>
              </a:rPr>
              <a:t>, para hamba </a:t>
            </a:r>
            <a:r>
              <a:rPr lang="en-US" sz="2000" b="1" dirty="0" err="1">
                <a:solidFill>
                  <a:prstClr val="black"/>
                </a:solidFill>
              </a:rPr>
              <a:t>laki-laki</a:t>
            </a:r>
            <a:r>
              <a:rPr lang="en-US" sz="2000" b="1" dirty="0">
                <a:solidFill>
                  <a:prstClr val="black"/>
                </a:solidFill>
              </a:rPr>
              <a:t>, dan para hamba </a:t>
            </a:r>
            <a:r>
              <a:rPr lang="en-US" sz="2000" b="1" dirty="0" err="1">
                <a:solidFill>
                  <a:prstClr val="black"/>
                </a:solidFill>
              </a:rPr>
              <a:t>perempuan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bernubuat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(Yoel 2:28–29).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7" y="3740205"/>
            <a:ext cx="57898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Selain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bernubuat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disebutkan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karunia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umum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baik</a:t>
            </a:r>
            <a:r>
              <a:rPr lang="en-US" sz="2000" b="1" dirty="0">
                <a:solidFill>
                  <a:prstClr val="black"/>
                </a:solidFill>
              </a:rPr>
              <a:t> di </a:t>
            </a:r>
            <a:r>
              <a:rPr lang="en-US" sz="2000" b="1" dirty="0" err="1">
                <a:solidFill>
                  <a:prstClr val="black"/>
                </a:solidFill>
              </a:rPr>
              <a:t>kalangan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perempuan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maupun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laki-laki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Korintus</a:t>
            </a:r>
            <a:r>
              <a:rPr lang="en-US" sz="2000" b="1" dirty="0">
                <a:solidFill>
                  <a:prstClr val="black"/>
                </a:solidFill>
              </a:rPr>
              <a:t> 11:4–5).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40978" y="2736592"/>
            <a:ext cx="53389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Keempat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perempuan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Filipus</a:t>
            </a:r>
            <a:r>
              <a:rPr lang="en-US" sz="2000" b="1" dirty="0">
                <a:solidFill>
                  <a:prstClr val="black"/>
                </a:solidFill>
              </a:rPr>
              <a:t>, sang </a:t>
            </a:r>
            <a:r>
              <a:rPr lang="en-US" sz="2000" b="1" dirty="0" err="1">
                <a:solidFill>
                  <a:prstClr val="black"/>
                </a:solidFill>
              </a:rPr>
              <a:t>penginjil</a:t>
            </a:r>
            <a:r>
              <a:rPr lang="en-US" sz="2000" b="1" dirty="0">
                <a:solidFill>
                  <a:prstClr val="black"/>
                </a:solidFill>
              </a:rPr>
              <a:t>, juga </a:t>
            </a:r>
            <a:r>
              <a:rPr lang="en-US" sz="2000" b="1" dirty="0" err="1">
                <a:solidFill>
                  <a:prstClr val="black"/>
                </a:solidFill>
              </a:rPr>
              <a:t>menerima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karunia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bernubuat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Kisah</a:t>
            </a:r>
            <a:r>
              <a:rPr lang="en-US" sz="2000" b="1" dirty="0">
                <a:solidFill>
                  <a:prstClr val="black"/>
                </a:solidFill>
              </a:rPr>
              <a:t> Para Rasul 21:8–9).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1" y="0"/>
            <a:ext cx="787563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REKAN SEKERJA PAULUS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0" y="558136"/>
            <a:ext cx="9194104" cy="113877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Tugas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kuberikan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kepadamu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Timotius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anakku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sesuai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apa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dinubuatkan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tentang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dirimu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supaya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dikuatkan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oleh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nubuat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engkau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memperjuangkan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perjuangan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baik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iman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hati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nurani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murni</a:t>
            </a:r>
            <a:r>
              <a:rPr lang="en-US" b="1" dirty="0">
                <a:solidFill>
                  <a:srgbClr val="B78B19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Timotius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B78B1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1:18)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v-SE" sz="2000" b="1" dirty="0">
                <a:solidFill>
                  <a:prstClr val="black"/>
                </a:solidFill>
              </a:rPr>
              <a:t>Selain para rasul, nabi, dan nabiah, disebutkan juga beberapa rekan sekerja Paulus yang, seperti Silas dan Barnabas, memiliki karunia bernubuat: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8647088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6277549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9309529" y="266379"/>
            <a:ext cx="2627637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NABI-NABI</a:t>
            </a:r>
            <a:r>
              <a:rPr kumimoji="0" lang="en-US" sz="4400" b="1" i="0" u="none" strike="noStrike" kern="1200" cap="none" spc="1000" normalizeH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PALSU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Saudara-saudaraku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kekasih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janganlah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percaya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akan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setiap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tetapi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ujilah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roh-roh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apakah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mereka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berasal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dari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Allah;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sebab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banyak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nabi-nabi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palsu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muncul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pergi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seluruh</a:t>
            </a:r>
            <a:r>
              <a:rPr lang="en-US" b="1" dirty="0"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dunia.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99FF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(1 Yohanes 4:1)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2972875" y="1563475"/>
            <a:ext cx="9219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Yesus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memperingatkan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nabi-nabi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palsu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muncul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yang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disebut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-Nya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sebagai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serigala-serigala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buas” (Mat. 24:24; 7:15). Nabi-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palsu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bermunculan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dalam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jemaat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mula-mula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 Yoh. 4:1).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3" y="1534801"/>
            <a:ext cx="2641568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3" y="3871990"/>
            <a:ext cx="2641568" cy="18508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925217"/>
            <a:ext cx="1776329" cy="180630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2972875" y="4787431"/>
            <a:ext cx="72395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sebagai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orang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percaya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dipanggil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untuk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menguji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memastikan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semua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pekabaran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mereka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selaras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Kitab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Suci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berpusat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pada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Kristus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5824506"/>
            <a:ext cx="1021240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Satu-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satunya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pertahanan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terhadap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nabi-nabi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palsu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(dan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terhadap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kuasa-kuasa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jahat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mengendalikan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mereka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adalah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mengenakan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seluruh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perlengkapan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senjata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telah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disediakan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Allah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bagi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kita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(Ef. 6:10–18).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2972876" y="3712779"/>
            <a:ext cx="92191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Nubuat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benar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selaras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dengan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Firman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Allah,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menunjuk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kepada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Kristus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dan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membangun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jemaat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sedangkan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nabi-nabi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palsu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menyebarkan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ajaran-ajaran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memecah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belah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dan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mengutamakan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kepentingan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sendiri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2972875" y="2600549"/>
            <a:ext cx="92191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Paulus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memperingatkan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para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penatua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jemaat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Efesus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bahwa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serigala-serigala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buas”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muncul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antara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mereka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(Kis. 20:29). Ia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memperingatkan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jemaat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Korintus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tentang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keberadaan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“rasul-rasul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palsu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(2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Korintus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11:13).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167003" y="517704"/>
            <a:ext cx="77439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Para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bapa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leluhur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nabi-nabi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dan rasul-rasul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berbicara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sebagaimana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digerakkan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oleh Roh Kudus, dan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jelas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menyatakan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bahwa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berbicara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bukan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kuasa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sendiri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maupun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nama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sendiri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Mereka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tidak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menginginkan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penghargaan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pun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diberikan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kepada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sehingga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tidak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seorang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pun yang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menganggap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pencetus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sesuatu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dapat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banggakan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Mereka sangat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menjunjung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kehormatan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Allah, yang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kepada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-Nya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segala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pujian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patut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diberikan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Mereka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menyatakan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bahwa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kemampuan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pekabaran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sampaikan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telah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diberikan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kepada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wakil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kuasa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Allah. Allah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adalah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sumber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kewibawaan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kecukupan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114828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-US" sz="30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</a:rPr>
              <a:t>LAMPIRAN: </a:t>
            </a:r>
            <a:r>
              <a:rPr lang="en-US" sz="3000" b="1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PRINSIP-PRINSIP UTAMA PELAYANAN ELLEN G. WHITE</a:t>
            </a:r>
            <a:endParaRPr kumimoji="0" lang="en-US" sz="3000" b="1" i="0" u="none" strike="noStrike" kern="1200" cap="none" spc="0" normalizeH="0" baseline="0" noProof="0" dirty="0">
              <a:ln w="6600">
                <a:solidFill>
                  <a:srgbClr val="B83E0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4" y="696316"/>
            <a:ext cx="8780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Pelayanan</a:t>
            </a:r>
            <a:r>
              <a:rPr lang="en-US" sz="2000" b="1" dirty="0">
                <a:solidFill>
                  <a:prstClr val="black"/>
                </a:solidFill>
              </a:rPr>
              <a:t> Ellen G. White </a:t>
            </a:r>
            <a:r>
              <a:rPr lang="en-US" sz="2000" b="1" dirty="0" err="1">
                <a:solidFill>
                  <a:prstClr val="black"/>
                </a:solidFill>
              </a:rPr>
              <a:t>memiliki</a:t>
            </a:r>
            <a:r>
              <a:rPr lang="en-US" sz="2000" b="1" dirty="0">
                <a:solidFill>
                  <a:prstClr val="black"/>
                </a:solidFill>
              </a:rPr>
              <a:t> dua </a:t>
            </a:r>
            <a:r>
              <a:rPr lang="en-US" sz="2000" b="1" dirty="0" err="1">
                <a:solidFill>
                  <a:prstClr val="black"/>
                </a:solidFill>
              </a:rPr>
              <a:t>fokus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mendasar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membawa</a:t>
            </a:r>
            <a:r>
              <a:rPr lang="en-US" sz="2000" b="1" dirty="0">
                <a:solidFill>
                  <a:prstClr val="black"/>
                </a:solidFill>
              </a:rPr>
              <a:t> orang-orang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Yesus</a:t>
            </a:r>
            <a:r>
              <a:rPr lang="en-US" sz="2000" b="1" dirty="0">
                <a:solidFill>
                  <a:prstClr val="black"/>
                </a:solidFill>
              </a:rPr>
              <a:t> dan </a:t>
            </a:r>
            <a:r>
              <a:rPr lang="en-US" sz="2000" b="1" dirty="0" err="1">
                <a:solidFill>
                  <a:prstClr val="black"/>
                </a:solidFill>
              </a:rPr>
              <a:t>mengarahkan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perhatian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Alkitab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2411" y="808004"/>
            <a:ext cx="2239234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388049"/>
            <a:ext cx="728036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5C3C4C"/>
                </a:solidFill>
              </a:rPr>
              <a:t>POROS KEDUA: ALKITAB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5C3C4C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Ellen </a:t>
            </a:r>
            <a:r>
              <a:rPr lang="en-US" sz="2000" b="1" dirty="0" err="1">
                <a:solidFill>
                  <a:prstClr val="black"/>
                </a:solidFill>
              </a:rPr>
              <a:t>tidak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pernah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mengklaim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bahwa</a:t>
            </a:r>
            <a:r>
              <a:rPr lang="en-US" sz="2000" b="1" dirty="0">
                <a:solidFill>
                  <a:prstClr val="black"/>
                </a:solidFill>
              </a:rPr>
              <a:t> tulisan-</a:t>
            </a:r>
            <a:r>
              <a:rPr lang="en-US" sz="2000" b="1" dirty="0" err="1">
                <a:solidFill>
                  <a:prstClr val="black"/>
                </a:solidFill>
              </a:rPr>
              <a:t>tulisannya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lebih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unggul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daripada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Alkitab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tetapi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selalu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menganjurkan</a:t>
            </a:r>
            <a:r>
              <a:rPr lang="en-US" sz="2000" b="1" dirty="0">
                <a:solidFill>
                  <a:prstClr val="black"/>
                </a:solidFill>
              </a:rPr>
              <a:t> agar tulisan-</a:t>
            </a:r>
            <a:r>
              <a:rPr lang="en-US" sz="2000" b="1" dirty="0" err="1">
                <a:solidFill>
                  <a:prstClr val="black"/>
                </a:solidFill>
              </a:rPr>
              <a:t>tulisannya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diuji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berdasarkan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Alkitab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utusan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Tuhan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menganggap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dirinya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sebagai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terang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lebih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kecil</a:t>
            </a:r>
            <a:r>
              <a:rPr lang="en-US" sz="2000" b="1" dirty="0">
                <a:solidFill>
                  <a:prstClr val="black"/>
                </a:solidFill>
              </a:rPr>
              <a:t>” yang </a:t>
            </a:r>
            <a:r>
              <a:rPr lang="en-US" sz="2000" b="1" dirty="0" err="1">
                <a:solidFill>
                  <a:prstClr val="black"/>
                </a:solidFill>
              </a:rPr>
              <a:t>menuntun</a:t>
            </a:r>
            <a:r>
              <a:rPr lang="en-US" sz="2000" b="1" dirty="0">
                <a:solidFill>
                  <a:prstClr val="black"/>
                </a:solidFill>
              </a:rPr>
              <a:t> orang-orang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terang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lebih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besar</a:t>
            </a:r>
            <a:r>
              <a:rPr lang="en-US" sz="2000" b="1" dirty="0">
                <a:solidFill>
                  <a:prstClr val="black"/>
                </a:solidFill>
              </a:rPr>
              <a:t>,” </a:t>
            </a:r>
            <a:r>
              <a:rPr lang="en-US" sz="2000" b="1" dirty="0" err="1">
                <a:solidFill>
                  <a:prstClr val="black"/>
                </a:solidFill>
              </a:rPr>
              <a:t>yaitu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Alkitab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93061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1F6D99"/>
                </a:solidFill>
              </a:rPr>
              <a:t>POROS PERTAMA: YESUS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6D9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Setelah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kongres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tahun</a:t>
            </a:r>
            <a:r>
              <a:rPr lang="en-US" sz="2000" b="1" dirty="0">
                <a:solidFill>
                  <a:prstClr val="black"/>
                </a:solidFill>
              </a:rPr>
              <a:t> 1888, </a:t>
            </a:r>
            <a:r>
              <a:rPr lang="en-US" sz="2000" b="1" dirty="0" err="1">
                <a:solidFill>
                  <a:prstClr val="black"/>
                </a:solidFill>
              </a:rPr>
              <a:t>ketika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tentang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topik-topik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dibahas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menjawab</a:t>
            </a:r>
            <a:r>
              <a:rPr lang="en-US" sz="2000" b="1" dirty="0">
                <a:solidFill>
                  <a:prstClr val="black"/>
                </a:solidFill>
              </a:rPr>
              <a:t>: “</a:t>
            </a:r>
            <a:r>
              <a:rPr lang="en-US" sz="2000" b="1" dirty="0" err="1">
                <a:solidFill>
                  <a:prstClr val="black"/>
                </a:solidFill>
              </a:rPr>
              <a:t>Selama</a:t>
            </a:r>
            <a:r>
              <a:rPr lang="en-US" sz="2000" b="1" dirty="0">
                <a:solidFill>
                  <a:prstClr val="black"/>
                </a:solidFill>
              </a:rPr>
              <a:t> 45 </a:t>
            </a:r>
            <a:r>
              <a:rPr lang="en-US" sz="2000" b="1" dirty="0" err="1">
                <a:solidFill>
                  <a:prstClr val="black"/>
                </a:solidFill>
              </a:rPr>
              <a:t>tahun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terakhir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telah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menyampaikan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kepada</a:t>
            </a:r>
            <a:r>
              <a:rPr lang="en-US" sz="2000" b="1" dirty="0">
                <a:solidFill>
                  <a:prstClr val="black"/>
                </a:solidFill>
              </a:rPr>
              <a:t> Anda—</a:t>
            </a:r>
            <a:r>
              <a:rPr lang="en-US" sz="2000" b="1" dirty="0" err="1">
                <a:solidFill>
                  <a:prstClr val="black"/>
                </a:solidFill>
              </a:rPr>
              <a:t>daya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tarik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Kristus</a:t>
            </a:r>
            <a:r>
              <a:rPr lang="en-US" sz="2000" b="1" dirty="0">
                <a:solidFill>
                  <a:prstClr val="black"/>
                </a:solidFill>
              </a:rPr>
              <a:t> yang </a:t>
            </a:r>
            <a:r>
              <a:rPr lang="en-US" sz="2000" b="1" dirty="0" err="1">
                <a:solidFill>
                  <a:prstClr val="black"/>
                </a:solidFill>
              </a:rPr>
              <a:t>tiada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bandingnya</a:t>
            </a:r>
            <a:r>
              <a:rPr lang="en-US" sz="2000" b="1" dirty="0">
                <a:solidFill>
                  <a:prstClr val="black"/>
                </a:solidFill>
              </a:rPr>
              <a:t>”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1483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41</cp:revision>
  <dcterms:created xsi:type="dcterms:W3CDTF">2026-10-05T23:31:51Z</dcterms:created>
  <dcterms:modified xsi:type="dcterms:W3CDTF">2026-10-23T06:16:35Z</dcterms:modified>
</cp:coreProperties>
</file>