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
      <p:font typeface="Nirmala UI" panose="020B0502040204020203" pitchFamily="34" charset="0"/>
      <p:regular r:id="rId30"/>
      <p:bold r:id="rId3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FF"/>
    <a:srgbClr val="AE4522"/>
    <a:srgbClr val="CC9900"/>
    <a:srgbClr val="626A6D"/>
    <a:srgbClr val="2254AE"/>
    <a:srgbClr val="EABDB4"/>
    <a:srgbClr val="C74F36"/>
    <a:srgbClr val="8443EC"/>
    <a:srgbClr val="E400EA"/>
    <a:srgbClr val="FEB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হ্যাপি, নীলনদের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রা, সূর্যের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হেকেট, ব্যাঙের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গেব, পৃথিবীর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ওয়াচিট, জলাভূমির দেবী।</a:t>
          </a:r>
          <a:endParaRPr lang="e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খানুম, সৃষ্টির দেবতা</a:t>
          </a:r>
          <a:endParaRPr lang="e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সেখমেট, আরোগ্যের দেবী।</a:t>
          </a:r>
          <a:endParaRPr lang="e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নাট, আকাশের দেবী</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সেথ, ঝড়ের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as-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নেপার, শস্যের দেবতা</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হ্যাপি, নীলনদের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রা, সূর্যের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হেকেট, ব্যাঙের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গেব, পৃথিবীর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ওয়াচিট, জলাভূমির দেবী।</a:t>
          </a:r>
          <a:endParaRPr lang="e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খানুম, সৃষ্টির দেবতা</a:t>
          </a:r>
          <a:endParaRPr lang="e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সেখমেট, আরোগ্যের দেবী।</a:t>
          </a:r>
          <a:endParaRPr lang="e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নাট, আকাশের দেবী</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সেথ, ঝড়ের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নেপার, শস্যের দেবতা</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13/07/2025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B3F07-6A77-47EE-9E29-7A3E18A48FFE}" type="slidenum">
              <a:rPr lang="es-ES" smtClean="0"/>
              <a:t>1</a:t>
            </a:fld>
            <a:endParaRPr lang="es-ES"/>
          </a:p>
        </p:txBody>
      </p:sp>
    </p:spTree>
    <p:extLst>
      <p:ext uri="{BB962C8B-B14F-4D97-AF65-F5344CB8AC3E}">
        <p14:creationId xmlns:p14="http://schemas.microsoft.com/office/powerpoint/2010/main" val="2572258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B3F07-6A77-47EE-9E29-7A3E18A48FFE}" type="slidenum">
              <a:rPr lang="es-ES" smtClean="0"/>
              <a:t>5</a:t>
            </a:fld>
            <a:endParaRPr lang="es-ES"/>
          </a:p>
        </p:txBody>
      </p:sp>
    </p:spTree>
    <p:extLst>
      <p:ext uri="{BB962C8B-B14F-4D97-AF65-F5344CB8AC3E}">
        <p14:creationId xmlns:p14="http://schemas.microsoft.com/office/powerpoint/2010/main" val="114151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13/07/2025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13/07/2025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13/07/2025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5.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4"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707886"/>
          </a:xfrm>
          <a:prstGeom prst="rect">
            <a:avLst/>
          </a:prstGeom>
          <a:noFill/>
        </p:spPr>
        <p:txBody>
          <a:bodyPr wrap="square" rtlCol="0">
            <a:spAutoFit/>
          </a:bodyPr>
          <a:lstStyle/>
          <a:p>
            <a:pPr algn="ctr"/>
            <a:r>
              <a:rPr lang="as-IN" sz="20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জুলাই </a:t>
            </a:r>
            <a:r>
              <a:rPr lang="en-US" sz="20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২৬</a:t>
            </a:r>
            <a:r>
              <a:rPr lang="as-IN" sz="20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 ২০২৫ – পাঠ </a:t>
            </a:r>
            <a:r>
              <a:rPr lang="en-US" sz="20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৪</a:t>
            </a:r>
            <a:r>
              <a:rPr lang="as-IN" sz="20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 এর জন্য</a:t>
            </a:r>
          </a:p>
        </p:txBody>
      </p:sp>
      <p:sp>
        <p:nvSpPr>
          <p:cNvPr id="16" name="TextBox 15">
            <a:extLst>
              <a:ext uri="{FF2B5EF4-FFF2-40B4-BE49-F238E27FC236}">
                <a16:creationId xmlns:a16="http://schemas.microsoft.com/office/drawing/2014/main" id="{88FC1BFB-4AF1-52F7-A019-16A0D7A56881}"/>
              </a:ext>
            </a:extLst>
          </p:cNvPr>
          <p:cNvSpPr txBox="1"/>
          <p:nvPr/>
        </p:nvSpPr>
        <p:spPr>
          <a:xfrm>
            <a:off x="0" y="1500864"/>
            <a:ext cx="2929514" cy="1569660"/>
          </a:xfrm>
          <a:prstGeom prst="rect">
            <a:avLst/>
          </a:prstGeom>
          <a:noFill/>
        </p:spPr>
        <p:txBody>
          <a:bodyPr wrap="square">
            <a:spAutoFit/>
          </a:bodyPr>
          <a:lstStyle/>
          <a:p>
            <a:r>
              <a:rPr lang="as-IN" sz="4800" b="1" dirty="0">
                <a:solidFill>
                  <a:schemeClr val="bg2">
                    <a:lumMod val="75000"/>
                  </a:schemeClr>
                </a:solidFill>
                <a:latin typeface="Nirmala UI" panose="020B0502040204020203" pitchFamily="34" charset="0"/>
                <a:ea typeface="Nirmala UI" panose="020B0502040204020203" pitchFamily="34" charset="0"/>
                <a:cs typeface="Nirmala UI" panose="020B0502040204020203" pitchFamily="34" charset="0"/>
              </a:rPr>
              <a:t>দুর্যোগ</a:t>
            </a:r>
            <a:endParaRPr lang="en-US" sz="4800" b="1" dirty="0">
              <a:solidFill>
                <a:schemeClr val="bg2">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ctr"/>
            <a:r>
              <a:rPr lang="en-US" sz="3600" b="1" dirty="0">
                <a:solidFill>
                  <a:schemeClr val="bg2">
                    <a:lumMod val="75000"/>
                  </a:schemeClr>
                </a:solidFill>
                <a:latin typeface="Nirmala UI" panose="020B0502040204020203" pitchFamily="34" charset="0"/>
                <a:ea typeface="Nirmala UI" panose="020B0502040204020203" pitchFamily="34" charset="0"/>
                <a:cs typeface="Nirmala UI" panose="020B0502040204020203" pitchFamily="34" charset="0"/>
              </a:rPr>
              <a:t>    </a:t>
            </a:r>
            <a:r>
              <a:rPr lang="as-IN" sz="4800" b="1" dirty="0">
                <a:solidFill>
                  <a:schemeClr val="bg2">
                    <a:lumMod val="75000"/>
                  </a:schemeClr>
                </a:solidFill>
                <a:latin typeface="Nirmala UI" panose="020B0502040204020203" pitchFamily="34" charset="0"/>
                <a:ea typeface="Nirmala UI" panose="020B0502040204020203" pitchFamily="34" charset="0"/>
                <a:cs typeface="Nirmala UI" panose="020B0502040204020203" pitchFamily="34" charset="0"/>
              </a:rPr>
              <a:t>সমূহ</a:t>
            </a:r>
            <a:endParaRPr lang="en-US" sz="1600" b="1" dirty="0">
              <a:solidFill>
                <a:schemeClr val="bg2">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26" name="TextBox 25">
            <a:extLst>
              <a:ext uri="{FF2B5EF4-FFF2-40B4-BE49-F238E27FC236}">
                <a16:creationId xmlns:a16="http://schemas.microsoft.com/office/drawing/2014/main" id="{1D4F5251-A919-4317-0D87-2BA9D748E63D}"/>
              </a:ext>
            </a:extLst>
          </p:cNvPr>
          <p:cNvSpPr txBox="1"/>
          <p:nvPr/>
        </p:nvSpPr>
        <p:spPr>
          <a:xfrm>
            <a:off x="8165975" y="5955818"/>
            <a:ext cx="4092869" cy="646331"/>
          </a:xfrm>
          <a:prstGeom prst="rect">
            <a:avLst/>
          </a:prstGeom>
          <a:noFill/>
        </p:spPr>
        <p:txBody>
          <a:bodyPr wrap="square">
            <a:spAutoFit/>
          </a:bodyPr>
          <a:lstStyle/>
          <a:p>
            <a:r>
              <a:rPr lang="as-IN" b="1" dirty="0">
                <a:solidFill>
                  <a:srgbClr val="F6F3FF"/>
                </a:solidFill>
                <a:latin typeface="Nirmala UI" panose="020B0502040204020203" pitchFamily="34" charset="0"/>
                <a:ea typeface="Nirmala UI" panose="020B0502040204020203" pitchFamily="34" charset="0"/>
                <a:cs typeface="Nirmala UI" panose="020B0502040204020203" pitchFamily="34" charset="0"/>
              </a:rPr>
              <a:t>বাংলা অনুবাদক: মৃনাল কান্তি ভূঞ্যা </a:t>
            </a:r>
            <a:endParaRPr lang="en-US" b="1" dirty="0">
              <a:solidFill>
                <a:srgbClr val="F6F3FF"/>
              </a:solidFill>
              <a:latin typeface="Nirmala UI" panose="020B0502040204020203" pitchFamily="34" charset="0"/>
              <a:ea typeface="Nirmala UI" panose="020B0502040204020203" pitchFamily="34" charset="0"/>
              <a:cs typeface="Nirmala UI" panose="020B0502040204020203" pitchFamily="34" charset="0"/>
            </a:endParaRPr>
          </a:p>
          <a:p>
            <a:r>
              <a:rPr lang="as-IN" b="1" dirty="0">
                <a:solidFill>
                  <a:srgbClr val="F6F3FF"/>
                </a:solidFill>
                <a:latin typeface="Nirmala UI" panose="020B0502040204020203" pitchFamily="34" charset="0"/>
                <a:ea typeface="Nirmala UI" panose="020B0502040204020203" pitchFamily="34" charset="0"/>
                <a:cs typeface="Nirmala UI" panose="020B0502040204020203" pitchFamily="34" charset="0"/>
              </a:rPr>
              <a:t> (</a:t>
            </a:r>
            <a:r>
              <a:rPr lang="en-US" b="1" dirty="0">
                <a:solidFill>
                  <a:srgbClr val="F6F3FF"/>
                </a:solidFill>
                <a:latin typeface="Nirmala UI" panose="020B0502040204020203" pitchFamily="34" charset="0"/>
                <a:ea typeface="Nirmala UI" panose="020B0502040204020203" pitchFamily="34" charset="0"/>
                <a:cs typeface="Nirmala UI" panose="020B0502040204020203" pitchFamily="34" charset="0"/>
              </a:rPr>
              <a:t>Mrinal Kanti Bhunia)</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724312"/>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পরে সদাপ্রভু মোশিকে কহিলেন, হারোণকে বল, তুমি নদী, খাল ও বিল সকলের উপরে যষ্টিসহ হস্ত বিস্তার করিয়া মিসর দেশের উপরে ভেক আনাও। </a:t>
            </a:r>
            <a:r>
              <a:rPr lang="en" sz="18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 8:5)</a:t>
            </a:r>
            <a:endParaRPr lang="es-ES" sz="1800" b="1" dirty="0">
              <a:solidFill>
                <a:srgbClr val="438E67"/>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9624"/>
            <a:ext cx="12191998" cy="769441"/>
          </a:xfrm>
          <a:prstGeom prst="rect">
            <a:avLst/>
          </a:prstGeom>
          <a:noFill/>
        </p:spPr>
        <p:txBody>
          <a:bodyPr wrap="square" rtlCol="0">
            <a:spAutoFit/>
          </a:bodyPr>
          <a:lstStyle/>
          <a:p>
            <a:pPr algn="ctr"/>
            <a:r>
              <a:rPr lang="as-I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দ্বিতীয় বিপত্তি (হালকা): ব্যাঙ</a:t>
            </a:r>
            <a:endPar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766205"/>
            <a:ext cx="3681413" cy="400110"/>
          </a:xfrm>
          <a:prstGeom prst="rect">
            <a:avLst/>
          </a:prstGeom>
          <a:noFill/>
        </p:spPr>
        <p:txBody>
          <a:bodyPr wrap="square">
            <a:spAutoFit/>
          </a:bodyPr>
          <a:lstStyle/>
          <a:p>
            <a:pPr lvl="0">
              <a:spcBef>
                <a:spcPts val="600"/>
              </a:spcBef>
              <a:defRPr/>
            </a:pPr>
            <a:r>
              <a:rPr lang="as-IN" sz="2000" b="1" dirty="0">
                <a:solidFill>
                  <a:srgbClr val="438E67"/>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438E67"/>
                </a:solidFill>
                <a:effectLst/>
                <a:uLnTx/>
                <a:uFillTx/>
                <a:latin typeface="Nirmala UI" panose="020B0502040204020203" pitchFamily="34" charset="0"/>
                <a:ea typeface="Nirmala UI" panose="020B0502040204020203" pitchFamily="34" charset="0"/>
                <a:cs typeface="Nirmala UI" panose="020B0502040204020203" pitchFamily="34" charset="0"/>
              </a:rPr>
              <a:t>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2944866971"/>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015663"/>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জাদুকরেরা আবারও অনুকরণ করল, কিন্তু বিপদ রোধ করতে পারল 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পরে সদাপ্রভু মোশিকে কহিলেন, হারোণকে বল, তুমি আপন যষ্টি বিস্তার করিয়া ভূমির ধূলিতে প্রহার কর, তাহাতে সমুদয় মিসর দেশে পিশু</a:t>
            </a:r>
            <a:r>
              <a:rPr lang="en-US"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মশা হইবে।</a:t>
            </a:r>
            <a:r>
              <a:rPr lang="en" sz="18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 8:16)</a:t>
            </a:r>
            <a:endParaRPr lang="es-ES" sz="1800" b="1" dirty="0">
              <a:solidFill>
                <a:srgbClr val="8E7144"/>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as-I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তৃতীয় বিপত্তি (হালকা): ছারপোকা/মশা ।</a:t>
            </a:r>
            <a:endPar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6" y="4340664"/>
            <a:ext cx="3681413" cy="400110"/>
          </a:xfrm>
          <a:prstGeom prst="rect">
            <a:avLst/>
          </a:prstGeom>
          <a:noFill/>
        </p:spPr>
        <p:txBody>
          <a:bodyPr wrap="square">
            <a:spAutoFit/>
          </a:bodyPr>
          <a:lstStyle/>
          <a:p>
            <a:pPr lvl="0">
              <a:spcBef>
                <a:spcPts val="600"/>
              </a:spcBef>
              <a:defRPr/>
            </a:pPr>
            <a:r>
              <a:rPr lang="as-IN" sz="2000" b="1" dirty="0">
                <a:solidFill>
                  <a:srgbClr val="8E7144"/>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8E7144"/>
                </a:solidFill>
                <a:effectLst/>
                <a:uLnTx/>
                <a:uFillTx/>
                <a:latin typeface="Nirmala UI" panose="020B0502040204020203" pitchFamily="34" charset="0"/>
                <a:ea typeface="Nirmala UI" panose="020B0502040204020203" pitchFamily="34" charset="0"/>
                <a:cs typeface="Nirmala UI" panose="020B0502040204020203" pitchFamily="34" charset="0"/>
              </a:rPr>
              <a:t>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1318498652"/>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707916"/>
            <a:ext cx="3969885" cy="1938992"/>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মাটির ধুলো থেকে জীবনের সৃষ্টি? এখন আর সন্দেহ ছিল না</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"এটা ঈশ্বরের আঙুলের কাজ!" (যাত্রাপুস্তক</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8</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19</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এবং তখন জাদুকররা আর কিছু বলতে পারল 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897866"/>
            <a:ext cx="10810875" cy="646331"/>
          </a:xfrm>
          <a:prstGeom prst="rect">
            <a:avLst/>
          </a:prstGeom>
          <a:noFill/>
        </p:spPr>
        <p:txBody>
          <a:bodyPr wrap="square">
            <a:spAutoFit/>
          </a:bodyPr>
          <a:lstStyle/>
          <a:p>
            <a:pPr algn="ctr"/>
            <a:r>
              <a:rPr lang="en" sz="18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পরে সদাপ্রভু সেইরকম করলেন, ফরৌণের ও তাঁর দাসেদের বাড়ি মৌমাছির বিশাল ঝাঁক উপস্থিত হল; তাতে সমস্ত মিশর দেশে মৌমাছির ঝাঁকে দেশ ছারখার হল।</a:t>
            </a:r>
            <a:r>
              <a:rPr lang="en" sz="18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8:24)</a:t>
            </a:r>
            <a:endParaRPr lang="es-ES" sz="1800" b="1" dirty="0">
              <a:solidFill>
                <a:schemeClr val="bg1"/>
              </a:solidFill>
              <a:effectLst>
                <a:glow rad="127000">
                  <a:srgbClr val="F6691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55420"/>
            <a:ext cx="12191998" cy="769441"/>
          </a:xfrm>
          <a:prstGeom prst="rect">
            <a:avLst/>
          </a:prstGeom>
          <a:noFill/>
        </p:spPr>
        <p:txBody>
          <a:bodyPr wrap="square" rtlCol="0">
            <a:spAutoFit/>
          </a:bodyPr>
          <a:lstStyle/>
          <a:p>
            <a:pPr algn="ctr"/>
            <a:r>
              <a:rPr lang="as-IN" sz="4400" b="1" dirty="0">
                <a:ln w="22225">
                  <a:solidFill>
                    <a:schemeClr val="accent2"/>
                  </a:solidFill>
                  <a:prstDash val="solid"/>
                </a:ln>
                <a:solidFill>
                  <a:schemeClr val="accent2">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চতুর্থ বিপত্তি (গুরুতর): মাছি</a:t>
            </a:r>
            <a:endParaRPr lang="en" sz="4400" b="1" dirty="0">
              <a:ln w="22225">
                <a:solidFill>
                  <a:schemeClr val="accent2"/>
                </a:solidFill>
                <a:prstDash val="solid"/>
              </a:ln>
              <a:solidFill>
                <a:schemeClr val="accent2">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656929"/>
            <a:ext cx="4456798"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as-IN" sz="2000" b="1" dirty="0">
                <a:solidFill>
                  <a:srgbClr val="F88B47"/>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F88B47"/>
                </a:solidFill>
                <a:effectLst/>
                <a:uLnTx/>
                <a:uFillTx/>
                <a:latin typeface="Nirmala UI" panose="020B0502040204020203" pitchFamily="34" charset="0"/>
                <a:ea typeface="Nirmala UI" panose="020B0502040204020203" pitchFamily="34" charset="0"/>
                <a:cs typeface="Nirmala UI" panose="020B0502040204020203" pitchFamily="34" charset="0"/>
              </a:rPr>
              <a:t>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3950316282"/>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35509"/>
            <a:ext cx="4833085" cy="1323439"/>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এই প্রথম, ঈশ্বর ইস্রায়েলীয়দের এই বিপত্তি থেকে রক্ষা করলেন।ফরৌণ আলোচনা করতে রাজি হয়েছিল, কিন্তু সে তার প্রতিশ্রুতি রাখেনি।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707886"/>
          </a:xfrm>
          <a:prstGeom prst="rect">
            <a:avLst/>
          </a:prstGeom>
          <a:noFill/>
        </p:spPr>
        <p:txBody>
          <a:bodyPr wrap="square">
            <a:spAutoFit/>
          </a:bodyPr>
          <a:lstStyle/>
          <a:p>
            <a:pPr algn="ctr"/>
            <a:r>
              <a:rPr lang="en" sz="20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20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ক্ষেত্রস্থ তোমার পশুধনের উপর, অশ্বদের, গর্দ্দভদের, উষ্ট্রদের, গোপালের ও মেষপালের উপর সদাপ্রভুর হস্ত রহিয়াছে; ভারী মহামারী হইবে।</a:t>
            </a:r>
            <a:r>
              <a:rPr lang="en" sz="20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6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6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6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9:3)</a:t>
            </a:r>
            <a:endParaRPr lang="es-ES" sz="2000" b="1" dirty="0">
              <a:solidFill>
                <a:schemeClr val="bg1"/>
              </a:solidFill>
              <a:effectLst>
                <a:glow rad="127000">
                  <a:srgbClr val="12AA6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830997"/>
          </a:xfrm>
          <a:prstGeom prst="rect">
            <a:avLst/>
          </a:prstGeom>
          <a:noFill/>
        </p:spPr>
        <p:txBody>
          <a:bodyPr wrap="square" rtlCol="0">
            <a:spAutoFit/>
          </a:bodyPr>
          <a:lstStyle/>
          <a:p>
            <a:pPr algn="ctr"/>
            <a:r>
              <a:rPr lang="as-IN" sz="4800" b="1" dirty="0">
                <a:ln w="22225">
                  <a:solidFill>
                    <a:schemeClr val="accent5">
                      <a:lumMod val="75000"/>
                    </a:schemeClr>
                  </a:solidFill>
                  <a:prstDash val="solid"/>
                </a:ln>
                <a:solidFill>
                  <a:schemeClr val="accent5">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পঞ্চম বিপত্তি (গুরুতর): গবাদিপশুর মৃত্যু</a:t>
            </a:r>
            <a:endParaRPr lang="en" sz="4800" b="1" dirty="0">
              <a:ln w="22225">
                <a:solidFill>
                  <a:schemeClr val="accent5">
                    <a:lumMod val="75000"/>
                  </a:schemeClr>
                </a:solidFill>
                <a:prstDash val="solid"/>
              </a:ln>
              <a:solidFill>
                <a:schemeClr val="accent5">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as-IN" sz="2000" b="1" dirty="0">
                <a:solidFill>
                  <a:srgbClr val="12AA6C"/>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12AA6C"/>
                </a:solidFill>
                <a:effectLst/>
                <a:uLnTx/>
                <a:uFillTx/>
                <a:latin typeface="Nirmala UI" panose="020B0502040204020203" pitchFamily="34" charset="0"/>
                <a:ea typeface="Nirmala UI" panose="020B0502040204020203" pitchFamily="34" charset="0"/>
                <a:cs typeface="Nirmala UI" panose="020B0502040204020203" pitchFamily="34" charset="0"/>
              </a:rPr>
              <a:t>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493534802"/>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8" cy="1015663"/>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অনেক মিশরীয় দেবতারই পশুর মাথা ছিল, তাই এই বিপত্তি  তাদের সবাইকেই অপমান করেছিল।</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707886"/>
          </a:xfrm>
          <a:prstGeom prst="rect">
            <a:avLst/>
          </a:prstGeom>
          <a:noFill/>
        </p:spPr>
        <p:txBody>
          <a:bodyPr wrap="square">
            <a:spAutoFit/>
          </a:bodyPr>
          <a:lstStyle/>
          <a:p>
            <a:pPr algn="ctr"/>
            <a:r>
              <a:rPr lang="en" sz="20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20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তখন তাঁরা ভাটীর ছাই নিয়ে ফরৌণের সামনে দাঁড়ালেন এবং মোশি আকাশের দিকে তা ছড়িয়ে দিলেন, তাতে বা সমস্ত মানুষ ও পশুর গায়ে ক্ষতযুক্ত ফোসকা হল।</a:t>
            </a:r>
            <a:r>
              <a:rPr lang="en" sz="20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6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6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6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9:10)</a:t>
            </a:r>
            <a:endParaRPr lang="es-ES" sz="2000" b="1" dirty="0">
              <a:solidFill>
                <a:schemeClr val="bg1"/>
              </a:solidFill>
              <a:effectLst>
                <a:glow rad="127000">
                  <a:srgbClr val="8443EC"/>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as-IN" sz="4400" b="1" dirty="0">
                <a:ln w="22225">
                  <a:solidFill>
                    <a:schemeClr val="accent6">
                      <a:lumMod val="50000"/>
                    </a:schemeClr>
                  </a:solidFill>
                  <a:prstDash val="solid"/>
                </a:ln>
                <a:solidFill>
                  <a:schemeClr val="accent6">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ষষ্ঠ বিপত্তি (গুরুতর): ফোড়া ও ঘা</a:t>
            </a:r>
            <a:endParaRPr lang="en" sz="4400" b="1" dirty="0">
              <a:ln w="22225">
                <a:solidFill>
                  <a:schemeClr val="accent6">
                    <a:lumMod val="50000"/>
                  </a:schemeClr>
                </a:solidFill>
                <a:prstDash val="solid"/>
              </a:ln>
              <a:solidFill>
                <a:schemeClr val="accent6">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96355" y="4384509"/>
            <a:ext cx="5661955" cy="400110"/>
          </a:xfrm>
          <a:prstGeom prst="rect">
            <a:avLst/>
          </a:prstGeom>
          <a:noFill/>
        </p:spPr>
        <p:txBody>
          <a:bodyPr wrap="square">
            <a:spAutoFit/>
            <a:scene3d>
              <a:camera prst="orthographicFront"/>
              <a:lightRig rig="threePt" dir="t"/>
            </a:scene3d>
            <a:sp3d extrusionH="57150">
              <a:bevelT w="38100" h="38100"/>
            </a:sp3d>
          </a:bodyPr>
          <a:lstStyle/>
          <a:p>
            <a:pPr lvl="0">
              <a:spcBef>
                <a:spcPts val="600"/>
              </a:spcBef>
              <a:defRPr/>
            </a:pPr>
            <a:r>
              <a:rPr lang="as-IN" sz="2000" b="1" dirty="0">
                <a:solidFill>
                  <a:srgbClr val="8443EC"/>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8443EC"/>
                </a:solidFill>
                <a:effectLst/>
                <a:uLnTx/>
                <a:uFillTx/>
                <a:latin typeface="Nirmala UI" panose="020B0502040204020203" pitchFamily="34" charset="0"/>
                <a:ea typeface="Nirmala UI" panose="020B0502040204020203" pitchFamily="34" charset="0"/>
                <a:cs typeface="Nirmala UI" panose="020B0502040204020203" pitchFamily="34" charset="0"/>
              </a:rPr>
              <a:t> 9: </a:t>
            </a:r>
            <a:r>
              <a:rPr lang="en" sz="2000" b="1" dirty="0">
                <a:solidFill>
                  <a:srgbClr val="8443EC"/>
                </a:solidFill>
                <a:latin typeface="Nirmala UI" panose="020B0502040204020203" pitchFamily="34" charset="0"/>
                <a:ea typeface="Nirmala UI" panose="020B0502040204020203" pitchFamily="34" charset="0"/>
                <a:cs typeface="Nirmala UI" panose="020B0502040204020203" pitchFamily="34" charset="0"/>
              </a:rPr>
              <a:t>8-12 </a:t>
            </a:r>
            <a:r>
              <a:rPr kumimoji="0" lang="en" sz="2000" b="1" i="0" u="none" strike="noStrike" kern="1200" cap="none" spc="0" normalizeH="0" baseline="0" noProof="0" dirty="0">
                <a:ln>
                  <a:noFill/>
                </a:ln>
                <a:solidFill>
                  <a:srgbClr val="8443EC"/>
                </a:solidFill>
                <a:effectLst/>
                <a:uLnTx/>
                <a:uFillTx/>
                <a:latin typeface="Nirmala UI" panose="020B0502040204020203" pitchFamily="34" charset="0"/>
                <a:ea typeface="Nirmala UI" panose="020B0502040204020203" pitchFamily="34" charset="0"/>
                <a:cs typeface="Nirmala UI" panose="020B0502040204020203" pitchFamily="34" charset="0"/>
              </a:rPr>
              <a:t>.</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1520011667"/>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28976" y="4811837"/>
            <a:ext cx="5729334" cy="1631216"/>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এমনকি জাদুকরেরাও নিজেদের সুস্থ করতে পারল না (যাত্রাপুস্তক</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9</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11</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ফরৌণ জানত বিপত্তির উৎস কে, তবুও ঈশ্বরের সামনে মাথা নত করল না। ফলে ঈশ্বর তাকে তার বিদ্রোহের পরিণতি ভোগ করতে দিলেন (যাত্রাপুস্তক</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9</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12</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দেখ, মিশরের পত্তন হওয়ার সময় থেকে আজ পর্যন্ত যা কখনও দেখা যায় নি, এমন প্রচণ্ড ভারী শিলাবৃষ্টি আমি কাল এই সময়ে বর্ষাব।</a:t>
            </a:r>
            <a:r>
              <a:rPr lang="en" sz="18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9:18)</a:t>
            </a:r>
            <a:endParaRPr lang="es-ES" sz="1800" b="1" dirty="0">
              <a:solidFill>
                <a:srgbClr val="F6F3FF"/>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as-IN" sz="4400" b="1" dirty="0">
                <a:ln/>
                <a:solidFill>
                  <a:schemeClr val="accent4"/>
                </a:solidFill>
                <a:latin typeface="Nirmala UI" panose="020B0502040204020203" pitchFamily="34" charset="0"/>
                <a:ea typeface="Nirmala UI" panose="020B0502040204020203" pitchFamily="34" charset="0"/>
                <a:cs typeface="Nirmala UI" panose="020B0502040204020203" pitchFamily="34" charset="0"/>
              </a:rPr>
              <a:t>সপ্তম বিপত্তি (ধ্বংসাত্মক): শিলাবৃষ্টি</a:t>
            </a:r>
            <a:endParaRPr lang="en" sz="4400" b="1" dirty="0">
              <a:ln/>
              <a:solidFill>
                <a:schemeClr val="accent4"/>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B57D08DB-D194-20D5-D98A-BFAA27CB5413}"/>
              </a:ext>
            </a:extLst>
          </p:cNvPr>
          <p:cNvSpPr txBox="1"/>
          <p:nvPr/>
        </p:nvSpPr>
        <p:spPr>
          <a:xfrm>
            <a:off x="4195594" y="2279363"/>
            <a:ext cx="3109486" cy="400110"/>
          </a:xfrm>
          <a:prstGeom prst="rect">
            <a:avLst/>
          </a:prstGeom>
          <a:noFill/>
        </p:spPr>
        <p:txBody>
          <a:bodyPr wrap="square">
            <a:spAutoFit/>
          </a:bodyPr>
          <a:lstStyle/>
          <a:p>
            <a:pPr lvl="0">
              <a:spcBef>
                <a:spcPts val="600"/>
              </a:spcBef>
              <a:defRPr/>
            </a:pPr>
            <a:r>
              <a:rPr lang="as-IN" sz="2000" b="1" dirty="0">
                <a:solidFill>
                  <a:srgbClr val="2254AE"/>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2254AE"/>
                </a:solidFill>
                <a:effectLst/>
                <a:uLnTx/>
                <a:uFillTx/>
                <a:latin typeface="Nirmala UI" panose="020B0502040204020203" pitchFamily="34" charset="0"/>
                <a:ea typeface="Nirmala UI" panose="020B0502040204020203" pitchFamily="34" charset="0"/>
                <a:cs typeface="Nirmala UI" panose="020B0502040204020203" pitchFamily="34" charset="0"/>
              </a:rPr>
              <a:t>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1677236190"/>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812431974"/>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3946994" y="2782372"/>
            <a:ext cx="3606686" cy="2554545"/>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মিশরীয়দের বিশ্বাসের পরীক্ষা হয়। যারা ঈশ্বরের কথা বিশ্বাস করেছিল, তারা প্রাণ বাঁচাতে পেরেছিল (যাত্রাপুস্তক</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9</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20</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ফরৌণ নিজের পাপ স্বীকার করলেও, তার অনুশোচনা ছিল ভান (যাত্রাপুস্তক</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9</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27</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30</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কিন্তু যদি আমার প্রজাদেরকে ছেড়ে দিতে রাজি না হও, তবে দেখ, আমি কাল তোমার সীমানাতে পঙ্গপাল আনব।</a:t>
            </a:r>
            <a:r>
              <a:rPr lang="en" sz="18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as-IN" dirty="0">
                <a:solidFill>
                  <a:schemeClr val="accent2">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অষ্টম বিপত্তি (ধ্বংসাত্মক): পঙ্গপাল</a:t>
            </a:r>
            <a:endParaRPr lang="en" dirty="0">
              <a:solidFill>
                <a:schemeClr val="accent2">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lvl="0">
              <a:spcBef>
                <a:spcPts val="600"/>
              </a:spcBef>
              <a:defRPr/>
            </a:pPr>
            <a:r>
              <a:rPr lang="as-IN" sz="2000" b="1" dirty="0">
                <a:solidFill>
                  <a:srgbClr val="AE4522"/>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AE4522"/>
                </a:solidFill>
                <a:effectLst/>
                <a:uLnTx/>
                <a:uFillTx/>
                <a:latin typeface="Nirmala UI" panose="020B0502040204020203" pitchFamily="34" charset="0"/>
                <a:ea typeface="Nirmala UI" panose="020B0502040204020203" pitchFamily="34" charset="0"/>
                <a:cs typeface="Nirmala UI" panose="020B0502040204020203" pitchFamily="34" charset="0"/>
              </a:rPr>
              <a:t>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2562490374"/>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804244" cy="1631216"/>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পুরো মিশর ধ্বংস হয়ে যাওয়ায়, মিশরীয়রাই ফরৌণের কাছে ইস্রায়েলকে</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ছেড়ে দিতে অনুরোধ জানিয়েছিল (যাত্রাপুস্তক</a:t>
            </a: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 </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10</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r>
              <a:rPr lang="en-US"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7</a:t>
            </a: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পরে সদাপ্রভু মোশিকে বললেন, “তুমি আকাশের দিকে হাত তোলো; তাতে মিশর দেশে অন্ধকার হবে ও সেই অন্ধকার গাঢ় হবে।”</a:t>
            </a:r>
            <a:r>
              <a:rPr lang="en-US"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as-IN" dirty="0">
                <a:solidFill>
                  <a:schemeClr val="accent3">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নবম বিপত্তি (ধ্বংসাত্মক): অন্ধকার</a:t>
            </a:r>
            <a:endParaRPr lang="en" dirty="0">
              <a:solidFill>
                <a:schemeClr val="accent3">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lvl="0">
              <a:spcBef>
                <a:spcPts val="600"/>
              </a:spcBef>
              <a:defRPr/>
            </a:pPr>
            <a:r>
              <a:rPr lang="as-IN" sz="2000" b="1" dirty="0">
                <a:solidFill>
                  <a:srgbClr val="626A6D"/>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626A6D"/>
                </a:solidFill>
                <a:effectLst/>
                <a:uLnTx/>
                <a:uFillTx/>
                <a:latin typeface="Nirmala UI" panose="020B0502040204020203" pitchFamily="34" charset="0"/>
                <a:ea typeface="Nirmala UI" panose="020B0502040204020203" pitchFamily="34" charset="0"/>
                <a:cs typeface="Nirmala UI" panose="020B0502040204020203" pitchFamily="34" charset="0"/>
              </a:rPr>
              <a:t>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79045375"/>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978593" cy="1631216"/>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মিশরের জীবন তিন দিন থেমে গিয়েছিল (গোশেন বাদে)। ঈশ্বর ভাবনার জন্য সময় দিয়েছিলেন, কিন্তু ফেরাউন তা পুরোপুরি কাজে লাগায়নি।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TextBox 6">
            <a:extLst>
              <a:ext uri="{FF2B5EF4-FFF2-40B4-BE49-F238E27FC236}">
                <a16:creationId xmlns:a16="http://schemas.microsoft.com/office/drawing/2014/main" id="{AAF41B75-E148-148A-900C-01BBC2759A64}"/>
              </a:ext>
            </a:extLst>
          </p:cNvPr>
          <p:cNvSpPr txBox="1"/>
          <p:nvPr/>
        </p:nvSpPr>
        <p:spPr>
          <a:xfrm>
            <a:off x="4399549" y="5288105"/>
            <a:ext cx="7371495" cy="1200329"/>
          </a:xfrm>
          <a:prstGeom prst="rect">
            <a:avLst/>
          </a:prstGeom>
          <a:noFill/>
        </p:spPr>
        <p:txBody>
          <a:bodyPr wrap="square">
            <a:spAutoFit/>
          </a:bodyPr>
          <a:lstStyle/>
          <a:p>
            <a:pPr algn="ctr"/>
            <a:r>
              <a:rPr lang="as-IN" sz="2400" b="1" dirty="0">
                <a:solidFill>
                  <a:srgbClr val="F6F3FF"/>
                </a:solidFill>
                <a:latin typeface="Nirmala UI" panose="020B0502040204020203" pitchFamily="34" charset="0"/>
                <a:ea typeface="Nirmala UI" panose="020B0502040204020203" pitchFamily="34" charset="0"/>
                <a:cs typeface="Nirmala UI" panose="020B0502040204020203" pitchFamily="34" charset="0"/>
              </a:rPr>
              <a:t>প্রতি বিপর্যয়ের মাধ্যমে ঈশ্বর প্রমাণ করছিলেন যে, মিশরের দেবতারা নির্জীব, কিন্তু তিনিই সত্যিকারের সৃষ্টিকর্তা ও সর্বক্ষমতাবান।</a:t>
            </a:r>
            <a:endParaRPr lang="en-US" sz="2400" b="1" dirty="0">
              <a:solidFill>
                <a:srgbClr val="F6F3FF"/>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270911" y="1612085"/>
            <a:ext cx="11598704" cy="4893647"/>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en-US" sz="2600" b="1" dirty="0">
                <a:latin typeface="Constantia" panose="02030602050306030303" pitchFamily="18" charset="0"/>
              </a:rPr>
              <a:t>Before the infliction of each plague, Moses was to describe its nature and effects, that the king might save himself from it if he chose. Every punishment rejected would be followed by one more severe, until his proud heart would be humbled, and he would acknowledge the Maker of heaven and earth as the true and living God. The Lord would give the Egyptians an opportunity to see how vain was the wisdom of their mighty men, how feeble the power of their gods, when opposed to the commands of Jehovah. He would punish the people of Egypt for their idolatry and silence their boasting of the blessings received from their senseless deities. God would glorify His own name, that other nations might hear of His power and tremble at His mighty acts, and that His people might be led to turn from their idolatry and render Him pure worship</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n" b="1" dirty="0"/>
              <a:t>EGW (Patriarchs and Prophets, p.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3399242"/>
            <a:ext cx="6400781" cy="3458757"/>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78621"/>
            <a:ext cx="6591299" cy="307776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as-IN" sz="3200"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rPr>
              <a:t>“আর ফরৌণের হৃদয় কঠিন হওয়াতে তিনি ইস্রায়েল-সন্তানদিগকে যাইতে দিলেন না; যেমন সদাপ্রভু মোশি দ্বারা বলিয়াছিলেন।”</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as-IN" sz="2400"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rPr>
              <a:t>যাত্রাপুস্তক </a:t>
            </a:r>
            <a:r>
              <a:rPr kumimoji="0" lang="en-US" sz="2400"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rPr>
              <a:t>9</a:t>
            </a:r>
            <a:r>
              <a:rPr kumimoji="0" lang="as-IN" sz="2400"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en-US" sz="2400"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rPr>
              <a:t>35</a:t>
            </a:r>
            <a:endParaRPr kumimoji="0" lang="es-ES" b="1" i="0" u="none" strike="noStrike" kern="1200" cap="none" spc="0" normalizeH="0" baseline="0" noProof="0" dirty="0">
              <a:ln w="12700" cmpd="sng">
                <a:noFill/>
                <a:prstDash val="solid"/>
              </a:ln>
              <a:solidFill>
                <a:srgbClr val="196B24">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975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181624" y="3768382"/>
            <a:ext cx="6000851" cy="2769989"/>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as-IN" sz="2000" b="1" dirty="0">
                <a:solidFill>
                  <a:srgbClr val="4F7F0D"/>
                </a:solidFill>
                <a:latin typeface="Nirmala UI" panose="020B0502040204020203" pitchFamily="34" charset="0"/>
                <a:ea typeface="Nirmala UI" panose="020B0502040204020203" pitchFamily="34" charset="0"/>
                <a:cs typeface="Nirmala UI" panose="020B0502040204020203" pitchFamily="34" charset="0"/>
              </a:rPr>
              <a:t>ভূমিকা</a:t>
            </a:r>
            <a:r>
              <a:rPr lang="en" sz="2000" b="1" dirty="0">
                <a:solidFill>
                  <a:srgbClr val="4F7F0D"/>
                </a:solidFill>
              </a:rPr>
              <a:t>:</a:t>
            </a:r>
          </a:p>
          <a:p>
            <a:pPr lvl="1">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সাপের লড়াই</a:t>
            </a:r>
            <a:r>
              <a:rPr lang="en" sz="2000" b="1" dirty="0">
                <a:latin typeface="Nirmala UI" panose="020B0502040204020203" pitchFamily="34" charset="0"/>
                <a:ea typeface="Nirmala UI" panose="020B0502040204020203" pitchFamily="34" charset="0"/>
                <a:cs typeface="Nirmala UI" panose="020B0502040204020203" pitchFamily="34" charset="0"/>
              </a:rPr>
              <a:t> </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 </a:t>
            </a:r>
            <a:r>
              <a:rPr lang="en-US" sz="2000" b="1" dirty="0">
                <a:latin typeface="Nirmala UI" panose="020B0502040204020203" pitchFamily="34" charset="0"/>
                <a:ea typeface="Nirmala UI" panose="020B0502040204020203" pitchFamily="34" charset="0"/>
                <a:cs typeface="Nirmala UI" panose="020B0502040204020203" pitchFamily="34" charset="0"/>
              </a:rPr>
              <a:t>7:8-12</a:t>
            </a:r>
            <a:r>
              <a:rPr lang="as-IN" sz="2000" b="1" dirty="0">
                <a:latin typeface="Nirmala UI" panose="020B0502040204020203" pitchFamily="34" charset="0"/>
                <a:ea typeface="Nirmala UI" panose="020B0502040204020203" pitchFamily="34" charset="0"/>
                <a:cs typeface="Nirmala UI" panose="020B0502040204020203" pitchFamily="34" charset="0"/>
              </a:rPr>
              <a:t>)</a:t>
            </a:r>
            <a:endParaRPr lang="en" sz="2000" b="1" dirty="0">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একটি কঠোর হৃদয়</a:t>
            </a:r>
            <a:r>
              <a:rPr lang="en" sz="2000" b="1" dirty="0">
                <a:latin typeface="Nirmala UI" panose="020B0502040204020203" pitchFamily="34" charset="0"/>
                <a:ea typeface="Nirmala UI" panose="020B0502040204020203" pitchFamily="34" charset="0"/>
                <a:cs typeface="Nirmala UI" panose="020B0502040204020203" pitchFamily="34" charset="0"/>
              </a:rPr>
              <a:t>(</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sz="2000" b="1" dirty="0">
                <a:latin typeface="Nirmala UI" panose="020B0502040204020203" pitchFamily="34" charset="0"/>
                <a:ea typeface="Nirmala UI" panose="020B0502040204020203" pitchFamily="34" charset="0"/>
                <a:cs typeface="Nirmala UI" panose="020B0502040204020203" pitchFamily="34" charset="0"/>
              </a:rPr>
              <a:t> 7:13)</a:t>
            </a:r>
          </a:p>
          <a:p>
            <a:pPr>
              <a:spcBef>
                <a:spcPts val="1800"/>
              </a:spcBef>
            </a:pPr>
            <a:r>
              <a:rPr lang="as-IN" sz="2000" b="1" dirty="0">
                <a:solidFill>
                  <a:srgbClr val="263DCA"/>
                </a:solidFill>
                <a:latin typeface="Nirmala UI" panose="020B0502040204020203" pitchFamily="34" charset="0"/>
                <a:ea typeface="Nirmala UI" panose="020B0502040204020203" pitchFamily="34" charset="0"/>
                <a:cs typeface="Nirmala UI" panose="020B0502040204020203" pitchFamily="34" charset="0"/>
              </a:rPr>
              <a:t>মহামারী</a:t>
            </a:r>
            <a:r>
              <a:rPr lang="en" sz="2000" b="1" dirty="0">
                <a:solidFill>
                  <a:srgbClr val="263DCA"/>
                </a:solidFill>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তিনটি মৃদু মহামারী </a:t>
            </a:r>
            <a:r>
              <a:rPr lang="en" b="1" dirty="0">
                <a:latin typeface="Nirmala UI" panose="020B0502040204020203" pitchFamily="34" charset="0"/>
                <a:ea typeface="Nirmala UI" panose="020B0502040204020203" pitchFamily="34" charset="0"/>
                <a:cs typeface="Nirmala UI" panose="020B0502040204020203" pitchFamily="34" charset="0"/>
              </a:rPr>
              <a:t>(</a:t>
            </a:r>
            <a:r>
              <a:rPr lang="as-IN"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b="1" dirty="0">
                <a:latin typeface="Nirmala UI" panose="020B0502040204020203" pitchFamily="34" charset="0"/>
                <a:ea typeface="Nirmala UI" panose="020B0502040204020203" pitchFamily="34" charset="0"/>
                <a:cs typeface="Nirmala UI" panose="020B0502040204020203" pitchFamily="34" charset="0"/>
              </a:rPr>
              <a:t> 7:14-8:19)</a:t>
            </a:r>
          </a:p>
          <a:p>
            <a:pPr lvl="1">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তিনটি গুরুতর</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as-IN" b="1" dirty="0">
                <a:latin typeface="Nirmala UI" panose="020B0502040204020203" pitchFamily="34" charset="0"/>
                <a:ea typeface="Nirmala UI" panose="020B0502040204020203" pitchFamily="34" charset="0"/>
                <a:cs typeface="Nirmala UI" panose="020B0502040204020203" pitchFamily="34" charset="0"/>
              </a:rPr>
              <a:t>মহামারী</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en" b="1" dirty="0">
                <a:latin typeface="Nirmala UI" panose="020B0502040204020203" pitchFamily="34" charset="0"/>
                <a:ea typeface="Nirmala UI" panose="020B0502040204020203" pitchFamily="34" charset="0"/>
                <a:cs typeface="Nirmala UI" panose="020B0502040204020203" pitchFamily="34" charset="0"/>
              </a:rPr>
              <a:t>(</a:t>
            </a:r>
            <a:r>
              <a:rPr lang="as-IN"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b="1" dirty="0">
                <a:latin typeface="Nirmala UI" panose="020B0502040204020203" pitchFamily="34" charset="0"/>
                <a:ea typeface="Nirmala UI" panose="020B0502040204020203" pitchFamily="34" charset="0"/>
                <a:cs typeface="Nirmala UI" panose="020B0502040204020203" pitchFamily="34" charset="0"/>
              </a:rPr>
              <a:t> 8:20-9:12)</a:t>
            </a:r>
          </a:p>
          <a:p>
            <a:pPr lvl="1">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তিনটি বিধ্বংসী</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as-IN" b="1" dirty="0">
                <a:latin typeface="Nirmala UI" panose="020B0502040204020203" pitchFamily="34" charset="0"/>
                <a:ea typeface="Nirmala UI" panose="020B0502040204020203" pitchFamily="34" charset="0"/>
                <a:cs typeface="Nirmala UI" panose="020B0502040204020203" pitchFamily="34" charset="0"/>
              </a:rPr>
              <a:t>মহামারী</a:t>
            </a:r>
            <a:r>
              <a:rPr lang="en" b="1" dirty="0">
                <a:latin typeface="Nirmala UI" panose="020B0502040204020203" pitchFamily="34" charset="0"/>
                <a:ea typeface="Nirmala UI" panose="020B0502040204020203" pitchFamily="34" charset="0"/>
                <a:cs typeface="Nirmala UI" panose="020B0502040204020203" pitchFamily="34" charset="0"/>
              </a:rPr>
              <a:t> (</a:t>
            </a:r>
            <a:r>
              <a:rPr lang="as-IN"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b="1" dirty="0">
                <a:latin typeface="Nirmala UI" panose="020B0502040204020203" pitchFamily="34" charset="0"/>
                <a:ea typeface="Nirmala UI" panose="020B0502040204020203" pitchFamily="34" charset="0"/>
                <a:cs typeface="Nirmala UI" panose="020B0502040204020203" pitchFamily="34" charset="0"/>
              </a:rPr>
              <a:t>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3" y="130441"/>
            <a:ext cx="7024939" cy="1323439"/>
          </a:xfrm>
          <a:prstGeom prst="rect">
            <a:avLst/>
          </a:prstGeom>
          <a:noFill/>
        </p:spPr>
        <p:txBody>
          <a:bodyPr wrap="square" rtlCol="0">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যখন ঈশ্বরের জনগণকে যুদ্ধে যেতে হতো, তখন ঈশ্বর তাদের প্রথমে শান্তির শর্তে আলোচনা করার নির্দেশ দিতেন। যদি কোনো সমঝোতা না হতো, তবে পদক্ষেপ গ্রহণ করতে হতো (ব্যবস্থাবিবরণ </a:t>
            </a:r>
            <a:r>
              <a:rPr lang="en-US" sz="2000" b="1" dirty="0">
                <a:latin typeface="Nirmala UI" panose="020B0502040204020203" pitchFamily="34" charset="0"/>
                <a:ea typeface="Nirmala UI" panose="020B0502040204020203" pitchFamily="34" charset="0"/>
                <a:cs typeface="Nirmala UI" panose="020B0502040204020203" pitchFamily="34" charset="0"/>
              </a:rPr>
              <a:t>20</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12</a:t>
            </a:r>
            <a:r>
              <a:rPr lang="as-IN" sz="2000" b="1" dirty="0">
                <a:latin typeface="Nirmala UI" panose="020B0502040204020203" pitchFamily="34" charset="0"/>
                <a:ea typeface="Nirmala UI" panose="020B0502040204020203" pitchFamily="34" charset="0"/>
                <a:cs typeface="Nirmala UI" panose="020B0502040204020203" pitchFamily="34" charset="0"/>
              </a:rPr>
              <a:t>)।</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6441" y="335126"/>
            <a:ext cx="5043829"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79" y="3922386"/>
            <a:ext cx="394337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8576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58811"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8811"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252209"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52209" y="5857577"/>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52209"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252209"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252209" y="6237321"/>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720118"/>
            <a:ext cx="7663030" cy="1015663"/>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যখন দুর্যোগসমূহ  মিসরের উপর পতিত হলো, তখন বিশাল মিসরীয় দেবতা সমাজের কোনো দেবতাই মিসরকে সেই একমাত্র সত্য ঈশ্বরের শক্তির হাত থেকে রক্ষা করতে পারল না।</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2" y="1406137"/>
            <a:ext cx="7148784" cy="1323439"/>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এভাবেই ঈশ্বর মিসরের প্রতি ব্যবস্থা গ্রহণ করেছিলেন। এক শান্তিপূর্ণ সমাধানের চেষ্টা করা হয়েছিল, কিন্তু থুটমোস তা মেনে নিতে রাজি হননি। এখন ছিল কার্যকর পদক্ষেপ গ্রহণের সময়।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466975"/>
            <a:ext cx="4833746" cy="1850658"/>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as-IN" sz="6000" b="1" dirty="0">
                <a:ln/>
                <a:solidFill>
                  <a:srgbClr val="783E45"/>
                </a:solidFill>
                <a:effectLst>
                  <a:outerShdw blurRad="50800" dist="76200" dir="13500000" algn="br" rotWithShape="0">
                    <a:srgbClr val="5E3035">
                      <a:alpha val="40000"/>
                    </a:srgbClr>
                  </a:outerShdw>
                </a:effectLst>
              </a:rPr>
              <a:t>ভূমিকা</a:t>
            </a:r>
            <a:endParaRPr lang="en" sz="6000" b="1" dirty="0">
              <a:ln/>
              <a:solidFill>
                <a:srgbClr val="783E45"/>
              </a:solidFill>
              <a:effectLst>
                <a:outerShdw blurRad="50800" dist="76200" dir="13500000" algn="br" rotWithShape="0">
                  <a:srgbClr val="5E3035">
                    <a:alpha val="40000"/>
                  </a:srgbClr>
                </a:outerShdw>
              </a:effectLst>
            </a:endParaRP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as-I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সাপের যুদ্ধ </a:t>
            </a:r>
            <a:endPar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0C758F2-9F4C-8465-50E1-EDB79CDA39C7}"/>
              </a:ext>
            </a:extLst>
          </p:cNvPr>
          <p:cNvSpPr txBox="1"/>
          <p:nvPr/>
        </p:nvSpPr>
        <p:spPr>
          <a:xfrm>
            <a:off x="248035" y="665427"/>
            <a:ext cx="9953625" cy="646331"/>
          </a:xfrm>
          <a:prstGeom prst="rect">
            <a:avLst/>
          </a:prstGeom>
          <a:noFill/>
        </p:spPr>
        <p:txBody>
          <a:bodyPr wrap="square">
            <a:spAutoFit/>
          </a:bodyPr>
          <a:lstStyle/>
          <a:p>
            <a:pPr algn="ctr"/>
            <a:r>
              <a:rPr lang="en" b="1" dirty="0">
                <a:solidFill>
                  <a:srgbClr val="3A4567"/>
                </a:solidFill>
                <a:latin typeface="Comic Sans MS" panose="030F0702030302020204" pitchFamily="66" charset="0"/>
              </a:rPr>
              <a:t>“</a:t>
            </a:r>
            <a:r>
              <a:rPr lang="as-IN" b="1" dirty="0">
                <a:solidFill>
                  <a:srgbClr val="3A4567"/>
                </a:solidFill>
                <a:latin typeface="Comic Sans MS" panose="030F0702030302020204" pitchFamily="66" charset="0"/>
              </a:rPr>
              <a:t>ফলতঃ তাহারা প্রত্যেকে আপন আপন যষ্টি নিক্ষেপ করিলে সে সকল সর্প হইল, কিন্তু হারোণের যষ্টি তাহাদের সকল যষ্টিকে গ্রাস করিল।</a:t>
            </a:r>
            <a:r>
              <a:rPr lang="en" b="1" dirty="0">
                <a:solidFill>
                  <a:srgbClr val="3A4567"/>
                </a:solidFill>
                <a:latin typeface="Comic Sans MS" panose="030F0702030302020204" pitchFamily="66" charset="0"/>
              </a:rPr>
              <a:t>” </a:t>
            </a:r>
            <a:r>
              <a:rPr lang="en" sz="1400" b="1" dirty="0">
                <a:solidFill>
                  <a:srgbClr val="3A4567"/>
                </a:solidFill>
                <a:latin typeface="Comic Sans MS" panose="030F0702030302020204" pitchFamily="66" charset="0"/>
              </a:rPr>
              <a:t>(</a:t>
            </a:r>
            <a:r>
              <a:rPr lang="as-IN" sz="1400" b="1" dirty="0">
                <a:solidFill>
                  <a:srgbClr val="3A4567"/>
                </a:solidFill>
                <a:latin typeface="Comic Sans MS" panose="030F0702030302020204" pitchFamily="66" charset="0"/>
              </a:rPr>
              <a:t>যাত্রাপুস্তক</a:t>
            </a:r>
            <a:r>
              <a:rPr lang="en" sz="1400" b="1" dirty="0">
                <a:solidFill>
                  <a:srgbClr val="3A4567"/>
                </a:solidFill>
                <a:latin typeface="Comic Sans MS" panose="030F0702030302020204" pitchFamily="66" charset="0"/>
              </a:rPr>
              <a:t> 7:12 </a:t>
            </a:r>
            <a:r>
              <a:rPr lang="en" sz="1100" b="1" dirty="0">
                <a:solidFill>
                  <a:srgbClr val="3A4567"/>
                </a:solidFill>
                <a:latin typeface="Comic Sans MS" panose="030F0702030302020204" pitchFamily="66" charset="0"/>
              </a:rPr>
              <a:t>NIV</a:t>
            </a:r>
            <a:r>
              <a:rPr lang="en" sz="1400" b="1" dirty="0">
                <a:solidFill>
                  <a:srgbClr val="3A4567"/>
                </a:solidFill>
                <a:latin typeface="Comic Sans MS" panose="030F0702030302020204" pitchFamily="66" charset="0"/>
              </a:rPr>
              <a:t>)</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9" y="1330949"/>
            <a:ext cx="6791718" cy="1015663"/>
          </a:xfrm>
          <a:prstGeom prst="rect">
            <a:avLst/>
          </a:prstGeom>
          <a:noFill/>
        </p:spPr>
        <p:txBody>
          <a:bodyPr wrap="square" rtlCol="0">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ঈশ্বর বলেছিলেন যে ইস্রায়েলের মুক্তি ছিল একটি যুদ্ধ, যা তিনি নিজে মিশরের দেবতাদের বিরুদ্ধে লড়েছিলেন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12</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12</a:t>
            </a:r>
            <a:r>
              <a:rPr lang="as-IN" sz="2000" b="1" dirty="0">
                <a:latin typeface="Nirmala UI" panose="020B0502040204020203" pitchFamily="34" charset="0"/>
                <a:ea typeface="Nirmala UI" panose="020B0502040204020203" pitchFamily="34" charset="0"/>
                <a:cs typeface="Nirmala UI" panose="020B0502040204020203" pitchFamily="34" charset="0"/>
              </a:rPr>
              <a:t>; গণনা </a:t>
            </a:r>
            <a:r>
              <a:rPr lang="en-US" sz="2000" b="1" dirty="0">
                <a:latin typeface="Nirmala UI" panose="020B0502040204020203" pitchFamily="34" charset="0"/>
                <a:ea typeface="Nirmala UI" panose="020B0502040204020203" pitchFamily="34" charset="0"/>
                <a:cs typeface="Nirmala UI" panose="020B0502040204020203" pitchFamily="34" charset="0"/>
              </a:rPr>
              <a:t>33</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4</a:t>
            </a:r>
            <a:r>
              <a:rPr lang="as-IN" sz="2000" b="1" dirty="0">
                <a:latin typeface="Nirmala UI" panose="020B0502040204020203" pitchFamily="34" charset="0"/>
                <a:ea typeface="Nirmala UI" panose="020B0502040204020203" pitchFamily="34" charset="0"/>
                <a:cs typeface="Nirmala UI" panose="020B0502040204020203" pitchFamily="34" charset="0"/>
              </a:rPr>
              <a:t>)।</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93155" y="57324"/>
            <a:ext cx="1928153" cy="3263772"/>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346" r="1446"/>
          <a:stretch>
            <a:fillRect/>
          </a:stretch>
        </p:blipFill>
        <p:spPr>
          <a:xfrm>
            <a:off x="173601" y="3181150"/>
            <a:ext cx="4365742"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4637314" y="3414123"/>
            <a:ext cx="7554685" cy="1323439"/>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তার শক্তির পরিচায়ক। ঈশ্বর যখন মূসার লাঠিকে সাপে পরিণত করলেন, তখন তিনি সরাসরি এই দেবীকে চ্যালেঞ্জ জানালেন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 প্রশ্ন ছিল: এই দেবী কি ফরৌণের রক্ষা করতে পারবে?</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72512" y="1330949"/>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346611"/>
            <a:ext cx="6673337" cy="70788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ফরৌণ তার মুকুটে একটি সুন্দর কোবরা সাপ পরিধান করতেন, যা দেবী উদয়েত-এর প্রতীক ছিল</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396FC0F6-9B03-5367-D796-5741C791E609}"/>
              </a:ext>
            </a:extLst>
          </p:cNvPr>
          <p:cNvSpPr txBox="1"/>
          <p:nvPr/>
        </p:nvSpPr>
        <p:spPr>
          <a:xfrm>
            <a:off x="4637314" y="6111624"/>
            <a:ext cx="7572085" cy="70788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এর মাধ্যমে ঈশ্বর প্রমাণ করলেন যে মিশরের দেবতারা নয়, তিনিই সর্বশক্তিমান ও সর্বাধিক কর্তৃত্বের অধিকারী।</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1" name="CuadroTexto 10">
            <a:extLst>
              <a:ext uri="{FF2B5EF4-FFF2-40B4-BE49-F238E27FC236}">
                <a16:creationId xmlns:a16="http://schemas.microsoft.com/office/drawing/2014/main" id="{BB8DDBEB-529F-6458-00BC-0FDECC76B4CB}"/>
              </a:ext>
            </a:extLst>
          </p:cNvPr>
          <p:cNvSpPr txBox="1"/>
          <p:nvPr/>
        </p:nvSpPr>
        <p:spPr>
          <a:xfrm>
            <a:off x="4643828" y="4577687"/>
            <a:ext cx="7554685" cy="163121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শয়তান জাদুকরদের মাধ্যমে ঈশ্বরের অলৌকিক শক্তির অনুকরণ করেছিল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11</a:t>
            </a:r>
            <a:r>
              <a:rPr lang="as-IN" sz="2000" b="1" dirty="0">
                <a:latin typeface="Nirmala UI" panose="020B0502040204020203" pitchFamily="34" charset="0"/>
                <a:ea typeface="Nirmala UI" panose="020B0502040204020203" pitchFamily="34" charset="0"/>
                <a:cs typeface="Nirmala UI" panose="020B0502040204020203" pitchFamily="34" charset="0"/>
              </a:rPr>
              <a:t>), কিন্তু সে জীবন সৃষ্টি করতে পারে না; তার সাপগুলো কেবল দেখতে সাপের মতো ছিল। অথচ ঈশ্বর একটি জীবিত সাপ সৃষ্টি করলেন, যা অন্যদের গিলে ফেলতে সক্ষম ছিল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12</a:t>
            </a:r>
            <a:r>
              <a:rPr lang="as-IN" sz="2000" b="1" dirty="0">
                <a:latin typeface="Nirmala UI" panose="020B0502040204020203" pitchFamily="34" charset="0"/>
                <a:ea typeface="Nirmala UI" panose="020B0502040204020203" pitchFamily="34" charset="0"/>
                <a:cs typeface="Nirmala UI" panose="020B0502040204020203" pitchFamily="34" charset="0"/>
              </a:rPr>
              <a:t>)।</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as-IN" sz="4400" b="1" spc="600" dirty="0">
                <a:ln w="9525">
                  <a:noFill/>
                  <a:prstDash val="solid"/>
                </a:ln>
                <a:blipFill>
                  <a:blip r:embed="rId4"/>
                  <a:tile tx="0" ty="0" sx="100000" sy="100000" flip="none" algn="tl"/>
                </a:blipFill>
                <a:effectLst>
                  <a:outerShdw blurRad="12700" dist="63500" dir="2700000" algn="tl" rotWithShape="0">
                    <a:srgbClr val="FFB098"/>
                  </a:outerShdw>
                </a:effectLst>
                <a:latin typeface="Nirmala UI" panose="020B0502040204020203" pitchFamily="34" charset="0"/>
                <a:ea typeface="Nirmala UI" panose="020B0502040204020203" pitchFamily="34" charset="0"/>
                <a:cs typeface="Nirmala UI" panose="020B0502040204020203" pitchFamily="34" charset="0"/>
              </a:rPr>
              <a:t>একটি কঠোর হৃদয়</a:t>
            </a:r>
            <a:endPar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584775"/>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আর ফরৌণের হৃদয় কঠিন হইল, তিনি তাঁহাদের কথায় মনোযোগ করিলেন না; যেমন সদাপ্রভু বলিয়াছিলেন।</a:t>
            </a:r>
            <a:r>
              <a:rPr lang="en"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116670"/>
            <a:ext cx="8441354" cy="1631216"/>
          </a:xfrm>
          <a:prstGeom prst="rect">
            <a:avLst/>
          </a:prstGeom>
          <a:noFill/>
        </p:spPr>
        <p:txBody>
          <a:bodyPr wrap="square" rtlCol="0">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a:t>
            </a:r>
            <a:r>
              <a:rPr lang="as-IN" sz="2000" b="1" dirty="0">
                <a:latin typeface="Nirmala UI" panose="020B0502040204020203" pitchFamily="34" charset="0"/>
                <a:ea typeface="Nirmala UI" panose="020B0502040204020203" pitchFamily="34" charset="0"/>
                <a:cs typeface="Nirmala UI" panose="020B0502040204020203" pitchFamily="34" charset="0"/>
              </a:rPr>
              <a:t>পুস্তকে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 বার বলা হয়েছে যে ঈশ্বর ফরৌণের হৃদয় কঠোর করে দিলেন (</a:t>
            </a:r>
            <a:r>
              <a:rPr lang="en-US" sz="2000" b="1" dirty="0">
                <a:latin typeface="Nirmala UI" panose="020B0502040204020203" pitchFamily="34" charset="0"/>
                <a:ea typeface="Nirmala UI" panose="020B0502040204020203" pitchFamily="34" charset="0"/>
                <a:cs typeface="Nirmala UI" panose="020B0502040204020203" pitchFamily="34" charset="0"/>
              </a:rPr>
              <a:t>4</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21</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12</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20</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27</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11</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10</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14</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4</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14</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8</a:t>
            </a:r>
            <a:r>
              <a:rPr lang="as-IN" sz="2000" b="1" dirty="0">
                <a:latin typeface="Nirmala UI" panose="020B0502040204020203" pitchFamily="34" charset="0"/>
                <a:ea typeface="Nirmala UI" panose="020B0502040204020203" pitchFamily="34" charset="0"/>
                <a:cs typeface="Nirmala UI" panose="020B0502040204020203" pitchFamily="34" charset="0"/>
              </a:rPr>
              <a:t>), এবং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 বার বলা হয়েছে ফরৌণ নিজে নিজের হৃদয় কঠোর করে ফেলেছিল (</a:t>
            </a:r>
            <a:r>
              <a:rPr lang="en-US" sz="2000" b="1" dirty="0">
                <a:latin typeface="Nirmala UI" panose="020B0502040204020203" pitchFamily="34" charset="0"/>
                <a:ea typeface="Nirmala UI" panose="020B0502040204020203" pitchFamily="34" charset="0"/>
                <a:cs typeface="Nirmala UI" panose="020B0502040204020203" pitchFamily="34" charset="0"/>
              </a:rPr>
              <a:t>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13</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14</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7</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22</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8</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15</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8</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19</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8</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32</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7</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34</a:t>
            </a:r>
            <a:r>
              <a:rPr lang="as-IN" sz="2000" b="1" dirty="0">
                <a:latin typeface="Nirmala UI" panose="020B0502040204020203" pitchFamily="34" charset="0"/>
                <a:ea typeface="Nirmala UI" panose="020B0502040204020203" pitchFamily="34" charset="0"/>
                <a:cs typeface="Nirmala UI" panose="020B0502040204020203" pitchFamily="34" charset="0"/>
              </a:rPr>
              <a:t>; </a:t>
            </a:r>
            <a:r>
              <a:rPr lang="en-US" sz="2000" b="1" dirty="0">
                <a:latin typeface="Nirmala UI" panose="020B0502040204020203" pitchFamily="34" charset="0"/>
                <a:ea typeface="Nirmala UI" panose="020B0502040204020203" pitchFamily="34" charset="0"/>
                <a:cs typeface="Nirmala UI" panose="020B0502040204020203" pitchFamily="34" charset="0"/>
              </a:rPr>
              <a:t>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35</a:t>
            </a:r>
            <a:r>
              <a:rPr lang="as-IN" sz="2000" b="1" dirty="0">
                <a:latin typeface="Nirmala UI" panose="020B0502040204020203" pitchFamily="34" charset="0"/>
                <a:ea typeface="Nirmala UI" panose="020B0502040204020203" pitchFamily="34" charset="0"/>
                <a:cs typeface="Nirmala UI" panose="020B0502040204020203" pitchFamily="34" charset="0"/>
              </a:rPr>
              <a:t>)। তাহলে, কে ফরৌণের হৃদয় কঠোর করেছিল?</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3656" y="3863390"/>
            <a:ext cx="3937627"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71640" y="4675400"/>
            <a:ext cx="7862016" cy="1323439"/>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 ষষ্ঠ বিপত্তির পরে ঈশ্বর নিজে তার হৃদয় কঠোর করে দেন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12</a:t>
            </a:r>
            <a:r>
              <a:rPr lang="as-IN" sz="2000" b="1" dirty="0">
                <a:latin typeface="Nirmala UI" panose="020B0502040204020203" pitchFamily="34" charset="0"/>
                <a:ea typeface="Nirmala UI" panose="020B0502040204020203" pitchFamily="34" charset="0"/>
                <a:cs typeface="Nirmala UI" panose="020B0502040204020203" pitchFamily="34" charset="0"/>
              </a:rPr>
              <a:t>)। তখন সে অনুশোচনার সীমা অতিক্রম করেছিল। সপ্তম বিপত্তিতে, সে আরেকটি সুযোগ পেয়েছিল, কিন্তু ফের সে নিজের হৃদয় কঠোর করে তোলে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9</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34</a:t>
            </a:r>
            <a:r>
              <a:rPr lang="as-IN" sz="2000" b="1" dirty="0">
                <a:latin typeface="Nirmala UI" panose="020B0502040204020203" pitchFamily="34" charset="0"/>
                <a:ea typeface="Nirmala UI" panose="020B0502040204020203" pitchFamily="34" charset="0"/>
                <a:cs typeface="Nirmala UI" panose="020B0502040204020203" pitchFamily="34" charset="0"/>
              </a:rPr>
              <a:t>-</a:t>
            </a:r>
            <a:r>
              <a:rPr lang="en-US" sz="2000" b="1" dirty="0">
                <a:latin typeface="Nirmala UI" panose="020B0502040204020203" pitchFamily="34" charset="0"/>
                <a:ea typeface="Nirmala UI" panose="020B0502040204020203" pitchFamily="34" charset="0"/>
                <a:cs typeface="Nirmala UI" panose="020B0502040204020203" pitchFamily="34" charset="0"/>
              </a:rPr>
              <a:t>35</a:t>
            </a:r>
            <a:r>
              <a:rPr lang="as-IN" sz="2000" b="1" dirty="0">
                <a:latin typeface="Nirmala UI" panose="020B0502040204020203" pitchFamily="34" charset="0"/>
                <a:ea typeface="Nirmala UI" panose="020B0502040204020203" pitchFamily="34" charset="0"/>
                <a:cs typeface="Nirmala UI" panose="020B0502040204020203" pitchFamily="34" charset="0"/>
              </a:rPr>
              <a:t>)।</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2" y="2700133"/>
            <a:ext cx="8441353" cy="1015663"/>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প্রথম পাঁচটি বিপত্তির পর স্পষ্টভাবে বলা হয়েছে, ফরৌণ নিজে তার হৃদয় কঠোর করেছে</a:t>
            </a:r>
            <a:r>
              <a:rPr lang="en-US" sz="2000" b="1" dirty="0">
                <a:latin typeface="Nirmala UI" panose="020B0502040204020203" pitchFamily="34" charset="0"/>
                <a:ea typeface="Nirmala UI" panose="020B0502040204020203" pitchFamily="34" charset="0"/>
                <a:cs typeface="Nirmala UI" panose="020B0502040204020203" pitchFamily="34" charset="0"/>
              </a:rPr>
              <a:t> </a:t>
            </a:r>
            <a:r>
              <a:rPr lang="as-IN" sz="2000" b="1" dirty="0">
                <a:latin typeface="Nirmala UI" panose="020B0502040204020203" pitchFamily="34" charset="0"/>
                <a:ea typeface="Nirmala UI" panose="020B0502040204020203" pitchFamily="34" charset="0"/>
                <a:cs typeface="Nirmala UI" panose="020B0502040204020203" pitchFamily="34" charset="0"/>
              </a:rPr>
              <a:t>অর্থাৎ, সে ঈশ্বরের আহ্বানে ইতিবাচক সাড়া দিতে অস্বীকার করেছিল।</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748459"/>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71640" y="6011369"/>
            <a:ext cx="7981760" cy="70788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এরপরে তার পরিণতি নির্ধারিত হয়ে যায়। ঈশ্বর তার হৃদয় কঠোর করলেন কারণ সে অনুশোচনা না করার ব্যাপারে দৃঢ় প্রতিজ্ঞ ছিল।</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98898" y="1638755"/>
            <a:ext cx="10818795"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At each rejection of light, the Lord manifested a more marked display of his power; but the king's obstinacy increased with every new evidence of the power and majesty of the God of heaven, until the last arrow of mercy was exhausted from the divine quiver. Then the man was utterly hardened by his own persistent resistance. Pharaoh sowed obstinacy, and he reaped a harvest of the same in his character. The Lord could do nothing more to convince him, for he was barricaded in obstinacy and prejudice, where the Holy Spirit could not find access to his heart. Pharaoh was given up to his own unbelief and hardness of heart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3161703" y="530180"/>
            <a:ext cx="5868594" cy="369332"/>
          </a:xfrm>
          <a:prstGeom prst="rect">
            <a:avLst/>
          </a:prstGeom>
          <a:noFill/>
        </p:spPr>
        <p:txBody>
          <a:bodyPr wrap="none" rtlCol="0">
            <a:spAutoFit/>
          </a:bodyPr>
          <a:lstStyle/>
          <a:p>
            <a:pPr algn="r"/>
            <a:r>
              <a:rPr lang="en" b="1" dirty="0"/>
              <a:t>EGW ( </a:t>
            </a:r>
            <a:r>
              <a:rPr lang="en" b="1" noProof="0" dirty="0"/>
              <a:t>The Review and Herald </a:t>
            </a:r>
            <a:r>
              <a:rPr lang="en" b="1" dirty="0"/>
              <a:t>, February 17,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as-IN" sz="6000" b="1" dirty="0">
                <a:ln/>
                <a:solidFill>
                  <a:srgbClr val="006699"/>
                </a:solidFill>
                <a:effectLst>
                  <a:outerShdw blurRad="50800" dist="76200" dir="13500000" algn="br" rotWithShape="0">
                    <a:srgbClr val="004364">
                      <a:alpha val="40000"/>
                    </a:srgbClr>
                  </a:outerShdw>
                </a:effectLst>
              </a:rPr>
              <a:t>বিপত্তিসমূহ</a:t>
            </a:r>
            <a:endParaRPr lang="en" sz="6000" b="1" dirty="0">
              <a:ln/>
              <a:solidFill>
                <a:srgbClr val="006699"/>
              </a:solidFill>
              <a:effectLst>
                <a:outerShdw blurRad="50800" dist="76200" dir="13500000" algn="br" rotWithShape="0">
                  <a:srgbClr val="004364">
                    <a:alpha val="40000"/>
                  </a:srgbClr>
                </a:outerShdw>
              </a:effectLst>
            </a:endParaRP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সদাপ্রভু এই কথা কহেন, আমি যে সদাপ্রভু, তাহা তুমি ইহাতে জ্ঞাত হইবে; দেখ, আমি আপন হস্তস্থিত যষ্টি দ্বারা নদীর জলে প্রহার করিব, তাহাতে তাহা রক্ত হইয়া যাইবে; </a:t>
            </a:r>
            <a:r>
              <a:rPr lang="en" sz="18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যাত্রাপুস্তক</a:t>
            </a:r>
            <a:r>
              <a:rPr lang="e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as-I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প্রথম বিপত্তি (হালকা): জল রক্তে পরিণত </a:t>
            </a:r>
            <a:endPar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lvl="0">
              <a:spcBef>
                <a:spcPts val="600"/>
              </a:spcBef>
              <a:defRPr/>
            </a:pPr>
            <a:r>
              <a:rPr lang="as-IN" sz="20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যাত্রাপুস্তক</a:t>
            </a:r>
            <a:r>
              <a:rPr kumimoji="0" lang="en" sz="2000" b="1" i="0" u="none" strike="noStrike" kern="1200" cap="none" spc="0" normalizeH="0" baseline="0" noProof="0" dirty="0">
                <a:ln>
                  <a:noFill/>
                </a:ln>
                <a:solidFill>
                  <a:srgbClr val="C00000"/>
                </a:solidFill>
                <a:effectLst/>
                <a:uLnTx/>
                <a:uFillTx/>
                <a:latin typeface="Nirmala UI" panose="020B0502040204020203" pitchFamily="34" charset="0"/>
                <a:ea typeface="Nirmala UI" panose="020B0502040204020203" pitchFamily="34" charset="0"/>
                <a:cs typeface="Nirmala UI" panose="020B0502040204020203" pitchFamily="34" charset="0"/>
              </a:rPr>
              <a:t>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2423400336"/>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250909" y="4725449"/>
            <a:ext cx="4075661" cy="1631216"/>
          </a:xfrm>
          <a:prstGeom prst="rect">
            <a:avLst/>
          </a:prstGeom>
          <a:noFill/>
        </p:spPr>
        <p:txBody>
          <a:bodyPr wrap="square">
            <a:spAutoFit/>
          </a:bodyPr>
          <a:lstStyle/>
          <a:p>
            <a:pPr lvl="0">
              <a:spcBef>
                <a:spcPts val="600"/>
              </a:spcBef>
              <a:defRPr/>
            </a:pPr>
            <a:r>
              <a:rPr lang="as-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নীলনদ ছিল মিশরের প্রাণরসায়ন। কিন্তু জল তো ঈশ্বরই সৃষ্টি করেছেন! জাদুকরেরা অনুকরণ করলেও তারা জল ফিরিয়ে আনতে পারেনি।</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1062</TotalTime>
  <Words>1555</Words>
  <Application>Microsoft Office PowerPoint</Application>
  <PresentationFormat>Panorámica</PresentationFormat>
  <Paragraphs>86</Paragraphs>
  <Slides>18</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18</vt:i4>
      </vt:variant>
    </vt:vector>
  </HeadingPairs>
  <TitlesOfParts>
    <vt:vector size="26" baseType="lpstr">
      <vt:lpstr>Nirmala UI</vt:lpstr>
      <vt:lpstr>Constantia</vt:lpstr>
      <vt:lpstr>Comic Sans MS</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144</cp:revision>
  <dcterms:created xsi:type="dcterms:W3CDTF">2025-06-28T14:27:47Z</dcterms:created>
  <dcterms:modified xsi:type="dcterms:W3CDTF">2025-07-13T17:56:08Z</dcterms:modified>
</cp:coreProperties>
</file>