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as-IN" sz="1600" b="1" spc="300" dirty="0">
              <a:solidFill>
                <a:schemeClr val="tx1"/>
              </a:solidFill>
            </a:rPr>
            <a:t>বৎসলেল, যিনি পুরো প্রকল্পটি পরিচালনা করেছিলেন (যাত্রাপুস্তক </a:t>
          </a:r>
          <a:r>
            <a:rPr lang="en-US" sz="1600" b="1" spc="300" dirty="0">
              <a:solidFill>
                <a:schemeClr val="tx1"/>
              </a:solidFill>
            </a:rPr>
            <a:t>31:2</a:t>
          </a:r>
          <a:r>
            <a:rPr lang="as-IN" sz="1600" b="1" spc="300" dirty="0">
              <a:solidFill>
                <a:schemeClr val="tx1"/>
              </a:solidFill>
            </a:rPr>
            <a:t>)</a:t>
          </a:r>
          <a:endParaRPr lang="es-ES" sz="16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as-IN" sz="1800" b="1" spc="300" dirty="0">
              <a:solidFill>
                <a:schemeClr val="tx1"/>
              </a:solidFill>
            </a:rPr>
            <a:t>আহোলিয়াব, যিনি ছিলেন তাঁর প্রধান সহকারী (যাত্রাপুস্তক</a:t>
          </a:r>
          <a:r>
            <a:rPr lang="en-US" sz="1800" b="1" spc="300" dirty="0">
              <a:solidFill>
                <a:schemeClr val="tx1"/>
              </a:solidFill>
            </a:rPr>
            <a:t> 31:6a</a:t>
          </a:r>
          <a:r>
            <a:rPr lang="as-IN" sz="1800" b="1" spc="300" dirty="0">
              <a:solidFill>
                <a:schemeClr val="tx1"/>
              </a:solidFill>
            </a:rPr>
            <a:t>)</a:t>
          </a:r>
          <a:endParaRPr lang="en-US" sz="1800" b="1"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as-IN" sz="1800" b="1" spc="300" dirty="0">
              <a:solidFill>
                <a:schemeClr val="tx1"/>
              </a:solidFill>
            </a:rPr>
            <a:t>অন্যরা, যারা কাজের মধ্যে সাহায্য করেছিল (যাত্রাপুস্তক</a:t>
          </a:r>
          <a:r>
            <a:rPr lang="en-US" sz="1800" b="1" spc="300" dirty="0">
              <a:solidFill>
                <a:schemeClr val="tx1"/>
              </a:solidFill>
            </a:rPr>
            <a:t>31:6b</a:t>
          </a:r>
          <a:r>
            <a:rPr lang="as-IN" sz="1800" b="1" spc="300" dirty="0">
              <a:solidFill>
                <a:schemeClr val="tx1"/>
              </a:solidFill>
            </a:rPr>
            <a:t>)</a:t>
          </a:r>
          <a:endParaRPr lang="es-ES" sz="18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0960" rIns="113792" bIns="60960" numCol="1" spcCol="1270" anchor="ctr" anchorCtr="0">
          <a:noAutofit/>
        </a:bodyPr>
        <a:lstStyle/>
        <a:p>
          <a:pPr marL="0" lvl="0" indent="0" algn="ctr" defTabSz="711200">
            <a:lnSpc>
              <a:spcPct val="90000"/>
            </a:lnSpc>
            <a:spcBef>
              <a:spcPct val="0"/>
            </a:spcBef>
            <a:spcAft>
              <a:spcPct val="35000"/>
            </a:spcAft>
            <a:buNone/>
          </a:pPr>
          <a:r>
            <a:rPr lang="as-IN" sz="1600" b="1" kern="1200" spc="300" dirty="0">
              <a:solidFill>
                <a:schemeClr val="tx1"/>
              </a:solidFill>
            </a:rPr>
            <a:t>বৎসলেল, যিনি পুরো প্রকল্পটি পরিচালনা করেছিলেন (যাত্রাপুস্তক </a:t>
          </a:r>
          <a:r>
            <a:rPr lang="en-US" sz="1600" b="1" kern="1200" spc="300" dirty="0">
              <a:solidFill>
                <a:schemeClr val="tx1"/>
              </a:solidFill>
            </a:rPr>
            <a:t>31:2</a:t>
          </a:r>
          <a:r>
            <a:rPr lang="as-IN" sz="1600" b="1" kern="1200" spc="300" dirty="0">
              <a:solidFill>
                <a:schemeClr val="tx1"/>
              </a:solidFill>
            </a:rPr>
            <a:t>)</a:t>
          </a:r>
          <a:endParaRPr lang="es-ES" sz="16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as-IN" sz="1800" b="1" kern="1200" spc="300" dirty="0">
              <a:solidFill>
                <a:schemeClr val="tx1"/>
              </a:solidFill>
            </a:rPr>
            <a:t>আহোলিয়াব, যিনি ছিলেন তাঁর প্রধান সহকারী (যাত্রাপুস্তক</a:t>
          </a:r>
          <a:r>
            <a:rPr lang="en-US" sz="1800" b="1" kern="1200" spc="300" dirty="0">
              <a:solidFill>
                <a:schemeClr val="tx1"/>
              </a:solidFill>
            </a:rPr>
            <a:t> 31:6a</a:t>
          </a:r>
          <a:r>
            <a:rPr lang="as-IN" sz="1800" b="1" kern="1200" spc="300" dirty="0">
              <a:solidFill>
                <a:schemeClr val="tx1"/>
              </a:solidFill>
            </a:rPr>
            <a:t>)</a:t>
          </a:r>
          <a:endParaRPr lang="en-US" sz="1800" b="1"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as-IN" sz="1800" b="1" kern="1200" spc="300" dirty="0">
              <a:solidFill>
                <a:schemeClr val="tx1"/>
              </a:solidFill>
            </a:rPr>
            <a:t>অন্যরা, যারা কাজের মধ্যে সাহায্য করেছিল (যাত্রাপুস্তক</a:t>
          </a:r>
          <a:r>
            <a:rPr lang="en-US" sz="1800" b="1" kern="1200" spc="300" dirty="0">
              <a:solidFill>
                <a:schemeClr val="tx1"/>
              </a:solidFill>
            </a:rPr>
            <a:t>31:6b</a:t>
          </a:r>
          <a:r>
            <a:rPr lang="as-IN" sz="1800" b="1" kern="1200" spc="300" dirty="0">
              <a:solidFill>
                <a:schemeClr val="tx1"/>
              </a:solidFill>
            </a:rPr>
            <a:t>)</a:t>
          </a:r>
          <a:endParaRPr lang="es-ES" sz="18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8/19/2025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1692771"/>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as-IN" sz="5200" b="1" dirty="0">
                <a:ln w="9525">
                  <a:solidFill>
                    <a:srgbClr val="A37101"/>
                  </a:solidFill>
                  <a:prstDash val="solid"/>
                </a:ln>
                <a:solidFill>
                  <a:srgbClr val="F1A501"/>
                </a:solidFill>
                <a:effectLst>
                  <a:outerShdw blurRad="12700" dist="38100" dir="2700000" algn="tl" rotWithShape="0">
                    <a:srgbClr val="FFDF97"/>
                  </a:outerShdw>
                </a:effectLst>
              </a:rPr>
              <a:t>প্রতিজ্ঞা ও নির্মাণ পরিকল্পনা</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পাঠ ১০ — ৬ই সেপ্টেম্বর, ২০২৫</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1F84934B-E785-31F6-75F8-235AA5A1E630}"/>
              </a:ext>
            </a:extLst>
          </p:cNvPr>
          <p:cNvSpPr txBox="1"/>
          <p:nvPr/>
        </p:nvSpPr>
        <p:spPr>
          <a:xfrm>
            <a:off x="591966" y="6488659"/>
            <a:ext cx="6096000" cy="369332"/>
          </a:xfrm>
          <a:prstGeom prst="rect">
            <a:avLst/>
          </a:prstGeom>
          <a:noFill/>
        </p:spPr>
        <p:txBody>
          <a:bodyPr wrap="square">
            <a:spAutoFit/>
          </a:bodyPr>
          <a:lstStyle/>
          <a:p>
            <a:r>
              <a:rPr lang="as-IN" b="1" dirty="0"/>
              <a:t>বাংলা অনুবাদক: মৃনাল কান্তি ভূঞ্যা </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as-IN" sz="4400" b="1" dirty="0">
                <a:ln w="6600">
                  <a:solidFill>
                    <a:srgbClr val="FF5050"/>
                  </a:solidFill>
                  <a:prstDash val="solid"/>
                </a:ln>
                <a:solidFill>
                  <a:srgbClr val="66FFFF"/>
                </a:solidFill>
                <a:effectLst>
                  <a:outerShdw dist="38100" dir="2700000" algn="tl" rotWithShape="0">
                    <a:prstClr val="black"/>
                  </a:outerShdw>
                </a:effectLst>
              </a:rPr>
              <a:t>নমুনার প্রস্তুতি </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576141"/>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as-IN"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আমি যিহূদা-বংশীয় হূরের পৌত্র ঊরির পুত্র বৎসলেলের নাম ধরিয়া ডাকিলাম। 3আর আমি তাহাকে ঈশ্বরের আত্মায়—জ্ঞানে, বুদ্ধিতে, বিদ্যায় ও সর্ব্বপ্রকার শিল্প কৌশলে—পরিপূর্ণ করিলাম;</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as-IN" sz="14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যাত্রাপুস্তক</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45745"/>
            <a:ext cx="12052701" cy="1015663"/>
          </a:xfrm>
          <a:prstGeom prst="rect">
            <a:avLst/>
          </a:prstGeom>
          <a:noFill/>
        </p:spPr>
        <p:txBody>
          <a:bodyPr wrap="square" rtlCol="0">
            <a:spAutoFit/>
          </a:bodyPr>
          <a:lstStyle/>
          <a:p>
            <a:pPr lvl="0">
              <a:spcBef>
                <a:spcPts val="600"/>
              </a:spcBef>
              <a:defRPr/>
            </a:pPr>
            <a:r>
              <a:rPr lang="as-IN" sz="2000" b="1" dirty="0">
                <a:solidFill>
                  <a:prstClr val="black"/>
                </a:solidFill>
              </a:rPr>
              <a:t>যদিও ঈশ্বর মোশিকে নির্মাণ নিয়ে অনেক বিস্তারিত নির্দেশ দিয়েছিলেন, তবুও তিনি প্রতিটি খুঁটিনাটি বলেননি। যেমন—পিতলের ধোয়ার পাত্র, করুব, যাজকদের পাগড়ি ইত্যাদি কেমন হবে? এতে পবিত্র আত্মা নির্মাতাদের প্রতিভার সঙ্গে কাজ করার সুযোগ পেলেন।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2044149862"/>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308999"/>
            <a:ext cx="8764072" cy="707886"/>
          </a:xfrm>
          <a:prstGeom prst="rect">
            <a:avLst/>
          </a:prstGeom>
          <a:noFill/>
        </p:spPr>
        <p:txBody>
          <a:bodyPr wrap="square" rtlCol="0">
            <a:spAutoFit/>
          </a:bodyPr>
          <a:lstStyle/>
          <a:p>
            <a:pPr lvl="0">
              <a:spcBef>
                <a:spcPts val="600"/>
              </a:spcBef>
              <a:defRPr/>
            </a:pPr>
            <a:r>
              <a:rPr lang="as-IN" sz="2000" b="1" dirty="0">
                <a:solidFill>
                  <a:prstClr val="black"/>
                </a:solidFill>
              </a:rPr>
              <a:t>পবিত্রস্থান নির্মাণের নির্দেশের মাঝেই সব্বাথের বিশেষ উল্লেখ আছে (যাত্রাপুস্তক 31:12-17)। এ সবের সঙ্গে সব্বাথের কী সম্পর্ক?</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lvl="0">
              <a:spcBef>
                <a:spcPts val="600"/>
              </a:spcBef>
              <a:defRPr/>
            </a:pPr>
            <a:r>
              <a:rPr lang="as-IN" sz="2000" b="1" dirty="0">
                <a:solidFill>
                  <a:prstClr val="black"/>
                </a:solidFill>
              </a:rPr>
              <a:t>এই বিষয়গুলির জন্য, পবিত্র আত্মা বিশেষ দানের দ্বারা সমৃদ্ধ করেছেন: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039203"/>
            <a:ext cx="9357630" cy="707886"/>
          </a:xfrm>
          <a:prstGeom prst="rect">
            <a:avLst/>
          </a:prstGeom>
          <a:noFill/>
        </p:spPr>
        <p:txBody>
          <a:bodyPr wrap="square">
            <a:spAutoFit/>
          </a:bodyPr>
          <a:lstStyle/>
          <a:p>
            <a:pPr lvl="0">
              <a:spcBef>
                <a:spcPts val="600"/>
              </a:spcBef>
              <a:defRPr/>
            </a:pPr>
            <a:r>
              <a:rPr lang="as-IN" sz="2000" b="1" dirty="0">
                <a:solidFill>
                  <a:prstClr val="black"/>
                </a:solidFill>
              </a:rPr>
              <a:t>পবিত্রতাই মূল চাবিকাঠি। পবিত্র ঈশ্বরের কাছে পৌঁছানোর জন্য আমাদেরও তাঁর মতো পবিত্র হতে হবে। সব্বাথ সেই পবিত্রতার প্রতীক (যাত্রাপুস্তক 31:13; যিহিযকেল 20:12, 20)।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lang="as-IN" sz="2800" b="1" dirty="0">
                <a:solidFill>
                  <a:prstClr val="black"/>
                </a:solidFill>
                <a:latin typeface="Constantia" panose="02030602050306030303" pitchFamily="18" charset="0"/>
              </a:rPr>
              <a:t>“ঈশ্বরের বাসস্থান হিসেবে পবিত্রস্থান নির্মাণের কাজে, মোশিকে নির্দেশ দেওয়া হয়েছিল যেন তিনি স্বর্গীয় নিদর্শন অনুযায়ী সবকিছু তৈরি করেন। ঈশ্বর তাঁকে পাহাড়ে ডেকে নিয়ে গেলেন এবং তাঁকে স্বর্গীয় বিষয়গুলি প্রকাশ করলেন। সেই স্বর্গীয় বিষয়গুলির অনুরূপে তাঁবু এবং তার সঙ্গে সম্পর্কিত সমস্ত কিছু গড়ে তোলা হয়েছিল।</a:t>
            </a:r>
            <a:endParaRPr lang="en-US" sz="2800" b="1" dirty="0">
              <a:solidFill>
                <a:prstClr val="black"/>
              </a:solidFill>
              <a:latin typeface="Constantia" panose="02030602050306030303" pitchFamily="18" charset="0"/>
            </a:endParaRPr>
          </a:p>
          <a:p>
            <a:pPr lvl="0">
              <a:spcBef>
                <a:spcPts val="600"/>
              </a:spcBef>
              <a:defRPr/>
            </a:pPr>
            <a:r>
              <a:rPr lang="as-IN" sz="2800" b="1" dirty="0">
                <a:solidFill>
                  <a:prstClr val="black"/>
                </a:solidFill>
                <a:latin typeface="Constantia" panose="02030602050306030303" pitchFamily="18" charset="0"/>
              </a:rPr>
              <a:t>একইভাবে, ইস্রায়েল জাতিকে, যাদের তিনি তাঁর বাসস্থান হিসেবে গড়ে তুলতে চেয়েছিলেন, তিনি চরিত্রের তাঁর মহিমান্বিত আদর্শ প্রকাশ করেছিলেন। […] কিন্তু এই আদর্শে পৌঁছানোর ক্ষমতা তাদের নিজেদের মধ্যে ছিল না। সিনাই পর্বতে প্রকাশ কেবল তাদের প্রয়োজন এবং অসহায়ত্বকেই উপলব্ধি করিয়েছিল।”</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6885737" y="6429474"/>
            <a:ext cx="3172663" cy="338554"/>
          </a:xfrm>
          <a:prstGeom prst="rect">
            <a:avLst/>
          </a:prstGeom>
          <a:noFill/>
        </p:spPr>
        <p:txBody>
          <a:bodyPr wrap="none" rtlCol="0">
            <a:spAutoFit/>
          </a:bodyPr>
          <a:lstStyle/>
          <a:p>
            <a:pPr lvl="0" algn="r">
              <a:defRPr/>
            </a:pPr>
            <a:r>
              <a:rPr lang="as-IN" sz="1600" b="1" dirty="0">
                <a:solidFill>
                  <a:prstClr val="black"/>
                </a:solidFill>
              </a:rPr>
              <a:t>ঈ. জি. হোয়াইট (শিক্ষা, পৃষ্ঠা </a:t>
            </a:r>
            <a:r>
              <a:rPr lang="en-US" sz="1600" b="1" dirty="0">
                <a:solidFill>
                  <a:prstClr val="black"/>
                </a:solidFill>
              </a:rPr>
              <a:t>35-36</a:t>
            </a:r>
            <a:r>
              <a:rPr lang="as-IN" sz="1600" b="1" dirty="0">
                <a:solidFill>
                  <a:prstClr val="black"/>
                </a:solidFill>
              </a:rPr>
              <a:t>)</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“তখন মোশি আসিয়া লোকদিগকে সদাপ্রভুর সকল বাক্য ও সকল শাসন কহিলেন, তাহাতে সমস্ত লোক একস্বরে উত্তর করিল, সদাপ্রভু যে যে কথা কহিলেন, আমরা সমস্তই পালন করিব।”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যাত্রাপুস্তক</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lvl="0">
              <a:spcBef>
                <a:spcPts val="600"/>
              </a:spcBef>
              <a:defRPr/>
            </a:pPr>
            <a:r>
              <a:rPr lang="es-ES" sz="2000" b="1" dirty="0">
                <a:solidFill>
                  <a:srgbClr val="FFEC00"/>
                </a:solidFill>
                <a:effectLst>
                  <a:outerShdw blurRad="38100" dist="38100" dir="2700000" algn="tl">
                    <a:srgbClr val="000000">
                      <a:alpha val="43137"/>
                    </a:srgbClr>
                  </a:outerShdw>
                </a:effectLst>
                <a:highlight>
                  <a:srgbClr val="0000FF"/>
                </a:highlight>
              </a:rPr>
              <a:t> </a:t>
            </a:r>
            <a:r>
              <a:rPr lang="as-IN" sz="2000" b="1" dirty="0">
                <a:solidFill>
                  <a:srgbClr val="FFEC00"/>
                </a:solidFill>
                <a:effectLst>
                  <a:outerShdw blurRad="38100" dist="38100" dir="2700000" algn="tl">
                    <a:srgbClr val="000000">
                      <a:alpha val="43137"/>
                    </a:srgbClr>
                  </a:outerShdw>
                </a:effectLst>
                <a:highlight>
                  <a:srgbClr val="0000FF"/>
                </a:highlight>
              </a:rPr>
              <a:t>চুক্তি</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as-IN" sz="2000" b="1" dirty="0">
                <a:solidFill>
                  <a:prstClr val="black"/>
                </a:solidFill>
              </a:rPr>
              <a:t>চুক্তির রক্ত</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s-IN" sz="2000" b="1" dirty="0">
                <a:solidFill>
                  <a:prstClr val="black"/>
                </a:solidFill>
              </a:rPr>
              <a:t>যাত্রাপুস্তক</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24:1-6, 8)</a:t>
            </a:r>
          </a:p>
          <a:p>
            <a:pPr lvl="1">
              <a:spcBef>
                <a:spcPts val="600"/>
              </a:spcBef>
              <a:defRPr/>
            </a:pPr>
            <a:r>
              <a:rPr lang="as-IN" sz="2000" b="1" dirty="0">
                <a:solidFill>
                  <a:prstClr val="black"/>
                </a:solidFill>
              </a:rPr>
              <a:t>চুক্তির পূর্ণতা</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s-IN" sz="2000" b="1" dirty="0">
                <a:solidFill>
                  <a:prstClr val="black"/>
                </a:solidFill>
              </a:rPr>
              <a:t>যাত্রাপুস্তক</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24:7)</a:t>
            </a:r>
          </a:p>
          <a:p>
            <a:pPr lvl="1">
              <a:spcBef>
                <a:spcPts val="600"/>
              </a:spcBef>
              <a:defRPr/>
            </a:pPr>
            <a:r>
              <a:rPr lang="as-IN" sz="2000" b="1" dirty="0">
                <a:solidFill>
                  <a:prstClr val="black"/>
                </a:solidFill>
              </a:rPr>
              <a:t>চুক্তির ভোজ</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s-IN" sz="2000" b="1" dirty="0">
                <a:solidFill>
                  <a:prstClr val="black"/>
                </a:solidFill>
              </a:rPr>
              <a:t>যাত্রাপুস্তক</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24:9-18)</a:t>
            </a:r>
          </a:p>
          <a:p>
            <a:pPr lvl="0">
              <a:spcBef>
                <a:spcPts val="1800"/>
              </a:spcBef>
              <a:defRPr/>
            </a:pPr>
            <a:r>
              <a:rPr lang="es-ES"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 </a:t>
            </a:r>
            <a:r>
              <a:rPr lang="as-IN" sz="2000" b="1" dirty="0">
                <a:solidFill>
                  <a:srgbClr val="D3FF19"/>
                </a:solidFill>
                <a:effectLst>
                  <a:outerShdw blurRad="38100" dist="38100" dir="2700000" algn="tl">
                    <a:srgbClr val="000000">
                      <a:alpha val="43137"/>
                    </a:srgbClr>
                  </a:outerShdw>
                </a:effectLst>
                <a:highlight>
                  <a:srgbClr val="9100C4"/>
                </a:highlight>
                <a:latin typeface="Aptos" panose="02110004020202020204"/>
              </a:rPr>
              <a:t>নমুনা</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lvl="1">
              <a:spcBef>
                <a:spcPts val="600"/>
              </a:spcBef>
              <a:defRPr/>
            </a:pPr>
            <a:r>
              <a:rPr lang="as-IN" sz="2000" b="1" dirty="0">
                <a:solidFill>
                  <a:prstClr val="black"/>
                </a:solidFill>
              </a:rPr>
              <a:t>নমুনার উদ্দেশ্য</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s-IN" sz="2000" b="1" dirty="0">
                <a:solidFill>
                  <a:prstClr val="black"/>
                </a:solidFill>
              </a:rPr>
              <a:t>যাত্রাপুস্তক</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25:1-9)</a:t>
            </a:r>
          </a:p>
          <a:p>
            <a:pPr lvl="1">
              <a:spcBef>
                <a:spcPts val="600"/>
              </a:spcBef>
              <a:defRPr/>
            </a:pPr>
            <a:r>
              <a:rPr lang="as-IN" sz="2000" b="1" dirty="0">
                <a:solidFill>
                  <a:prstClr val="black"/>
                </a:solidFill>
              </a:rPr>
              <a:t>নমুনার প্রস্তুতি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s-IN" sz="2000" b="1" dirty="0">
                <a:solidFill>
                  <a:prstClr val="black"/>
                </a:solidFill>
              </a:rPr>
              <a:t>যাত্রাপুস্তক</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lvl="0">
              <a:spcBef>
                <a:spcPts val="600"/>
              </a:spcBef>
              <a:defRPr/>
            </a:pPr>
            <a:r>
              <a:rPr lang="as-IN" sz="2000" b="1" dirty="0">
                <a:solidFill>
                  <a:prstClr val="black"/>
                </a:solidFill>
              </a:rPr>
              <a:t>দশ আজ্ঞা উচ্চস্বরে ঘোষণা করার পর এবং মোশিকে একটি প্রাথমিক আইনসমূহ দেওয়ার পর, ঈশ্বর ইস্রায়েলের সঙ্গে একটি চুক্তি করতে চাইলেন।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877719"/>
            <a:ext cx="7158580" cy="1631216"/>
          </a:xfrm>
          <a:prstGeom prst="rect">
            <a:avLst/>
          </a:prstGeom>
          <a:noFill/>
        </p:spPr>
        <p:txBody>
          <a:bodyPr wrap="square">
            <a:spAutoFit/>
          </a:bodyPr>
          <a:lstStyle/>
          <a:p>
            <a:pPr lvl="0">
              <a:spcBef>
                <a:spcPts val="600"/>
              </a:spcBef>
              <a:defRPr/>
            </a:pPr>
            <a:r>
              <a:rPr lang="as-IN" sz="2000" b="1" dirty="0">
                <a:solidFill>
                  <a:prstClr val="black"/>
                </a:solidFill>
              </a:rPr>
              <a:t>চুক্তিটি একটি পাণ্ডুলিপিতে লিখে নেওয়ার পর উভয় পক্ষকে সেটি অনুমোদন করতে হয়েছিল। লোকেরা এটি অনুমোদন করেছিল, বলেছিল যে তারা এটিকে মান্য করবে। ঈশ্বর এটি কীভাবে অনুমোদন করলেন? রক্তের মাধ্যমে; এক ভোজের মাধ্যমে; এবং একটি প্রতিরূপের মাধ্যমে, যাতে তারা চুক্তিটি বুঝতে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185222"/>
            <a:ext cx="7271689" cy="707886"/>
          </a:xfrm>
          <a:prstGeom prst="rect">
            <a:avLst/>
          </a:prstGeom>
          <a:noFill/>
        </p:spPr>
        <p:txBody>
          <a:bodyPr wrap="square">
            <a:spAutoFit/>
          </a:bodyPr>
          <a:lstStyle/>
          <a:p>
            <a:pPr lvl="0">
              <a:spcBef>
                <a:spcPts val="600"/>
              </a:spcBef>
              <a:defRPr/>
            </a:pPr>
            <a:r>
              <a:rPr lang="as-IN" sz="2000" b="1" dirty="0">
                <a:solidFill>
                  <a:prstClr val="black"/>
                </a:solidFill>
              </a:rPr>
              <a:t>চুক্তিটি ছিল সহজ: আমি তোমাদের ঈশ্বর হব, আমি তোমাদের রক্ষা করব এবং আশীর্বাদ করব; আর তোমরা আমার আইন মানবে।</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চুক্তি</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as-IN" sz="4400" b="1" spc="300" dirty="0">
                <a:ln/>
                <a:solidFill>
                  <a:srgbClr val="FF0000"/>
                </a:solidFill>
                <a:effectLst>
                  <a:glow rad="127000">
                    <a:srgbClr val="FFFF66"/>
                  </a:glow>
                </a:effectLst>
              </a:rPr>
              <a:t>চুক্তির রক্ত</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as-IN" b="1" dirty="0">
                <a:solidFill>
                  <a:srgbClr val="2A4111"/>
                </a:solidFill>
                <a:latin typeface="Comic Sans MS" panose="030F0702030302020204" pitchFamily="66" charset="0"/>
              </a:rPr>
              <a:t>পরে মোশি সেই রক্ত লইয়া লোকদের উপরে প্রক্ষেপ করিয়া কহিলেন, দেখ, এ সেই নিয়মের রক্ত, যাহা সদাপ্রভু তোমাদের সহিত এই সকল বাক্য সম্বন্ধে স্থির করিয়াছেন।</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r>
              <a:rPr lang="as-IN" sz="1400" b="1" dirty="0">
                <a:solidFill>
                  <a:srgbClr val="2A4111"/>
                </a:solidFill>
                <a:latin typeface="Comic Sans MS" panose="030F0702030302020204" pitchFamily="66" charset="0"/>
              </a:rPr>
              <a:t>যাত্রাপুস্তক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as-IN" sz="2000" b="1" dirty="0">
                <a:solidFill>
                  <a:prstClr val="white"/>
                </a:solidFill>
                <a:effectLst>
                  <a:outerShdw blurRad="38100" dist="38100" dir="2700000" algn="tl">
                    <a:srgbClr val="000000">
                      <a:alpha val="43137"/>
                    </a:srgbClr>
                  </a:outerShdw>
                </a:effectLst>
              </a:rPr>
              <a:t>চুক্তি কীভাবে সম্পাদিত হলো?</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মোশি চুক্তি পড়লেন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24:3</a:t>
            </a:r>
            <a:r>
              <a:rPr lang="en-US" sz="2000" b="1" dirty="0">
                <a:solidFill>
                  <a:srgbClr val="FF66FF">
                    <a:lumMod val="20000"/>
                    <a:lumOff val="80000"/>
                  </a:srgbClr>
                </a:solidFill>
                <a:effectLst>
                  <a:outerShdw blurRad="38100" dist="38100" dir="2700000" algn="tl">
                    <a:srgbClr val="000000">
                      <a:alpha val="43137"/>
                    </a:srgbClr>
                  </a:outerShdw>
                </a:effectLst>
              </a:rPr>
              <a:t>a)</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লোকেরা বলল, “আমরা মান্য করব”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24:3</a:t>
            </a:r>
            <a:r>
              <a:rPr lang="en-US" sz="2000" b="1" dirty="0">
                <a:solidFill>
                  <a:srgbClr val="FF66FF">
                    <a:lumMod val="20000"/>
                    <a:lumOff val="80000"/>
                  </a:srgbClr>
                </a:solidFill>
                <a:effectLst>
                  <a:outerShdw blurRad="38100" dist="38100" dir="2700000" algn="tl">
                    <a:srgbClr val="000000">
                      <a:alpha val="43137"/>
                    </a:srgbClr>
                  </a:outerShdw>
                </a:effectLst>
              </a:rPr>
              <a:t>b)</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মোশি তা লিখে রাখলেন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24:4</a:t>
            </a:r>
            <a:r>
              <a:rPr lang="en-US" sz="2000" b="1" dirty="0">
                <a:solidFill>
                  <a:srgbClr val="FF66FF">
                    <a:lumMod val="20000"/>
                    <a:lumOff val="80000"/>
                  </a:srgbClr>
                </a:solidFill>
                <a:effectLst>
                  <a:outerShdw blurRad="38100" dist="38100" dir="2700000" algn="tl">
                    <a:srgbClr val="000000">
                      <a:alpha val="43137"/>
                    </a:srgbClr>
                  </a:outerShdw>
                </a:effectLst>
              </a:rPr>
              <a:t>a)</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তিনি একটি বেদি বানালেন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24:4</a:t>
            </a:r>
            <a:r>
              <a:rPr lang="en-US" sz="2000" b="1" dirty="0">
                <a:solidFill>
                  <a:srgbClr val="FF66FF">
                    <a:lumMod val="20000"/>
                    <a:lumOff val="80000"/>
                  </a:srgbClr>
                </a:solidFill>
                <a:effectLst>
                  <a:outerShdw blurRad="38100" dist="38100" dir="2700000" algn="tl">
                    <a:srgbClr val="000000">
                      <a:alpha val="43137"/>
                    </a:srgbClr>
                  </a:outerShdw>
                </a:effectLst>
              </a:rPr>
              <a:t>b)</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বারোটি স্তম্ভ দাঁড় করালেন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24:4</a:t>
            </a:r>
            <a:r>
              <a:rPr lang="en-US" sz="2000" b="1" dirty="0">
                <a:solidFill>
                  <a:srgbClr val="FF66FF">
                    <a:lumMod val="20000"/>
                    <a:lumOff val="80000"/>
                  </a:srgbClr>
                </a:solidFill>
                <a:effectLst>
                  <a:outerShdw blurRad="38100" dist="38100" dir="2700000" algn="tl">
                    <a:srgbClr val="000000">
                      <a:alpha val="43137"/>
                    </a:srgbClr>
                  </a:outerShdw>
                </a:effectLst>
              </a:rPr>
              <a:t>c)</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লোকেরা দগ্ধ-অর্ঘ্য দিল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24:5)</a:t>
            </a:r>
            <a:endParaRPr lang="en-US" sz="2000" b="1" dirty="0">
              <a:solidFill>
                <a:srgbClr val="FF66FF">
                  <a:lumMod val="20000"/>
                  <a:lumOff val="80000"/>
                </a:srgbClr>
              </a:solidFill>
              <a:effectLst>
                <a:outerShdw blurRad="38100" dist="38100" dir="2700000" algn="tl">
                  <a:srgbClr val="000000">
                    <a:alpha val="43137"/>
                  </a:srgbClr>
                </a:outerShdw>
              </a:effectLst>
            </a:endParaRP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রক্তের অর্ধেক বেদীর উপর ছিটানো হলো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24:6)</a:t>
            </a:r>
            <a:endParaRPr lang="en-US" sz="2000" b="1" dirty="0">
              <a:solidFill>
                <a:srgbClr val="FF66FF">
                  <a:lumMod val="20000"/>
                  <a:lumOff val="80000"/>
                </a:srgbClr>
              </a:solidFill>
              <a:effectLst>
                <a:outerShdw blurRad="38100" dist="38100" dir="2700000" algn="tl">
                  <a:srgbClr val="000000">
                    <a:alpha val="43137"/>
                  </a:srgbClr>
                </a:outerShdw>
              </a:effectLst>
            </a:endParaRP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আবার চুক্তি পড়া হলো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24:7</a:t>
            </a:r>
            <a:r>
              <a:rPr lang="en-US" sz="2000" b="1" dirty="0">
                <a:solidFill>
                  <a:srgbClr val="FF66FF">
                    <a:lumMod val="20000"/>
                    <a:lumOff val="80000"/>
                  </a:srgbClr>
                </a:solidFill>
                <a:effectLst>
                  <a:outerShdw blurRad="38100" dist="38100" dir="2700000" algn="tl">
                    <a:srgbClr val="000000">
                      <a:alpha val="43137"/>
                    </a:srgbClr>
                  </a:outerShdw>
                </a:effectLst>
              </a:rPr>
              <a:t>a)</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লোকেরা আবার বলল, “আমরা মান্য করব”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24:7</a:t>
            </a:r>
            <a:r>
              <a:rPr lang="en-US" sz="2000" b="1" dirty="0">
                <a:solidFill>
                  <a:srgbClr val="FF66FF">
                    <a:lumMod val="20000"/>
                    <a:lumOff val="80000"/>
                  </a:srgbClr>
                </a:solidFill>
                <a:effectLst>
                  <a:outerShdw blurRad="38100" dist="38100" dir="2700000" algn="tl">
                    <a:srgbClr val="000000">
                      <a:alpha val="43137"/>
                    </a:srgbClr>
                  </a:outerShdw>
                </a:effectLst>
              </a:rPr>
              <a:t>b)</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রক্তের বাকি অর্ধেক লোকদের উপর ছিটানো হলো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24:8</a:t>
            </a:r>
            <a:r>
              <a:rPr lang="en-US" sz="2000" b="1" dirty="0">
                <a:solidFill>
                  <a:srgbClr val="FF66FF">
                    <a:lumMod val="20000"/>
                    <a:lumOff val="80000"/>
                  </a:srgbClr>
                </a:solidFill>
                <a:effectLst>
                  <a:outerShdw blurRad="38100" dist="38100" dir="2700000" algn="tl">
                    <a:srgbClr val="000000">
                      <a:alpha val="43137"/>
                    </a:srgbClr>
                  </a:outerShdw>
                </a:effectLst>
              </a:rPr>
              <a:t>a)</a:t>
            </a: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মোশি বললেন, “এটাই চুক্তির রক্ত”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24:8</a:t>
            </a:r>
            <a:r>
              <a:rPr lang="en-US" sz="2000" b="1" dirty="0">
                <a:solidFill>
                  <a:srgbClr val="FF66FF">
                    <a:lumMod val="20000"/>
                    <a:lumOff val="80000"/>
                  </a:srgbClr>
                </a:solidFill>
                <a:effectLst>
                  <a:outerShdw blurRad="38100" dist="38100" dir="2700000" algn="tl">
                    <a:srgbClr val="000000">
                      <a:alpha val="43137"/>
                    </a:srgbClr>
                  </a:outerShdw>
                </a:effectLst>
              </a:rPr>
              <a:t>b; </a:t>
            </a:r>
            <a:r>
              <a:rPr lang="as-IN" sz="2000" b="1" dirty="0">
                <a:solidFill>
                  <a:srgbClr val="FF66FF">
                    <a:lumMod val="20000"/>
                    <a:lumOff val="80000"/>
                  </a:srgbClr>
                </a:solidFill>
                <a:effectLst>
                  <a:outerShdw blurRad="38100" dist="38100" dir="2700000" algn="tl">
                    <a:srgbClr val="000000">
                      <a:alpha val="43137"/>
                    </a:srgbClr>
                  </a:outerShdw>
                </a:effectLst>
              </a:rPr>
              <a:t>মথি 26:28)</a:t>
            </a:r>
            <a:endParaRPr lang="en-US" sz="2000" b="1" dirty="0">
              <a:solidFill>
                <a:srgbClr val="FF66FF">
                  <a:lumMod val="20000"/>
                  <a:lumOff val="80000"/>
                </a:srgbClr>
              </a:solidFill>
              <a:effectLst>
                <a:outerShdw blurRad="38100" dist="38100" dir="2700000" algn="tl">
                  <a:srgbClr val="000000">
                    <a:alpha val="43137"/>
                  </a:srgbClr>
                </a:outerShdw>
              </a:effectLst>
            </a:endParaRPr>
          </a:p>
          <a:p>
            <a:pPr marL="447675" lvl="0" indent="-447675">
              <a:buFont typeface="+mj-lt"/>
              <a:buAutoNum type="arabicPeriod"/>
              <a:defRPr/>
            </a:pPr>
            <a:r>
              <a:rPr lang="as-IN" sz="2000" b="1" dirty="0">
                <a:solidFill>
                  <a:srgbClr val="FF66FF">
                    <a:lumMod val="20000"/>
                    <a:lumOff val="80000"/>
                  </a:srgbClr>
                </a:solidFill>
                <a:effectLst>
                  <a:outerShdw blurRad="38100" dist="38100" dir="2700000" algn="tl">
                    <a:srgbClr val="000000">
                      <a:alpha val="43137"/>
                    </a:srgbClr>
                  </a:outerShdw>
                </a:effectLst>
              </a:rPr>
              <a:t>তারপর সবাই একসাথে ভোজ করল চুক্তি নিশ্চিত করার জন্য (যাত্রাপুস্তক</a:t>
            </a:r>
            <a:r>
              <a:rPr lang="en-US" sz="2000" b="1" dirty="0">
                <a:solidFill>
                  <a:srgbClr val="FF66FF">
                    <a:lumMod val="20000"/>
                    <a:lumOff val="80000"/>
                  </a:srgbClr>
                </a:solidFill>
                <a:effectLst>
                  <a:outerShdw blurRad="38100" dist="38100" dir="2700000" algn="tl">
                    <a:srgbClr val="000000">
                      <a:alpha val="43137"/>
                    </a:srgbClr>
                  </a:outerShdw>
                </a:effectLst>
              </a:rPr>
              <a:t> </a:t>
            </a:r>
            <a:r>
              <a:rPr lang="as-IN" sz="2000" b="1" dirty="0">
                <a:solidFill>
                  <a:srgbClr val="FF66FF">
                    <a:lumMod val="20000"/>
                    <a:lumOff val="80000"/>
                  </a:srgbClr>
                </a:solidFill>
                <a:effectLst>
                  <a:outerShdw blurRad="38100" dist="38100" dir="2700000" algn="tl">
                    <a:srgbClr val="000000">
                      <a:alpha val="43137"/>
                    </a:srgbClr>
                  </a:outerShdw>
                </a:effectLst>
              </a:rPr>
              <a:t>24:9-11)</a:t>
            </a:r>
            <a:endPar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as-IN" sz="2000" b="1" dirty="0">
                <a:solidFill>
                  <a:prstClr val="white"/>
                </a:solidFill>
                <a:effectLst>
                  <a:outerShdw blurRad="38100" dist="38100" dir="2700000" algn="tl">
                    <a:srgbClr val="000000">
                      <a:alpha val="43137"/>
                    </a:srgbClr>
                  </a:outerShdw>
                </a:effectLst>
              </a:rPr>
              <a:t>ঈশ্বর ইস্রায়েলকে একটি জাতি হিসাবে স্বীকৃতি দিলেন (১২টি স্তম্ভ); তিনি বিশেষভাবে যুবকদের গুরুত্ব দিলেন; এবং তিনি নিজেকে প্রত্যেক ব্যক্তির প্রতি উৎসর্গ করলেন (তাদের উপর তাঁর রক্ত ছিটিয়ে)।</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as-IN" sz="2000" b="1" dirty="0">
                <a:solidFill>
                  <a:prstClr val="white"/>
                </a:solidFill>
                <a:effectLst>
                  <a:outerShdw blurRad="38100" dist="38100" dir="2700000" algn="tl">
                    <a:srgbClr val="000000">
                      <a:alpha val="43137"/>
                    </a:srgbClr>
                  </a:outerShdw>
                </a:effectLst>
              </a:rPr>
              <a:t>ঈশ্বর আমাদের সঙ্গে ব্যক্তিগতভাবে এবং বিশ্বাসীদের সম্প্রদায় হিসেবে সম্পর্ক চান।</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wipe(left)">
                                      <p:cBhvr>
                                        <p:cTn id="44" dur="500"/>
                                        <p:tgtEl>
                                          <p:spTgt spid="7">
                                            <p:txEl>
                                              <p:pRg st="1" end="1"/>
                                            </p:txEl>
                                          </p:spTgt>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left)">
                                      <p:cBhvr>
                                        <p:cTn id="48" dur="500"/>
                                        <p:tgtEl>
                                          <p:spTgt spid="7">
                                            <p:txEl>
                                              <p:pRg st="2" end="2"/>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500"/>
                                        <p:tgtEl>
                                          <p:spTgt spid="7">
                                            <p:txEl>
                                              <p:pRg st="3" end="3"/>
                                            </p:txEl>
                                          </p:spTgt>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wipe(left)">
                                      <p:cBhvr>
                                        <p:cTn id="56" dur="500"/>
                                        <p:tgtEl>
                                          <p:spTgt spid="7">
                                            <p:txEl>
                                              <p:pRg st="4" end="4"/>
                                            </p:txEl>
                                          </p:spTgt>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wipe(left)">
                                      <p:cBhvr>
                                        <p:cTn id="60" dur="500"/>
                                        <p:tgtEl>
                                          <p:spTgt spid="7">
                                            <p:txEl>
                                              <p:pRg st="5" end="5"/>
                                            </p:txEl>
                                          </p:spTgt>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wipe(left)">
                                      <p:cBhvr>
                                        <p:cTn id="64" dur="500"/>
                                        <p:tgtEl>
                                          <p:spTgt spid="7">
                                            <p:txEl>
                                              <p:pRg st="6" end="6"/>
                                            </p:txEl>
                                          </p:spTgt>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7">
                                            <p:txEl>
                                              <p:pRg st="7" end="7"/>
                                            </p:txEl>
                                          </p:spTgt>
                                        </p:tgtEl>
                                        <p:attrNameLst>
                                          <p:attrName>style.visibility</p:attrName>
                                        </p:attrNameLst>
                                      </p:cBhvr>
                                      <p:to>
                                        <p:strVal val="visible"/>
                                      </p:to>
                                    </p:set>
                                    <p:animEffect transition="in" filter="wipe(left)">
                                      <p:cBhvr>
                                        <p:cTn id="68" dur="500"/>
                                        <p:tgtEl>
                                          <p:spTgt spid="7">
                                            <p:txEl>
                                              <p:pRg st="7" end="7"/>
                                            </p:txEl>
                                          </p:spTgt>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7">
                                            <p:txEl>
                                              <p:pRg st="8" end="8"/>
                                            </p:txEl>
                                          </p:spTgt>
                                        </p:tgtEl>
                                        <p:attrNameLst>
                                          <p:attrName>style.visibility</p:attrName>
                                        </p:attrNameLst>
                                      </p:cBhvr>
                                      <p:to>
                                        <p:strVal val="visible"/>
                                      </p:to>
                                    </p:set>
                                    <p:animEffect transition="in" filter="wipe(left)">
                                      <p:cBhvr>
                                        <p:cTn id="72" dur="500"/>
                                        <p:tgtEl>
                                          <p:spTgt spid="7">
                                            <p:txEl>
                                              <p:pRg st="8" end="8"/>
                                            </p:txEl>
                                          </p:spTgt>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7">
                                            <p:txEl>
                                              <p:pRg st="9" end="9"/>
                                            </p:txEl>
                                          </p:spTgt>
                                        </p:tgtEl>
                                        <p:attrNameLst>
                                          <p:attrName>style.visibility</p:attrName>
                                        </p:attrNameLst>
                                      </p:cBhvr>
                                      <p:to>
                                        <p:strVal val="visible"/>
                                      </p:to>
                                    </p:set>
                                    <p:animEffect transition="in" filter="wipe(left)">
                                      <p:cBhvr>
                                        <p:cTn id="76" dur="500"/>
                                        <p:tgtEl>
                                          <p:spTgt spid="7">
                                            <p:txEl>
                                              <p:pRg st="9" end="9"/>
                                            </p:txEl>
                                          </p:spTgt>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7">
                                            <p:txEl>
                                              <p:pRg st="10" end="10"/>
                                            </p:txEl>
                                          </p:spTgt>
                                        </p:tgtEl>
                                        <p:attrNameLst>
                                          <p:attrName>style.visibility</p:attrName>
                                        </p:attrNameLst>
                                      </p:cBhvr>
                                      <p:to>
                                        <p:strVal val="visible"/>
                                      </p:to>
                                    </p:set>
                                    <p:animEffect transition="in" filter="wipe(left)">
                                      <p:cBhvr>
                                        <p:cTn id="80" dur="500"/>
                                        <p:tgtEl>
                                          <p:spTgt spid="7">
                                            <p:txEl>
                                              <p:pRg st="10" end="10"/>
                                            </p:txEl>
                                          </p:spTgt>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7">
                                            <p:txEl>
                                              <p:pRg st="11" end="11"/>
                                            </p:txEl>
                                          </p:spTgt>
                                        </p:tgtEl>
                                        <p:attrNameLst>
                                          <p:attrName>style.visibility</p:attrName>
                                        </p:attrNameLst>
                                      </p:cBhvr>
                                      <p:to>
                                        <p:strVal val="visible"/>
                                      </p:to>
                                    </p:set>
                                    <p:animEffect transition="in" filter="wipe(left)">
                                      <p:cBhvr>
                                        <p:cTn id="84" dur="500"/>
                                        <p:tgtEl>
                                          <p:spTgt spid="7">
                                            <p:txEl>
                                              <p:pRg st="11" end="1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 calcmode="lin" valueType="num">
                                      <p:cBhvr>
                                        <p:cTn id="91" dur="500" fill="hold"/>
                                        <p:tgtEl>
                                          <p:spTgt spid="9"/>
                                        </p:tgtEl>
                                        <p:attrNameLst>
                                          <p:attrName>style.rotation</p:attrName>
                                        </p:attrNameLst>
                                      </p:cBhvr>
                                      <p:tavLst>
                                        <p:tav tm="0">
                                          <p:val>
                                            <p:fltVal val="360"/>
                                          </p:val>
                                        </p:tav>
                                        <p:tav tm="100000">
                                          <p:val>
                                            <p:fltVal val="0"/>
                                          </p:val>
                                        </p:tav>
                                      </p:tavLst>
                                    </p:anim>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left)">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wipe(left)">
                                      <p:cBhvr>
                                        <p:cTn id="1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as-IN" sz="4400" b="1" dirty="0">
                <a:ln w="10160">
                  <a:solidFill>
                    <a:srgbClr val="FF9900"/>
                  </a:solidFill>
                  <a:prstDash val="solid"/>
                </a:ln>
                <a:solidFill>
                  <a:srgbClr val="FFFFFF"/>
                </a:solidFill>
                <a:effectLst>
                  <a:outerShdw blurRad="38100" dist="22860" dir="5400000" algn="tl" rotWithShape="0">
                    <a:srgbClr val="000000"/>
                  </a:outerShdw>
                </a:effectLst>
              </a:rPr>
              <a:t>চুক্তির পরিপূর্ণতা</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as-IN" b="1" dirty="0">
                <a:solidFill>
                  <a:srgbClr val="037CD8"/>
                </a:solidFill>
                <a:latin typeface="Comic Sans MS" panose="030F0702030302020204" pitchFamily="66" charset="0"/>
              </a:rPr>
              <a:t>আর তিনি নিয়মপুস্তকখানি লইয়া লোকদের কর্ণগোচরে পাঠ করিলেন; তাহাতে তাহারা কহিল, সদাপ্রভু যাহা যাহা কহিলেন, আমরা সমস্তই পালন করিব ও আজ্ঞাবহ হইব।</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as-IN" sz="1400" b="1" dirty="0">
                <a:solidFill>
                  <a:srgbClr val="037CD8"/>
                </a:solidFill>
                <a:latin typeface="Comic Sans MS" panose="030F0702030302020204" pitchFamily="66" charset="0"/>
              </a:rPr>
              <a:t>যাত্রাপুস্তক</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as-IN" sz="2000" b="1" dirty="0">
                <a:solidFill>
                  <a:prstClr val="black"/>
                </a:solidFill>
              </a:rPr>
              <a:t>সম্পূর্ণ আন্তরিকতার সঙ্গে লোকেরা চুক্তি পালনের জন্য নিজেদের প্রতিশ্রুতিবদ্ধ করেছিল। কিন্তু এই প্রতিশ্রুতি অল্পকালীন ছিল (যাত্রাপুস্তক</a:t>
            </a:r>
            <a:r>
              <a:rPr lang="en-US" sz="2000" b="1" dirty="0">
                <a:solidFill>
                  <a:prstClr val="black"/>
                </a:solidFill>
              </a:rPr>
              <a:t> </a:t>
            </a:r>
            <a:r>
              <a:rPr lang="as-IN" sz="2000" b="1" dirty="0">
                <a:solidFill>
                  <a:prstClr val="black"/>
                </a:solidFill>
              </a:rPr>
              <a:t>32:8)।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3527" y="358236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6026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623002"/>
            <a:ext cx="2755210" cy="1938992"/>
          </a:xfrm>
          <a:prstGeom prst="rect">
            <a:avLst/>
          </a:prstGeom>
          <a:noFill/>
        </p:spPr>
        <p:txBody>
          <a:bodyPr wrap="square">
            <a:spAutoFit/>
          </a:bodyPr>
          <a:lstStyle/>
          <a:p>
            <a:pPr lvl="0">
              <a:spcBef>
                <a:spcPts val="600"/>
              </a:spcBef>
              <a:defRPr/>
            </a:pPr>
            <a:r>
              <a:rPr lang="as-IN" sz="2000" b="1" dirty="0">
                <a:solidFill>
                  <a:prstClr val="black"/>
                </a:solidFill>
              </a:rPr>
              <a:t>আমরা প্রকৃতিগতভাবে অবাধ্য (রোমীয় 7:18), এবং আমাদের প্রবৃত্তি বদলানোর জন্য কিছুই করতে পারি না (রোমীয় 7:24)।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0" y="5699246"/>
            <a:ext cx="9052129" cy="923330"/>
          </a:xfrm>
          <a:prstGeom prst="rect">
            <a:avLst/>
          </a:prstGeom>
          <a:noFill/>
        </p:spPr>
        <p:txBody>
          <a:bodyPr wrap="square">
            <a:spAutoFit/>
          </a:bodyPr>
          <a:lstStyle/>
          <a:p>
            <a:pPr lvl="0">
              <a:spcBef>
                <a:spcPts val="600"/>
              </a:spcBef>
              <a:defRPr/>
            </a:pPr>
            <a:r>
              <a:rPr lang="as-IN" b="1" dirty="0">
                <a:solidFill>
                  <a:prstClr val="black"/>
                </a:solidFill>
              </a:rPr>
              <a:t>কিন্তু যদি আমরা ঈশ্বরকে অনুমতি দিই, তবে তিনি আমাদের স্বভাব বদলাতে পারেন (যিহিষ্কেল 36:26-27)। তিনি শুদ্ধ করেন, দূর করেন, দেন এবং স্থাপন করেন যাতে আমরা তাঁর আজ্ঞা মানতে পারি। কেবল তিনিই আমাদের শক্তিশালী করেন (২ করিন্থীয় 12:10)।</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10146"/>
            <a:ext cx="8958264" cy="400110"/>
          </a:xfrm>
          <a:prstGeom prst="rect">
            <a:avLst/>
          </a:prstGeom>
          <a:noFill/>
        </p:spPr>
        <p:txBody>
          <a:bodyPr wrap="square">
            <a:spAutoFit/>
          </a:bodyPr>
          <a:lstStyle/>
          <a:p>
            <a:pPr lvl="0">
              <a:spcBef>
                <a:spcPts val="600"/>
              </a:spcBef>
              <a:defRPr/>
            </a:pPr>
            <a:r>
              <a:rPr lang="as-IN" sz="2000" b="1" dirty="0">
                <a:solidFill>
                  <a:prstClr val="black"/>
                </a:solidFill>
              </a:rPr>
              <a:t>আমাদের ভালো ইচ্ছা থাকা সত্ত্বেও কী আমাদের ঈশ্বরের আজ্ঞা মানতে বাধা দেয়?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lvl="0">
              <a:spcBef>
                <a:spcPts val="600"/>
              </a:spcBef>
              <a:defRPr/>
            </a:pPr>
            <a:r>
              <a:rPr lang="as-IN" sz="2000" b="1" dirty="0">
                <a:solidFill>
                  <a:prstClr val="black"/>
                </a:solidFill>
              </a:rPr>
              <a:t>পরবর্তী প্রজন্মও চুক্তি পালনের সংকল্প করেছিল (যিহোশূয়</a:t>
            </a:r>
            <a:r>
              <a:rPr lang="hi-IN" sz="2000" b="1" dirty="0">
                <a:solidFill>
                  <a:prstClr val="black"/>
                </a:solidFill>
              </a:rPr>
              <a:t> 24:18)। </a:t>
            </a:r>
            <a:r>
              <a:rPr lang="as-IN" sz="2000" b="1" dirty="0">
                <a:solidFill>
                  <a:prstClr val="black"/>
                </a:solidFill>
              </a:rPr>
              <a:t>তবে যিহোশূয় তাদের স্পষ্টভাবে সতর্ক করেছিলেন: *“তোমরা সদাপ্রভুর সেবা করতে পারবে না”* (যিহোশূয়</a:t>
            </a:r>
            <a:r>
              <a:rPr lang="hi-IN" sz="2000" b="1" dirty="0">
                <a:solidFill>
                  <a:prstClr val="black"/>
                </a:solidFill>
              </a:rPr>
              <a:t> 24:19)।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as-IN" sz="4400" b="1" spc="300" dirty="0">
                <a:ln/>
                <a:solidFill>
                  <a:srgbClr val="00CC00"/>
                </a:solidFill>
                <a:effectLst>
                  <a:outerShdw blurRad="38100" dist="12700" dir="2700000" algn="tl">
                    <a:srgbClr val="000000">
                      <a:alpha val="43137"/>
                    </a:srgbClr>
                  </a:outerShdw>
                </a:effectLst>
              </a:rPr>
              <a:t>চুক্তির ভোজ </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as-IN" b="1" dirty="0">
                <a:solidFill>
                  <a:srgbClr val="FF9900">
                    <a:lumMod val="50000"/>
                  </a:srgbClr>
                </a:solidFill>
                <a:latin typeface="Comic Sans MS" panose="030F0702030302020204" pitchFamily="66" charset="0"/>
              </a:rPr>
              <a:t>তখন মোশি ও হারোণ, নাদব ও অবীহূ, এবং ইস্রায়েলের প্রাচীনবর্গের মধ্যে সত্তর জন উঠিয়া গেলেন; </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lang="as-IN" b="1" dirty="0">
                <a:solidFill>
                  <a:srgbClr val="FF9900">
                    <a:lumMod val="50000"/>
                  </a:srgbClr>
                </a:solidFill>
                <a:latin typeface="Comic Sans MS" panose="030F0702030302020204" pitchFamily="66" charset="0"/>
              </a:rPr>
              <a:t>বরং তাঁহারা ঈশ্বরকে দর্শন করিয়া ভোজন পান করিলেন।</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as-IN" sz="1400" b="1" dirty="0">
                <a:solidFill>
                  <a:srgbClr val="FF9900">
                    <a:lumMod val="50000"/>
                  </a:srgbClr>
                </a:solidFill>
                <a:latin typeface="Comic Sans MS" panose="030F0702030302020204" pitchFamily="66" charset="0"/>
              </a:rPr>
              <a:t>যাত্রাপুস্তক</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spcBef>
                <a:spcPts val="600"/>
              </a:spcBef>
              <a:defRPr/>
            </a:pPr>
            <a:r>
              <a:rPr lang="as-IN" sz="2000" b="1" dirty="0">
                <a:solidFill>
                  <a:prstClr val="black"/>
                </a:solidFill>
              </a:rPr>
              <a:t>যেমন আমরা যাকোব ও লাবানের উদাহরণে দেখি, প্রাচীন কালে চুক্তি নিশ্চিত করতে দুই পক্ষের মিলিত ভোজ অন্তর্ভুক্ত থাকত (আদিপুস্তক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lvl="0">
              <a:spcBef>
                <a:spcPts val="600"/>
              </a:spcBef>
              <a:defRPr/>
            </a:pPr>
            <a:r>
              <a:rPr lang="as-IN" sz="2000" b="1" dirty="0">
                <a:solidFill>
                  <a:prstClr val="black"/>
                </a:solidFill>
              </a:rPr>
              <a:t>যখন যীশু নতুন চুক্তি প্রতিষ্ঠা করলেন, তিনি ১২ জন প্রেরিতের সঙ্গে ভোজ ভাগ করে তা করলেন (মথি 26:26-28)।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246769"/>
          </a:xfrm>
          <a:prstGeom prst="rect">
            <a:avLst/>
          </a:prstGeom>
          <a:noFill/>
        </p:spPr>
        <p:txBody>
          <a:bodyPr wrap="square">
            <a:spAutoFit/>
          </a:bodyPr>
          <a:lstStyle/>
          <a:p>
            <a:pPr lvl="0">
              <a:spcBef>
                <a:spcPts val="600"/>
              </a:spcBef>
              <a:defRPr/>
            </a:pPr>
            <a:r>
              <a:rPr lang="as-IN" sz="2000" b="1" dirty="0">
                <a:solidFill>
                  <a:prstClr val="black"/>
                </a:solidFill>
              </a:rPr>
              <a:t>প্রভুর ভোজে যখনই আমরা অংশ নিই, আমরা ঈশ্বরের সঙ্গে আমাদের চুক্তি নবায়ন করি। রুটি ও দ্রাক্ষারস গ্রহণ করে আমরা যীশুর মধ্যে প্রাপ্ত ক্ষমা ও পরিত্রাণ উদযাপন করি (১ করিন্থীয় 11:26)।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lvl="0">
              <a:spcBef>
                <a:spcPts val="600"/>
              </a:spcBef>
              <a:defRPr/>
            </a:pPr>
            <a:r>
              <a:rPr lang="as-IN" sz="2000" b="1" dirty="0">
                <a:solidFill>
                  <a:prstClr val="black"/>
                </a:solidFill>
              </a:rPr>
              <a:t>সিনাই পর্বতে ঈশ্বর ৭৪ জনকে “চুক্তির ভোজ” দিলেন: মোশি, হারুন, নাদাব, আবিহূ এবং ৭০ জন প্রবীণ, যারা সমগ্র জাতির প্রতিনিধি ছিল (যাত্রাপুস্তক 24:9-11)।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as-IN" sz="2000" b="1" dirty="0">
                <a:solidFill>
                  <a:prstClr val="black"/>
                </a:solidFill>
              </a:rPr>
              <a:t> অবশেষে পরিত্রাণ প্রত্যাখ্যান করা সত্ত্বেও, নাদাব, আবিহূ কিংবা যিহূদা—কাউকেই এই “চুক্তির ভোজ” থেকে বাদ দেওয়া হয়নি।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নমুনা</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as-IN"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নমুনার উদ্দেশ্য</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666117"/>
            <a:ext cx="10015992" cy="338554"/>
          </a:xfrm>
          <a:prstGeom prst="rect">
            <a:avLst/>
          </a:prstGeom>
          <a:noFill/>
        </p:spPr>
        <p:txBody>
          <a:bodyPr wrap="square">
            <a:spAutoFit/>
          </a:bodyPr>
          <a:lstStyle/>
          <a:p>
            <a:pPr lvl="0" algn="ctr">
              <a:defRPr/>
            </a:pPr>
            <a:r>
              <a:rPr kumimoji="0" lang="en" sz="16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s-IN" sz="16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আর তাহারা আমার নিমিত্তে এক ধর্ম্মধাম নির্ম্মাণ করুক, তাহাতে আমি তাহাদের মধ্যে বাস করিব। </a:t>
            </a:r>
            <a:r>
              <a:rPr kumimoji="0" lang="en" sz="16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rPr>
              <a:t>(</a:t>
            </a:r>
            <a:r>
              <a:rPr lang="as-IN" sz="1200"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যাত্রাপুস্তক </a:t>
            </a:r>
            <a:r>
              <a:rPr kumimoji="0" lang="en" sz="1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rPr>
              <a:t>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as-IN" sz="2000" b="1" dirty="0">
                <a:solidFill>
                  <a:prstClr val="white"/>
                </a:solidFill>
                <a:effectLst>
                  <a:glow rad="88900">
                    <a:srgbClr val="041D57"/>
                  </a:glow>
                  <a:outerShdw blurRad="38100" dist="38100" dir="2700000" algn="tl">
                    <a:srgbClr val="000000">
                      <a:alpha val="43137"/>
                    </a:srgbClr>
                  </a:outerShdw>
                </a:effectLst>
              </a:rPr>
              <a:t>এই নিশ্চয়তা স্বরূপ যে তিনি চুক্তির নিজের অংশ পূর্ণ করবেন, ঈশ্বর মানুষের মধ্যে বাস করার সিদ্ধান্ত নিলেন।</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949215" y="1146007"/>
            <a:ext cx="2172947"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598709"/>
            <a:ext cx="6210256" cy="1015663"/>
          </a:xfrm>
          <a:prstGeom prst="rect">
            <a:avLst/>
          </a:prstGeom>
          <a:noFill/>
        </p:spPr>
        <p:txBody>
          <a:bodyPr wrap="square">
            <a:spAutoFit/>
          </a:bodyPr>
          <a:lstStyle/>
          <a:p>
            <a:pPr lvl="0">
              <a:spcBef>
                <a:spcPts val="600"/>
              </a:spcBef>
              <a:defRPr/>
            </a:pPr>
            <a:r>
              <a:rPr lang="as-IN" sz="2000" b="1" dirty="0">
                <a:solidFill>
                  <a:prstClr val="white"/>
                </a:solidFill>
                <a:effectLst>
                  <a:glow rad="88900">
                    <a:srgbClr val="041D57"/>
                  </a:glow>
                  <a:outerShdw blurRad="38100" dist="38100" dir="2700000" algn="tl">
                    <a:srgbClr val="000000">
                      <a:alpha val="43137"/>
                    </a:srgbClr>
                  </a:outerShdw>
                </a:effectLst>
              </a:rPr>
              <a:t>মোশিকে একটি নমুনা দেখানো হয়েছিল এবং নির্মাণের জন্য নির্দিষ্ট নির্দেশ দেওয়া হয়েছিল। জনগণকে প্রয়োজনীয় উপকরণ দিতে বলা হয়েছিল (যাত্রাপুস্তক 25:2-7)।</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015663"/>
          </a:xfrm>
          <a:prstGeom prst="rect">
            <a:avLst/>
          </a:prstGeom>
          <a:noFill/>
        </p:spPr>
        <p:txBody>
          <a:bodyPr wrap="square">
            <a:spAutoFit/>
          </a:bodyPr>
          <a:lstStyle/>
          <a:p>
            <a:pPr lvl="0">
              <a:spcBef>
                <a:spcPts val="600"/>
              </a:spcBef>
              <a:defRPr/>
            </a:pPr>
            <a:r>
              <a:rPr lang="as-IN" sz="2000" b="1" dirty="0">
                <a:solidFill>
                  <a:prstClr val="white"/>
                </a:solidFill>
                <a:effectLst>
                  <a:glow rad="88900">
                    <a:srgbClr val="041D57"/>
                  </a:glow>
                  <a:outerShdw blurRad="38100" dist="38100" dir="2700000" algn="tl">
                    <a:srgbClr val="000000">
                      <a:alpha val="43137"/>
                    </a:srgbClr>
                  </a:outerShdw>
                </a:effectLst>
              </a:rPr>
              <a:t>যখন কোনো ইস্রায়েলি পবিত্রস্থানে প্রবেশ করত, তখন সে প্রতীকীভাবে ঈশ্বরের উপস্থিতিতে প্রবেশ করত... যতক্ষণ না যীশুর মৃত্যু পরে পর্দা ছিঁড়ে যায়।</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lvl="0">
              <a:spcBef>
                <a:spcPts val="600"/>
              </a:spcBef>
              <a:defRPr/>
            </a:pPr>
            <a:r>
              <a:rPr lang="as-IN" sz="2000" b="1" dirty="0">
                <a:solidFill>
                  <a:prstClr val="white"/>
                </a:solidFill>
                <a:effectLst>
                  <a:glow rad="88900">
                    <a:srgbClr val="041D57"/>
                  </a:glow>
                  <a:outerShdw blurRad="38100" dist="38100" dir="2700000" algn="tl">
                    <a:srgbClr val="000000">
                      <a:alpha val="43137"/>
                    </a:srgbClr>
                  </a:outerShdw>
                </a:effectLst>
              </a:rPr>
              <a:t>মোশির পবিত্রস্থান ও সলোমনের মন্দির—দুটিই স্বর্গীয় পবিত্রস্থানের নমুনা ছিল (ইব্রীয় 8:1-2; ১ রাজাবলি 8:27, 30)।</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93652"/>
            <a:ext cx="7706433" cy="1631216"/>
          </a:xfrm>
          <a:prstGeom prst="rect">
            <a:avLst/>
          </a:prstGeom>
          <a:noFill/>
        </p:spPr>
        <p:txBody>
          <a:bodyPr wrap="square">
            <a:spAutoFit/>
          </a:bodyPr>
          <a:lstStyle/>
          <a:p>
            <a:pPr lvl="0">
              <a:spcBef>
                <a:spcPts val="600"/>
              </a:spcBef>
              <a:defRPr/>
            </a:pPr>
            <a:r>
              <a:rPr lang="as-IN" sz="2000" b="1" dirty="0">
                <a:solidFill>
                  <a:prstClr val="white"/>
                </a:solidFill>
                <a:effectLst>
                  <a:glow rad="88900">
                    <a:srgbClr val="041D57"/>
                  </a:glow>
                  <a:outerShdw blurRad="38100" dist="38100" dir="2700000" algn="tl">
                    <a:srgbClr val="000000">
                      <a:alpha val="43137"/>
                    </a:srgbClr>
                  </a:outerShdw>
                </a:effectLst>
              </a:rPr>
              <a:t>কিন্তু ঈশ্বরের শারীরিক উপস্থিতি সবার জন্য তৎক্ষণাৎ মৃত্যু ডেকে আনত (যাত্রাপুস্তক 33:20)। তাই তিনি তাদের আদেশ দিলেন যেন তারা একটি পবিত্র স্থান নির্মাণ করে, যেখানে তিনি তাঁর উপস্থিতি প্রকাশ করতে পারেন। এই উপস্থিতি প্রতীক দ্বারা প্রকাশিত হয়েছিল, কারণ ঈশ্বর কোন পার্থিব মন্দিরে শারীরিকভাবে বাস করেন না (প্রেরিত 17:24)।</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1459</Words>
  <Application>Microsoft Office PowerPoint</Application>
  <PresentationFormat>Panorámica</PresentationFormat>
  <Paragraphs>75</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40</cp:revision>
  <dcterms:created xsi:type="dcterms:W3CDTF">2025-07-31T02:29:16Z</dcterms:created>
  <dcterms:modified xsi:type="dcterms:W3CDTF">2025-08-19T14:27:40Z</dcterms:modified>
</cp:coreProperties>
</file>