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51"/>
  </p:normalViewPr>
  <p:slideViewPr>
    <p:cSldViewPr snapToGrid="0">
      <p:cViewPr varScale="1">
        <p:scale>
          <a:sx n="99" d="100"/>
          <a:sy n="99" d="100"/>
        </p:scale>
        <p:origin x="96"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n" sz="1800" b="1" dirty="0">
              <a:effectLst>
                <a:outerShdw blurRad="38100" dist="38100" dir="2700000" algn="tl">
                  <a:srgbClr val="000000"/>
                </a:outerShdw>
              </a:effectLst>
            </a:rPr>
            <a:t>“</a:t>
          </a:r>
          <a:r>
            <a:rPr lang="as-IN" sz="1800" b="1" dirty="0">
              <a:effectLst>
                <a:outerShdw blurRad="38100" dist="38100" dir="2700000" algn="tl">
                  <a:srgbClr val="000000"/>
                </a:outerShdw>
              </a:effectLst>
            </a:rPr>
            <a:t>হে আমাদের স্বর্গস্থ পিতঃ,</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as-IN" sz="1600" b="1" dirty="0"/>
            <a:t>সকল মানবজাতির পিতার সাথে আমাদের ব্যক্তিগত সম্পর্ককে স্বীকার করা প্রয়োজন।</a:t>
          </a:r>
          <a:endParaRPr lang="es-ES" sz="16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en" sz="1800" b="1" dirty="0">
              <a:effectLst>
                <a:outerShdw blurRad="38100" dist="38100" dir="2700000" algn="tl">
                  <a:srgbClr val="000000"/>
                </a:outerShdw>
              </a:effectLst>
            </a:rPr>
            <a:t>“</a:t>
          </a:r>
          <a:r>
            <a:rPr lang="as-IN" sz="1800" b="1" dirty="0">
              <a:effectLst>
                <a:outerShdw blurRad="38100" dist="38100" dir="2700000" algn="tl">
                  <a:srgbClr val="000000"/>
                </a:outerShdw>
              </a:effectLst>
            </a:rPr>
            <a:t>তোমার নাম পবিত্র বলিয়া মান্য হউক,</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as-IN" sz="1500" b="1" dirty="0"/>
            <a:t>ঈশ্বরের পবিত্রতা উপলব্ধি করা আমাদেরকে ভক্তি ও শ্রদ্ধার সাথে তাঁর আরও নিকটবর্তী করে।</a:t>
          </a:r>
          <a:endParaRPr lang="es-ES" sz="15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n" sz="1800" b="1" dirty="0">
              <a:effectLst>
                <a:outerShdw blurRad="38100" dist="38100" dir="2700000" algn="tl">
                  <a:srgbClr val="000000"/>
                </a:outerShdw>
              </a:effectLst>
            </a:rPr>
            <a:t>“</a:t>
          </a:r>
          <a:r>
            <a:rPr lang="as-IN" sz="1800" b="1" dirty="0">
              <a:effectLst>
                <a:outerShdw blurRad="38100" dist="38100" dir="2700000" algn="tl">
                  <a:srgbClr val="000000"/>
                </a:outerShdw>
              </a:effectLst>
            </a:rPr>
            <a:t>তোমার রাজ্য আইসুক</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as-IN" sz="1800" b="1" dirty="0"/>
            <a:t>আসুন আমরা যীশুর প্রত্যাবর্তনের জন্য আকাঙ্ক্ষা করি।</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700" b="1" dirty="0">
              <a:effectLst>
                <a:outerShdw blurRad="38100" dist="38100" dir="2700000" algn="tl">
                  <a:srgbClr val="000000"/>
                </a:outerShdw>
              </a:effectLst>
            </a:rPr>
            <a:t>“</a:t>
          </a:r>
          <a:r>
            <a:rPr lang="as-IN" sz="1700" b="1" dirty="0">
              <a:effectLst>
                <a:outerShdw blurRad="38100" dist="38100" dir="2700000" algn="tl">
                  <a:srgbClr val="000000"/>
                </a:outerShdw>
              </a:effectLst>
            </a:rPr>
            <a:t>তোমার ইচ্ছা সিদ্ধ হউক,
যেমন স্বর্গে তেমনি পৃথিবীতেও হউক;</a:t>
          </a:r>
          <a:r>
            <a:rPr lang="en" sz="1700" b="1" dirty="0">
              <a:effectLst>
                <a:outerShdw blurRad="38100" dist="38100" dir="2700000" algn="tl">
                  <a:srgbClr val="000000"/>
                </a:outerShdw>
              </a:effectLst>
            </a:rPr>
            <a:t>”</a:t>
          </a:r>
          <a:endParaRPr lang="es-ES" sz="17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as-IN" sz="1800" b="1" dirty="0"/>
            <a:t>আসুন আমরা ঐশ্বরিক সার্বভৌমত্বকে স্বীকার করি এবং প্রার্থনা করি যেন আমাদের জীবনে ও জগতে ঈশ্বরের ইচ্ছা পূর্ণ হয়।</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en" sz="1600" b="1" dirty="0">
              <a:effectLst>
                <a:outerShdw blurRad="38100" dist="38100" dir="2700000" algn="tl">
                  <a:srgbClr val="000000"/>
                </a:outerShdw>
              </a:effectLst>
            </a:rPr>
            <a:t>“</a:t>
          </a:r>
          <a:r>
            <a:rPr lang="as-IN" sz="1600" b="1" dirty="0">
              <a:effectLst>
                <a:outerShdw blurRad="38100" dist="38100" dir="2700000" algn="tl">
                  <a:srgbClr val="000000"/>
                </a:outerShdw>
              </a:effectLst>
            </a:rPr>
            <a:t>আমাদের প্রয়োজনীয় খাদ্য আজ আমাদিগকে দেও;</a:t>
          </a:r>
          <a:r>
            <a:rPr lang="en" sz="1600" b="1" dirty="0">
              <a:effectLst>
                <a:outerShdw blurRad="38100" dist="38100" dir="2700000" algn="tl">
                  <a:srgbClr val="000000"/>
                </a:outerShdw>
              </a:effectLst>
            </a:rPr>
            <a:t>”</a:t>
          </a:r>
          <a:endParaRPr lang="es-ES" sz="16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as-IN" sz="1500" b="1" dirty="0"/>
            <a:t>শারীরিক ও আধ্যাত্মিকভাবে বেঁচে থাকার জন্য আমাদের যা প্রয়োজন, তা প্রার্থনা করি।</a:t>
          </a:r>
          <a:endParaRPr lang="es-ES" sz="15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en" sz="1300" b="1" dirty="0">
              <a:effectLst>
                <a:outerShdw blurRad="38100" dist="38100" dir="2700000" algn="tl">
                  <a:srgbClr val="000000"/>
                </a:outerShdw>
              </a:effectLst>
            </a:rPr>
            <a:t>“</a:t>
          </a:r>
          <a:r>
            <a:rPr lang="as-IN" sz="1300" b="1" dirty="0">
              <a:effectLst>
                <a:outerShdw blurRad="38100" dist="38100" dir="2700000" algn="tl">
                  <a:srgbClr val="000000"/>
                </a:outerShdw>
              </a:effectLst>
            </a:rPr>
            <a:t>আর আমাদের অপরাধ সকল ক্ষমা কর,
যেমন আমরাও আপন আপন অপরাধীদিগকে ক্ষমা করিয়াছি;</a:t>
          </a:r>
          <a:r>
            <a:rPr lang="en" sz="1300" b="1" dirty="0">
              <a:effectLst>
                <a:outerShdw blurRad="38100" dist="38100" dir="2700000" algn="tl">
                  <a:srgbClr val="000000"/>
                </a:outerShdw>
              </a:effectLst>
            </a:rPr>
            <a:t>”</a:t>
          </a:r>
          <a:endParaRPr lang="es-ES" sz="13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as-IN" sz="1800" b="1" dirty="0"/>
            <a:t>আমাদের অনুতপ্ত হতে হবে, ক্ষমা চাইতে হবে এবং যারা আমাদের কষ্ট দিয়েছে তাদের ক্ষমা করতে হবে, ঠিক যেমন ঈশ্বর আমাদের ক্ষমা করেন।</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n" sz="1600" b="1" dirty="0">
              <a:effectLst>
                <a:outerShdw blurRad="38100" dist="38100" dir="2700000" algn="tl">
                  <a:srgbClr val="000000"/>
                </a:outerShdw>
              </a:effectLst>
            </a:rPr>
            <a:t>“</a:t>
          </a:r>
          <a:r>
            <a:rPr lang="as-IN" sz="1600" b="1" dirty="0">
              <a:effectLst>
                <a:outerShdw blurRad="38100" dist="38100" dir="2700000" algn="tl">
                  <a:srgbClr val="000000"/>
                </a:outerShdw>
              </a:effectLst>
            </a:rPr>
            <a:t>আর আমাদিগকে পরীক্ষাতে আনিও না,
কিন্তু মন্দ হইতে রক্ষা কর। </a:t>
          </a:r>
          <a:r>
            <a:rPr lang="en" sz="1600" b="1" dirty="0">
              <a:effectLst>
                <a:outerShdw blurRad="38100" dist="38100" dir="2700000" algn="tl">
                  <a:srgbClr val="000000"/>
                </a:outerShdw>
              </a:effectLst>
            </a:rPr>
            <a:t>”</a:t>
          </a:r>
          <a:endParaRPr lang="es-ES" sz="16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as-IN" sz="1800" b="1" dirty="0"/>
            <a:t>আসুন, এই জগতে বিদ্যমান অশুভ শক্তির বিরুদ্ধে আমরা সুরক্ষা ও আশ্রয় প্রার্থনা করি।</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n" sz="1800" b="1" dirty="0">
              <a:effectLst>
                <a:outerShdw blurRad="38100" dist="38100" dir="2700000" algn="tl">
                  <a:srgbClr val="000000"/>
                </a:outerShdw>
              </a:effectLst>
            </a:rPr>
            <a:t>“</a:t>
          </a:r>
          <a:r>
            <a:rPr lang="as-IN" sz="1800" b="1" dirty="0">
              <a:effectLst>
                <a:outerShdw blurRad="38100" dist="38100" dir="2700000" algn="tl">
                  <a:srgbClr val="000000"/>
                </a:outerShdw>
              </a:effectLst>
            </a:rPr>
            <a:t>কারণ রাজ্য, পরাক্রম ও মহিমা যুগে যুগে তোমার। আমেন।</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as-IN" sz="1800" b="1" dirty="0"/>
            <a:t>আসুন আমরা স্বীকার করি যে, আমাদের সত্তা, আমাদের অধিকার এবং আমাদের সমস্ত কর্ম ঈশ্বরেরই। একমাত্র তিনিই মহিমা ও প্রশংসার যোগ্য।</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custLinFactNeighborY="1903">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as-IN" sz="2000" b="1" dirty="0">
              <a:solidFill>
                <a:schemeClr val="tx1"/>
              </a:solidFill>
            </a:rPr>
            <a:t>প্রশংসা </a:t>
          </a:r>
          <a:endParaRPr lang="en-US" sz="2000" b="1" dirty="0">
            <a:solidFill>
              <a:schemeClr val="tx1"/>
            </a:solidFill>
          </a:endParaRPr>
        </a:p>
        <a:p>
          <a:r>
            <a:rPr lang="as-IN" sz="2000" b="1" dirty="0">
              <a:solidFill>
                <a:schemeClr val="tx1"/>
              </a:solidFill>
            </a:rPr>
            <a:t>(দানিয়েল ৯:৪)</a:t>
          </a:r>
          <a:endParaRPr lang="en" sz="2000" b="1" dirty="0">
            <a:solidFill>
              <a:schemeClr val="tx1"/>
            </a:solidFill>
          </a:endParaRP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as-IN" sz="2000" b="1" dirty="0">
              <a:solidFill>
                <a:schemeClr val="tx1"/>
              </a:solidFill>
            </a:rPr>
            <a:t>স্বীকারোক্তি ও ক্ষমা (দানিয়েল ৯:৫-১৫)</a:t>
          </a:r>
          <a:endParaRPr lang="en" sz="2000" b="1" dirty="0">
            <a:solidFill>
              <a:schemeClr val="tx1"/>
            </a:solidFill>
          </a:endParaRP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as-IN" sz="2000" b="1" dirty="0">
              <a:solidFill>
                <a:schemeClr val="tx1"/>
              </a:solidFill>
            </a:rPr>
            <a:t>আবেদন
(দানিয়েল ৯:১৬-১৯)</a:t>
          </a:r>
          <a:endParaRPr lang="en" sz="2000" b="1" dirty="0">
            <a:solidFill>
              <a:schemeClr val="tx1"/>
            </a:solidFill>
          </a:endParaRP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as-IN" sz="2000" b="1" dirty="0">
              <a:solidFill>
                <a:schemeClr val="tx1"/>
              </a:solidFill>
            </a:rPr>
            <a:t>ধন্যবাদ জ্ঞাপন (ফিলিপীয় ৪:৬)</a:t>
          </a:r>
          <a:endParaRPr lang="en" sz="2000" b="1" dirty="0">
            <a:solidFill>
              <a:schemeClr val="tx1"/>
            </a:solidFill>
          </a:endParaRP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711200">
            <a:lnSpc>
              <a:spcPct val="90000"/>
            </a:lnSpc>
            <a:spcBef>
              <a:spcPct val="0"/>
            </a:spcBef>
            <a:spcAft>
              <a:spcPct val="15000"/>
            </a:spcAft>
            <a:buNone/>
          </a:pPr>
          <a:r>
            <a:rPr lang="as-IN" sz="1600" b="1" kern="1200" dirty="0"/>
            <a:t>সকল মানবজাতির পিতার সাথে আমাদের ব্যক্তিগত সম্পর্ককে স্বীকার করা প্রয়োজন।</a:t>
          </a:r>
          <a:endParaRPr lang="es-ES" sz="16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as-IN" sz="1800" b="1" kern="1200" dirty="0">
              <a:effectLst>
                <a:outerShdw blurRad="38100" dist="38100" dir="2700000" algn="tl">
                  <a:srgbClr val="000000"/>
                </a:outerShdw>
              </a:effectLst>
            </a:rPr>
            <a:t>হে আমাদের স্বর্গস্থ পিতঃ,</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14300" lvl="1" indent="-114300" algn="l" defTabSz="666750">
            <a:lnSpc>
              <a:spcPct val="90000"/>
            </a:lnSpc>
            <a:spcBef>
              <a:spcPct val="0"/>
            </a:spcBef>
            <a:spcAft>
              <a:spcPct val="15000"/>
            </a:spcAft>
            <a:buNone/>
          </a:pPr>
          <a:r>
            <a:rPr lang="as-IN" sz="1500" b="1" kern="1200" dirty="0"/>
            <a:t>ঈশ্বরের পবিত্রতা উপলব্ধি করা আমাদেরকে ভক্তি ও শ্রদ্ধার সাথে তাঁর আরও নিকটবর্তী করে।</a:t>
          </a:r>
          <a:endParaRPr lang="es-ES" sz="15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as-IN" sz="1800" b="1" kern="1200" dirty="0">
              <a:effectLst>
                <a:outerShdw blurRad="38100" dist="38100" dir="2700000" algn="tl">
                  <a:srgbClr val="000000"/>
                </a:outerShdw>
              </a:effectLst>
            </a:rPr>
            <a:t>তোমার নাম পবিত্র বলিয়া মান্য হউক,</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আসুন আমরা যীশুর প্রত্যাবর্তনের জন্য আকাঙ্ক্ষা করি।</a:t>
          </a:r>
          <a:endParaRPr lang="es-ES" sz="1800" kern="120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as-IN" sz="1800" b="1" kern="1200" dirty="0">
              <a:effectLst>
                <a:outerShdw blurRad="38100" dist="38100" dir="2700000" algn="tl">
                  <a:srgbClr val="000000"/>
                </a:outerShdw>
              </a:effectLst>
            </a:rPr>
            <a:t>তোমার রাজ্য আইসুক</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আসুন আমরা ঐশ্বরিক সার্বভৌমত্বকে স্বীকার করি এবং প্রার্থনা করি যেন আমাদের জীবনে ও জগতে ঈশ্বরের ইচ্ছা পূর্ণ হয়।</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outerShdw>
              </a:effectLst>
            </a:rPr>
            <a:t>“</a:t>
          </a:r>
          <a:r>
            <a:rPr lang="as-IN" sz="1700" b="1" kern="1200" dirty="0">
              <a:effectLst>
                <a:outerShdw blurRad="38100" dist="38100" dir="2700000" algn="tl">
                  <a:srgbClr val="000000"/>
                </a:outerShdw>
              </a:effectLst>
            </a:rPr>
            <a:t>তোমার ইচ্ছা সিদ্ধ হউক,
যেমন স্বর্গে তেমনি পৃথিবীতেও হউক;</a:t>
          </a:r>
          <a:r>
            <a:rPr lang="en" sz="1700" b="1" kern="1200" dirty="0">
              <a:effectLst>
                <a:outerShdw blurRad="38100" dist="38100" dir="2700000" algn="tl">
                  <a:srgbClr val="000000"/>
                </a:outerShdw>
              </a:effectLst>
            </a:rPr>
            <a:t>”</a:t>
          </a:r>
          <a:endParaRPr lang="es-ES" sz="17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14300" lvl="1" indent="-114300" algn="l" defTabSz="666750">
            <a:lnSpc>
              <a:spcPct val="90000"/>
            </a:lnSpc>
            <a:spcBef>
              <a:spcPct val="0"/>
            </a:spcBef>
            <a:spcAft>
              <a:spcPct val="15000"/>
            </a:spcAft>
            <a:buNone/>
          </a:pPr>
          <a:r>
            <a:rPr lang="as-IN" sz="1500" b="1" kern="1200" dirty="0"/>
            <a:t>শারীরিক ও আধ্যাত্মিকভাবে বেঁচে থাকার জন্য আমাদের যা প্রয়োজন, তা প্রার্থনা করি।</a:t>
          </a:r>
          <a:endParaRPr lang="es-ES" sz="15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t>
          </a:r>
          <a:r>
            <a:rPr lang="as-IN" sz="1600" b="1" kern="1200" dirty="0">
              <a:effectLst>
                <a:outerShdw blurRad="38100" dist="38100" dir="2700000" algn="tl">
                  <a:srgbClr val="000000"/>
                </a:outerShdw>
              </a:effectLst>
            </a:rPr>
            <a:t>আমাদের প্রয়োজনীয় খাদ্য আজ আমাদিগকে দেও;</a:t>
          </a:r>
          <a:r>
            <a:rPr lang="en" sz="1600" b="1" kern="1200" dirty="0">
              <a:effectLst>
                <a:outerShdw blurRad="38100" dist="38100" dir="2700000" algn="tl">
                  <a:srgbClr val="000000"/>
                </a:outerShdw>
              </a:effectLst>
            </a:rPr>
            <a:t>”</a:t>
          </a:r>
          <a:endParaRPr lang="es-ES" sz="16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আমাদের অনুতপ্ত হতে হবে, ক্ষমা চাইতে হবে এবং যারা আমাদের কষ্ট দিয়েছে তাদের ক্ষমা করতে হবে, ঠিক যেমন ঈশ্বর আমাদের ক্ষমা করেন।</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100000"/>
            </a:lnSpc>
            <a:spcBef>
              <a:spcPct val="0"/>
            </a:spcBef>
            <a:spcAft>
              <a:spcPts val="0"/>
            </a:spcAft>
            <a:buNone/>
          </a:pPr>
          <a:r>
            <a:rPr lang="en" sz="1300" b="1" kern="1200" dirty="0">
              <a:effectLst>
                <a:outerShdw blurRad="38100" dist="38100" dir="2700000" algn="tl">
                  <a:srgbClr val="000000"/>
                </a:outerShdw>
              </a:effectLst>
            </a:rPr>
            <a:t>“</a:t>
          </a:r>
          <a:r>
            <a:rPr lang="as-IN" sz="1300" b="1" kern="1200" dirty="0">
              <a:effectLst>
                <a:outerShdw blurRad="38100" dist="38100" dir="2700000" algn="tl">
                  <a:srgbClr val="000000"/>
                </a:outerShdw>
              </a:effectLst>
            </a:rPr>
            <a:t>আর আমাদের অপরাধ সকল ক্ষমা কর,
যেমন আমরাও আপন আপন অপরাধীদিগকে ক্ষমা করিয়াছি;</a:t>
          </a:r>
          <a:r>
            <a:rPr lang="en" sz="1300" b="1" kern="1200" dirty="0">
              <a:effectLst>
                <a:outerShdw blurRad="38100" dist="38100" dir="2700000" algn="tl">
                  <a:srgbClr val="000000"/>
                </a:outerShdw>
              </a:effectLst>
            </a:rPr>
            <a:t>”</a:t>
          </a:r>
          <a:endParaRPr lang="es-ES" sz="13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আসুন, এই জগতে বিদ্যমান অশুভ শক্তির বিরুদ্ধে আমরা সুরক্ষা ও আশ্রয় প্রার্থনা করি।</a:t>
          </a:r>
          <a:endParaRPr lang="es-ES" sz="1800" kern="1200" dirty="0"/>
        </a:p>
      </dsp:txBody>
      <dsp:txXfrm rot="-5400000">
        <a:off x="4612011" y="3916001"/>
        <a:ext cx="7364675" cy="439008"/>
      </dsp:txXfrm>
    </dsp:sp>
    <dsp:sp modelId="{A11CFE61-61D4-4B65-8D27-4D429967B2A6}">
      <dsp:nvSpPr>
        <dsp:cNvPr id="0" name=""/>
        <dsp:cNvSpPr/>
      </dsp:nvSpPr>
      <dsp:spPr>
        <a:xfrm>
          <a:off x="1066" y="3843011"/>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t>
          </a:r>
          <a:r>
            <a:rPr lang="as-IN" sz="1600" b="1" kern="1200" dirty="0">
              <a:effectLst>
                <a:outerShdw blurRad="38100" dist="38100" dir="2700000" algn="tl">
                  <a:srgbClr val="000000"/>
                </a:outerShdw>
              </a:effectLst>
            </a:rPr>
            <a:t>আর আমাদিগকে পরীক্ষাতে আনিও না,
কিন্তু মন্দ হইতে রক্ষা কর। </a:t>
          </a:r>
          <a:r>
            <a:rPr lang="en" sz="1600" b="1" kern="1200" dirty="0">
              <a:effectLst>
                <a:outerShdw blurRad="38100" dist="38100" dir="2700000" algn="tl">
                  <a:srgbClr val="000000"/>
                </a:outerShdw>
              </a:effectLst>
            </a:rPr>
            <a:t>”</a:t>
          </a:r>
          <a:endParaRPr lang="es-ES" sz="1600" kern="1200" dirty="0">
            <a:effectLst>
              <a:outerShdw blurRad="38100" dist="38100" dir="2700000" algn="tl">
                <a:srgbClr val="000000"/>
              </a:outerShdw>
            </a:effectLst>
          </a:endParaRPr>
        </a:p>
      </dsp:txBody>
      <dsp:txXfrm>
        <a:off x="30753" y="3872698"/>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as-IN" sz="1800" b="1" kern="1200" dirty="0"/>
            <a:t>আসুন আমরা স্বীকার করি যে, আমাদের সত্তা, আমাদের অধিকার এবং আমাদের সমস্ত কর্ম ঈশ্বরেরই। একমাত্র তিনিই মহিমা ও প্রশংসার যোগ্য।</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as-IN" sz="1800" b="1" kern="1200" dirty="0">
              <a:effectLst>
                <a:outerShdw blurRad="38100" dist="38100" dir="2700000" algn="tl">
                  <a:srgbClr val="000000"/>
                </a:outerShdw>
              </a:effectLst>
            </a:rPr>
            <a:t>কারণ রাজ্য, পরাক্রম ও মহিমা যুগে যুগে তোমার। আমেন।</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প্রশংসা </a:t>
          </a:r>
          <a:endParaRPr lang="en-US" sz="2000" b="1" kern="1200" dirty="0">
            <a:solidFill>
              <a:schemeClr val="tx1"/>
            </a:solidFill>
          </a:endParaRPr>
        </a:p>
        <a:p>
          <a:pPr marL="0" lvl="0" indent="0" algn="ctr" defTabSz="889000">
            <a:lnSpc>
              <a:spcPct val="90000"/>
            </a:lnSpc>
            <a:spcBef>
              <a:spcPct val="0"/>
            </a:spcBef>
            <a:spcAft>
              <a:spcPct val="35000"/>
            </a:spcAft>
            <a:buNone/>
          </a:pPr>
          <a:r>
            <a:rPr lang="as-IN" sz="2000" b="1" kern="1200" dirty="0">
              <a:solidFill>
                <a:schemeClr val="tx1"/>
              </a:solidFill>
            </a:rPr>
            <a:t>(দানিয়েল ৯:৪)</a:t>
          </a:r>
          <a:endParaRPr lang="en" sz="2000" b="1" kern="1200" dirty="0">
            <a:solidFill>
              <a:schemeClr val="tx1"/>
            </a:solidFill>
          </a:endParaRP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স্বীকারোক্তি ও ক্ষমা (দানিয়েল ৯:৫-১৫)</a:t>
          </a:r>
          <a:endParaRPr lang="en" sz="2000" b="1" kern="1200" dirty="0">
            <a:solidFill>
              <a:schemeClr val="tx1"/>
            </a:solidFill>
          </a:endParaRP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আবেদন
(দানিয়েল ৯:১৬-১৯)</a:t>
          </a:r>
          <a:endParaRPr lang="en" sz="2000" b="1" kern="1200" dirty="0">
            <a:solidFill>
              <a:schemeClr val="tx1"/>
            </a:solidFill>
          </a:endParaRP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ধন্যবাদ জ্ঞাপন (ফিলিপীয় ৪:৬)</a:t>
          </a:r>
          <a:endParaRPr lang="en" sz="2000" b="1" kern="1200" dirty="0">
            <a:solidFill>
              <a:schemeClr val="tx1"/>
            </a:solidFill>
          </a:endParaRP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11/05/2026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11/05/2026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as-IN" sz="4800" b="1" dirty="0">
                <a:ln w="22225">
                  <a:noFill/>
                  <a:prstDash val="solid"/>
                </a:ln>
                <a:solidFill>
                  <a:schemeClr val="accent2">
                    <a:lumMod val="40000"/>
                    <a:lumOff val="60000"/>
                  </a:schemeClr>
                </a:solidFill>
                <a:effectLst>
                  <a:outerShdw blurRad="38100" dist="38100" dir="2700000" algn="tl">
                    <a:srgbClr val="000000"/>
                  </a:outerShdw>
                </a:effectLst>
              </a:rPr>
              <a:t>বাস্তবসম্মত প্রার্থনা</a:t>
            </a:r>
            <a:endParaRPr lang="en" sz="4800" b="1"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as-IN" sz="1600" b="1" dirty="0">
                <a:solidFill>
                  <a:srgbClr val="FAD7B1"/>
                </a:solidFill>
                <a:effectLst>
                  <a:outerShdw blurRad="38100" dist="38100" dir="2700000" algn="tl">
                    <a:srgbClr val="000000"/>
                  </a:outerShdw>
                </a:effectLst>
              </a:rPr>
              <a:t>পাঠ ৭</a:t>
            </a:r>
            <a:r>
              <a:rPr lang="en-US" sz="1600" b="1" dirty="0">
                <a:solidFill>
                  <a:srgbClr val="FAD7B1"/>
                </a:solidFill>
                <a:effectLst>
                  <a:outerShdw blurRad="38100" dist="38100" dir="2700000" algn="tl">
                    <a:srgbClr val="000000"/>
                  </a:outerShdw>
                </a:effectLst>
              </a:rPr>
              <a:t>,</a:t>
            </a:r>
            <a:r>
              <a:rPr lang="as-IN" sz="1600" b="1" dirty="0">
                <a:solidFill>
                  <a:srgbClr val="FAD7B1"/>
                </a:solidFill>
                <a:effectLst>
                  <a:outerShdw blurRad="38100" dist="38100" dir="2700000" algn="tl">
                    <a:srgbClr val="000000"/>
                  </a:outerShdw>
                </a:effectLst>
              </a:rPr>
              <a:t> তারিখ</a:t>
            </a:r>
            <a:r>
              <a:rPr lang="en-US" sz="1600" b="1" dirty="0">
                <a:solidFill>
                  <a:srgbClr val="FAD7B1"/>
                </a:solidFill>
                <a:effectLst>
                  <a:outerShdw blurRad="38100" dist="38100" dir="2700000" algn="tl">
                    <a:srgbClr val="000000"/>
                  </a:outerShdw>
                </a:effectLst>
              </a:rPr>
              <a:t>:</a:t>
            </a:r>
            <a:r>
              <a:rPr lang="as-IN" sz="1600" b="1" dirty="0">
                <a:solidFill>
                  <a:srgbClr val="FAD7B1"/>
                </a:solidFill>
                <a:effectLst>
                  <a:outerShdw blurRad="38100" dist="38100" dir="2700000" algn="tl">
                    <a:srgbClr val="000000"/>
                  </a:outerShdw>
                </a:effectLst>
              </a:rPr>
              <a:t> ১৬ই মে, ২০২৬</a:t>
            </a:r>
            <a:endParaRPr lang="en" sz="1600" b="1" dirty="0">
              <a:solidFill>
                <a:srgbClr val="FAD7B1"/>
              </a:solidFill>
              <a:effectLst>
                <a:outerShdw blurRad="38100" dist="38100" dir="2700000" algn="tl">
                  <a:srgbClr val="000000"/>
                </a:outerShdw>
              </a:effectLst>
            </a:endParaRP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as-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দানিয়েল: প্রার্থনার কাঠামো</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338554"/>
          </a:xfrm>
          <a:prstGeom prst="rect">
            <a:avLst/>
          </a:prstGeom>
          <a:noFill/>
        </p:spPr>
        <p:txBody>
          <a:bodyPr wrap="square">
            <a:spAutoFit/>
          </a:bodyPr>
          <a:lstStyle/>
          <a:p>
            <a:pPr algn="ct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as-IN"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পরে আমি উপবাস, চট পরিধান ও ভস্ম লেপন করিয়া প্রার্থনার ও বিনতির চেষ্টায় প্রভু ঈশ্বরের প্রতি দৃষ্টিপাত করিলাম।</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as-IN"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দানিয়েল ৯:৩</a:t>
            </a: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lgn="just">
              <a:spcBef>
                <a:spcPts val="600"/>
              </a:spcBef>
            </a:pPr>
            <a:r>
              <a:rPr lang="as-IN" sz="2000" b="1" dirty="0"/>
              <a:t>দানিয়েল ৯:৪-১৯ পদে লিপিবদ্ধ প্রার্থনাটি আমাদের সামনে প্রার্থনার চারটি মৌলিক অংশ তুলে ধরে:</a:t>
            </a:r>
            <a:endParaRPr lang="en" sz="2000" b="1" dirty="0"/>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1144923878"/>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07886"/>
          </a:xfrm>
          <a:prstGeom prst="rect">
            <a:avLst/>
          </a:prstGeom>
          <a:noFill/>
        </p:spPr>
        <p:txBody>
          <a:bodyPr wrap="square" rtlCol="0">
            <a:spAutoFit/>
          </a:bodyPr>
          <a:lstStyle/>
          <a:p>
            <a:pPr algn="just">
              <a:spcBef>
                <a:spcPts val="600"/>
              </a:spcBef>
            </a:pPr>
            <a:r>
              <a:rPr lang="as-IN" sz="2000" b="1" dirty="0"/>
              <a:t>দানিয়েল তার প্রার্থনা (কৃতজ্ঞতা জ্ঞাপন) শেষ করার আগেই গাব্রিয়েল এসে তাকে বাধা দেন।</a:t>
            </a:r>
            <a:endParaRPr lang="en" sz="2000" b="1" dirty="0"/>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1015663"/>
          </a:xfrm>
          <a:prstGeom prst="rect">
            <a:avLst/>
          </a:prstGeom>
          <a:noFill/>
        </p:spPr>
        <p:txBody>
          <a:bodyPr wrap="square">
            <a:spAutoFit/>
          </a:bodyPr>
          <a:lstStyle/>
          <a:p>
            <a:pPr algn="just">
              <a:spcBef>
                <a:spcPts val="600"/>
              </a:spcBef>
            </a:pPr>
            <a:r>
              <a:rPr lang="as-IN" sz="2000" b="1" dirty="0"/>
              <a:t>এই রীতি আমাদের ব্যক্তিগত ও সর্বজনীন উভয় প্রকার প্রার্থনার ক্ষেত্রেই প্রযোজ্য। স্পষ্টতই, “স্বীকারোক্তি ও ক্ষমা” সংক্রান্ত অংশটি প্রার্থনার প্রেক্ষাপট অনুযায়ী সাজিয়ে নেওয়া উচিত।</a:t>
            </a:r>
            <a:endParaRPr lang="en" sz="2000" b="1" dirty="0"/>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015663"/>
          </a:xfrm>
          <a:prstGeom prst="rect">
            <a:avLst/>
          </a:prstGeom>
          <a:noFill/>
        </p:spPr>
        <p:txBody>
          <a:bodyPr wrap="square">
            <a:spAutoFit/>
          </a:bodyPr>
          <a:lstStyle/>
          <a:p>
            <a:pPr lvl="0" algn="just">
              <a:spcBef>
                <a:spcPts val="600"/>
              </a:spcBef>
              <a:defRPr/>
            </a:pPr>
            <a:r>
              <a:rPr lang="as-IN" sz="2000" b="1" dirty="0">
                <a:solidFill>
                  <a:prstClr val="black"/>
                </a:solidFill>
              </a:rPr>
              <a:t>এই কাঠামোটি আমাদের প্রার্থনাকে ঈশ্বরের উপর কেন্দ্রীভূত করতে সাহায্য করে এবং এটিকে ঐশ্বরিক ভাণ্ডার থেকে কোনো কিছু চাওয়ার একটি তালিকা হয়ে ওঠা থেকে বিরত রাখে।</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as-IN" sz="6000" dirty="0">
                <a:ln w="0"/>
                <a:solidFill>
                  <a:srgbClr val="091306"/>
                </a:solidFill>
                <a:effectLst>
                  <a:reflection blurRad="6350" stA="53000" endA="300" endPos="35500" dir="5400000" sy="-90000" algn="bl" rotWithShape="0"/>
                </a:effectLst>
              </a:rPr>
              <a:t>প্রার্থনা সম্পর্কে চারটি প্রশ্ন</a:t>
            </a:r>
            <a:endParaRPr lang="en" sz="6000" dirty="0">
              <a:ln w="0"/>
              <a:solidFill>
                <a:srgbClr val="091306"/>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369332"/>
          </a:xfrm>
          <a:prstGeom prst="rect">
            <a:avLst/>
          </a:prstGeom>
          <a:noFill/>
        </p:spPr>
        <p:txBody>
          <a:bodyPr wrap="square" rtlCol="0">
            <a:spAutoFit/>
          </a:bodyPr>
          <a:lstStyle/>
          <a:p>
            <a:pPr algn="ctr"/>
            <a:r>
              <a:rPr lang="as-IN" b="1" dirty="0">
                <a:solidFill>
                  <a:schemeClr val="bg1"/>
                </a:solidFill>
                <a:effectLst>
                  <a:outerShdw blurRad="38100" dist="38100" dir="2700000" algn="tl">
                    <a:srgbClr val="000000"/>
                  </a:outerShdw>
                </a:effectLst>
              </a:rPr>
              <a:t>ঈশ্বর যদি সবকিছু জানেন, তাহলে আমরা প্রার্থনা করব কেন?</a:t>
            </a:r>
            <a:endParaRPr lang="en" b="1" dirty="0">
              <a:solidFill>
                <a:schemeClr val="bg1"/>
              </a:solidFill>
              <a:effectLst>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as-IN" sz="2000" b="1" dirty="0">
                <a:solidFill>
                  <a:schemeClr val="bg1"/>
                </a:solidFill>
                <a:effectLst>
                  <a:outerShdw blurRad="38100" dist="38100" dir="2700000" algn="tl">
                    <a:srgbClr val="000000"/>
                  </a:outerShdw>
                </a:effectLst>
              </a:rPr>
              <a:t>সবকিছু ঠিকঠাক থাকলে প্রার্থনা করার কী দরকার?</a:t>
            </a:r>
            <a:endParaRPr lang="en" sz="2000" b="1" dirty="0">
              <a:solidFill>
                <a:schemeClr val="bg1"/>
              </a:solidFill>
              <a:effectLst>
                <a:outerShdw blurRad="38100" dist="38100" dir="2700000" algn="tl">
                  <a:srgbClr val="000000"/>
                </a:outerShdw>
              </a:effectLst>
            </a:endParaRP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as-IN" sz="2000" b="1" dirty="0">
                <a:solidFill>
                  <a:schemeClr val="bg1"/>
                </a:solidFill>
                <a:effectLst>
                  <a:outerShdw blurRad="38100" dist="38100" dir="2700000" algn="tl">
                    <a:srgbClr val="000000"/>
                  </a:outerShdw>
                </a:effectLst>
              </a:rPr>
              <a:t>আমি কার কাছে প্রার্থনা করব?</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as-IN" sz="2000" b="1" dirty="0">
                <a:solidFill>
                  <a:schemeClr val="bg1"/>
                </a:solidFill>
                <a:effectLst>
                  <a:outerShdw blurRad="38100" dist="38100" dir="2700000" algn="tl">
                    <a:srgbClr val="000000"/>
                  </a:outerShdw>
                </a:effectLst>
              </a:rPr>
              <a:t>আমার কীভাবে শোনা উচিত?</a:t>
            </a:r>
            <a:endParaRPr lang="en" sz="2000" b="1" dirty="0">
              <a:solidFill>
                <a:schemeClr val="bg1"/>
              </a:solidFill>
              <a:effectLst>
                <a:outerShdw blurRad="38100" dist="38100" dir="2700000" algn="tl">
                  <a:srgbClr val="000000"/>
                </a:outerShdw>
              </a:effectLst>
            </a:endParaRP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2339" y="534910"/>
            <a:ext cx="3109011" cy="1754326"/>
          </a:xfrm>
          <a:prstGeom prst="rect">
            <a:avLst/>
          </a:prstGeom>
          <a:noFill/>
        </p:spPr>
        <p:txBody>
          <a:bodyPr wrap="square" rtlCol="0">
            <a:spAutoFit/>
          </a:bodyPr>
          <a:lstStyle/>
          <a:p>
            <a:pPr algn="just">
              <a:spcBef>
                <a:spcPts val="600"/>
              </a:spcBef>
            </a:pPr>
            <a:r>
              <a:rPr lang="as-IN" b="1" dirty="0"/>
              <a:t>প্রার্থনা আমাদেরকে ঈশ্বরের সিংহাসনের কাছে উন্নীত করে এবং প্রতিদিন নিজেদের পরীক্ষা করতে ও তাঁর সাথে আমাদের সম্পর্ক পুনর্বিবেচনা করতে বাধ্য করে।</a:t>
            </a:r>
            <a:endParaRPr lang="en" b="1" dirty="0"/>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34835"/>
            <a:ext cx="3104046" cy="1631216"/>
          </a:xfrm>
          <a:prstGeom prst="rect">
            <a:avLst/>
          </a:prstGeom>
          <a:noFill/>
        </p:spPr>
        <p:txBody>
          <a:bodyPr wrap="square" rtlCol="0">
            <a:spAutoFit/>
          </a:bodyPr>
          <a:lstStyle/>
          <a:p>
            <a:pPr algn="just">
              <a:spcBef>
                <a:spcPts val="600"/>
              </a:spcBef>
            </a:pPr>
            <a:r>
              <a:rPr lang="as-IN" sz="2000" b="1" dirty="0"/>
              <a:t>যে স্বর্গদূতেরা পাপ করেনি, তারা নিরন্তর ঈশ্বরের উপাসনা করে। আমাদের তো আরও বেশি করা উচিত।</a:t>
            </a:r>
            <a:endParaRPr lang="en" sz="2000" b="1" dirty="0"/>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400110"/>
          </a:xfrm>
          <a:prstGeom prst="rect">
            <a:avLst/>
          </a:prstGeom>
          <a:noFill/>
        </p:spPr>
        <p:txBody>
          <a:bodyPr wrap="square" rtlCol="0">
            <a:spAutoFit/>
          </a:bodyPr>
          <a:lstStyle/>
          <a:p>
            <a:pPr>
              <a:spcBef>
                <a:spcPts val="600"/>
              </a:spcBef>
            </a:pPr>
            <a:r>
              <a:rPr lang="as-IN" sz="2000" b="1" dirty="0"/>
              <a:t>মুহূর্তের উপর নির্ভর করে:</a:t>
            </a:r>
            <a:endParaRPr lang="en" sz="2000" b="1" dirty="0"/>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2982429" cy="2862322"/>
          </a:xfrm>
          <a:prstGeom prst="rect">
            <a:avLst/>
          </a:prstGeom>
          <a:noFill/>
        </p:spPr>
        <p:txBody>
          <a:bodyPr wrap="square" rtlCol="0">
            <a:spAutoFit/>
          </a:bodyPr>
          <a:lstStyle/>
          <a:p>
            <a:pPr algn="just">
              <a:spcBef>
                <a:spcPts val="600"/>
              </a:spcBef>
            </a:pPr>
            <a:r>
              <a:rPr lang="as-IN" sz="2000" b="1" dirty="0"/>
              <a:t>এটি করার সবচেয়ে স্পষ্ট ও নিরাপদ উপায় হলো, আমাদের ব্যক্তিগত উপাসনার অংশ হিসেবে প্রার্থনার সঙ্গে বাইবেল অধ্যয়নকে যুক্ত করা এবং মনকে শূন্য করে দেওয়া বা কেবল নিজের কথা শোনা পরিহার করা।</a:t>
            </a:r>
            <a:endParaRPr lang="en" sz="2000" b="1" dirty="0"/>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317547"/>
            <a:ext cx="3295650" cy="923330"/>
          </a:xfrm>
          <a:prstGeom prst="rect">
            <a:avLst/>
          </a:prstGeom>
          <a:noFill/>
        </p:spPr>
        <p:txBody>
          <a:bodyPr wrap="square">
            <a:spAutoFit/>
          </a:bodyPr>
          <a:lstStyle/>
          <a:p>
            <a:pPr lvl="0" algn="just">
              <a:spcBef>
                <a:spcPts val="600"/>
              </a:spcBef>
              <a:defRPr/>
            </a:pPr>
            <a:r>
              <a:rPr lang="as-IN" b="1" dirty="0">
                <a:solidFill>
                  <a:prstClr val="black"/>
                </a:solidFill>
              </a:rPr>
              <a:t>আমরা কী বলব তা না জানলেও পবিত্র আত্মা আমাদের সাহায্য করেন (রোমীয় ৮:২৬)।</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2014755"/>
            <a:ext cx="3105150" cy="1323439"/>
          </a:xfrm>
          <a:prstGeom prst="rect">
            <a:avLst/>
          </a:prstGeom>
          <a:noFill/>
        </p:spPr>
        <p:txBody>
          <a:bodyPr wrap="square">
            <a:spAutoFit/>
          </a:bodyPr>
          <a:lstStyle/>
          <a:p>
            <a:pPr lvl="0" algn="just">
              <a:spcBef>
                <a:spcPts val="600"/>
              </a:spcBef>
              <a:defRPr/>
            </a:pPr>
            <a:r>
              <a:rPr lang="as-IN" sz="2000" b="1" dirty="0">
                <a:solidFill>
                  <a:prstClr val="black"/>
                </a:solidFill>
              </a:rPr>
              <a:t>যেহেতু আমাদের সবকিছু ভালো চলছে, তাই ঈশ্বরের প্রয়োজন নেই—এমনটা ভাবাটা হলো অহংকার।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493833"/>
            <a:ext cx="3240028" cy="2092881"/>
          </a:xfrm>
          <a:prstGeom prst="rect">
            <a:avLst/>
          </a:prstGeom>
          <a:noFill/>
        </p:spPr>
        <p:txBody>
          <a:bodyPr wrap="square">
            <a:spAutoFit/>
          </a:bodyPr>
          <a:lstStyle/>
          <a:p>
            <a:pPr marL="266700" lvl="0" indent="-266700">
              <a:spcBef>
                <a:spcPts val="600"/>
              </a:spcBef>
              <a:buFont typeface="+mj-lt"/>
              <a:buAutoNum type="arabicPeriod"/>
              <a:defRPr/>
            </a:pPr>
            <a:r>
              <a:rPr lang="as-IN" sz="2000" b="1" dirty="0">
                <a:solidFill>
                  <a:prstClr val="black"/>
                </a:solidFill>
              </a:rPr>
              <a:t>নির্জনে। তখনই আমাদের প্রার্থনা সবচেয়ে অন্তরঙ্গ হয়ে ওঠে।</a:t>
            </a:r>
          </a:p>
          <a:p>
            <a:pPr marL="266700" lvl="0" indent="-266700">
              <a:spcBef>
                <a:spcPts val="600"/>
              </a:spcBef>
              <a:buFont typeface="+mj-lt"/>
              <a:buAutoNum type="arabicPeriod"/>
              <a:defRPr/>
            </a:pPr>
            <a:r>
              <a:rPr lang="as-IN" sz="2000" b="1" dirty="0">
                <a:solidFill>
                  <a:prstClr val="black"/>
                </a:solidFill>
              </a:rPr>
              <a:t>পরিবারের সাথে বা ছোট দলে।</a:t>
            </a:r>
          </a:p>
          <a:p>
            <a:pPr marL="266700" lvl="0" indent="-266700">
              <a:spcBef>
                <a:spcPts val="600"/>
              </a:spcBef>
              <a:buFont typeface="+mj-lt"/>
              <a:buAutoNum type="arabicPeriod"/>
              <a:defRPr/>
            </a:pPr>
            <a:r>
              <a:rPr lang="as-IN" sz="2000" b="1" dirty="0">
                <a:solidFill>
                  <a:prstClr val="black"/>
                </a:solidFill>
              </a:rPr>
              <a:t>গির্জায়।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39885" y="2443698"/>
            <a:ext cx="11124296" cy="3416320"/>
          </a:xfrm>
          <a:prstGeom prst="rect">
            <a:avLst/>
          </a:prstGeom>
          <a:noFill/>
        </p:spPr>
        <p:txBody>
          <a:bodyPr wrap="square">
            <a:spAutoFit/>
          </a:bodyPr>
          <a:lstStyle/>
          <a:p>
            <a:pPr>
              <a:spcBef>
                <a:spcPts val="600"/>
              </a:spcBef>
            </a:pPr>
            <a:r>
              <a:rPr lang="as-IN" sz="2400" b="1" dirty="0">
                <a:latin typeface="Constantia" panose="02030602050306030303" pitchFamily="18" charset="0"/>
              </a:rPr>
              <a:t>আমাদের প্রার্থনায় অবশ্যই আমাদের প্রয়োজনের গভীর অনুভূতি এবং যা চাই তার জন্য প্রবল আকাঙ্ক্ষা থাকতে হবে, নইলে তা শোনা হবে না। কিন্তু উত্তর সঙ্গে সঙ্গে না পাওয়ায় আমাদের ক্লান্ত হয়ে প্রার্থনা করা বন্ধ করা উচিত নয়। “স্বর্গরাজ্য বলপূর্বক অধিকার করা হয়, এবং বলপ্রয়োগকারীরা তা অধিকার করে” (মথি ১১:১২)। এখানে যে বলপ্রয়োগের কথা বলা হয়েছে তা হলো এক পবিত্র আন্তরিকতা, যেমনটি যাকোব প্রকাশ করেছিলেন। আমাদের নিজেদেরকে কোনো তীব্র অনুভূতিতে উত্তেজিত করার চেষ্টা করার প্রয়োজন নেই, বরং শান্তভাবে, অবিচলভাবে, আমাদের অনুগ্রহের সিংহাসনে আমাদের প্রার্থনা নিবেদন করতে হবে। আমাদের কাজ হলো ঈশ্বরের সামনে আমাদের আত্মাকে নত করা, আমাদের পাপ স্বীকার করা, এবং বিশ্বাসে ঈশ্বরের নিকটবর্তী হওয়া।</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en" sz="1600" b="1" dirty="0"/>
              <a:t>EGW (</a:t>
            </a:r>
            <a:r>
              <a:rPr lang="en-US" sz="1600" b="1" dirty="0"/>
              <a:t>Our Father Cares</a:t>
            </a:r>
            <a:r>
              <a:rPr lang="en" sz="1600" b="1" dirty="0"/>
              <a:t>, May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501110"/>
            <a:ext cx="4679667"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as-IN" sz="42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হে লোক সকল, সতত তাঁহাতে নির্ভর কর,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42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তাঁহারই সম্মুখে তোমাদের মনের কথা ভাঙ্গিয়া বল;</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42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ঈশ্বরই আমাদের আশ্রয়</a:t>
            </a:r>
            <a:r>
              <a:rPr kumimoji="0" lang="as-IN"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as-IN"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গীতসংহিতা ৬২:৮</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931A7C"/>
                </a:solidFill>
              </a:rPr>
              <a:t>কঠিন সময়ে প্রার্থনা </a:t>
            </a:r>
            <a:r>
              <a:rPr lang="en" sz="2000" b="1" dirty="0">
                <a:solidFill>
                  <a:srgbClr val="931A7C"/>
                </a:solidFill>
              </a:rPr>
              <a:t>:</a:t>
            </a:r>
          </a:p>
          <a:p>
            <a:pPr lvl="1">
              <a:spcBef>
                <a:spcPts val="600"/>
              </a:spcBef>
            </a:pPr>
            <a:r>
              <a:rPr lang="as-IN" sz="2000" b="1" dirty="0">
                <a:solidFill>
                  <a:srgbClr val="084A9C"/>
                </a:solidFill>
              </a:rPr>
              <a:t>এলিয়া</a:t>
            </a:r>
            <a:r>
              <a:rPr lang="en" sz="2000" b="1" dirty="0">
                <a:solidFill>
                  <a:srgbClr val="084A9C"/>
                </a:solidFill>
              </a:rPr>
              <a:t>: </a:t>
            </a:r>
            <a:r>
              <a:rPr lang="as-IN" sz="2000" b="1" dirty="0"/>
              <a:t>সংকটকালে প্রার্থনা</a:t>
            </a:r>
            <a:endParaRPr lang="en" sz="2000" b="1" dirty="0"/>
          </a:p>
          <a:p>
            <a:pPr lvl="1">
              <a:spcBef>
                <a:spcPts val="600"/>
              </a:spcBef>
            </a:pPr>
            <a:r>
              <a:rPr lang="as-IN" sz="2000" b="1" dirty="0">
                <a:solidFill>
                  <a:srgbClr val="B4366B"/>
                </a:solidFill>
              </a:rPr>
              <a:t>হান্না</a:t>
            </a:r>
            <a:r>
              <a:rPr lang="en" sz="2000" b="1" dirty="0">
                <a:solidFill>
                  <a:srgbClr val="B4366B"/>
                </a:solidFill>
              </a:rPr>
              <a:t>: </a:t>
            </a:r>
            <a:r>
              <a:rPr lang="as-IN" sz="2000" b="1" dirty="0"/>
              <a:t>এমন এক উত্তর যা কখনোই আসে না</a:t>
            </a:r>
            <a:endParaRPr lang="en" sz="2000" b="1" dirty="0"/>
          </a:p>
          <a:p>
            <a:pPr>
              <a:spcBef>
                <a:spcPts val="1800"/>
              </a:spcBef>
            </a:pPr>
            <a:r>
              <a:rPr lang="as-IN" sz="2000" b="1" dirty="0">
                <a:solidFill>
                  <a:srgbClr val="4A1982"/>
                </a:solidFill>
              </a:rPr>
              <a:t>আদর্শ প্রার্থনা</a:t>
            </a:r>
            <a:r>
              <a:rPr lang="en" sz="2000" b="1" dirty="0">
                <a:solidFill>
                  <a:srgbClr val="4A1982"/>
                </a:solidFill>
              </a:rPr>
              <a:t>:</a:t>
            </a:r>
          </a:p>
          <a:p>
            <a:pPr lvl="1">
              <a:spcBef>
                <a:spcPts val="600"/>
              </a:spcBef>
            </a:pPr>
            <a:r>
              <a:rPr lang="as-IN" sz="2000" b="1" dirty="0">
                <a:solidFill>
                  <a:srgbClr val="08665D"/>
                </a:solidFill>
              </a:rPr>
              <a:t>যীশু</a:t>
            </a:r>
            <a:r>
              <a:rPr lang="en" sz="2000" b="1" dirty="0">
                <a:solidFill>
                  <a:srgbClr val="08665D"/>
                </a:solidFill>
              </a:rPr>
              <a:t>: </a:t>
            </a:r>
            <a:r>
              <a:rPr lang="as-IN" sz="2000" b="1" dirty="0"/>
              <a:t>প্রার্থনার বিষয়বস্তু</a:t>
            </a:r>
            <a:endParaRPr lang="en" sz="2000" b="1" dirty="0"/>
          </a:p>
          <a:p>
            <a:pPr lvl="1">
              <a:spcBef>
                <a:spcPts val="600"/>
              </a:spcBef>
            </a:pPr>
            <a:r>
              <a:rPr lang="as-IN" sz="2000" b="1" dirty="0">
                <a:solidFill>
                  <a:srgbClr val="82047D"/>
                </a:solidFill>
              </a:rPr>
              <a:t>দানিয়েল</a:t>
            </a:r>
            <a:r>
              <a:rPr lang="en" sz="2000" b="1" dirty="0">
                <a:solidFill>
                  <a:srgbClr val="82047D"/>
                </a:solidFill>
              </a:rPr>
              <a:t>: </a:t>
            </a:r>
            <a:r>
              <a:rPr lang="as-IN" sz="2000" b="1" dirty="0"/>
              <a:t>প্রার্থনার কাঠামো</a:t>
            </a:r>
            <a:endParaRPr lang="es-ES" sz="2000" b="1" dirty="0"/>
          </a:p>
          <a:p>
            <a:pPr>
              <a:spcBef>
                <a:spcPts val="1800"/>
              </a:spcBef>
            </a:pPr>
            <a:r>
              <a:rPr lang="as-IN" sz="2000" b="1" dirty="0">
                <a:solidFill>
                  <a:srgbClr val="415F00"/>
                </a:solidFill>
              </a:rPr>
              <a:t>প্রার্থনা সম্পর্কে চারটি প্রশ্ন</a:t>
            </a:r>
            <a:endParaRPr lang="en" sz="2000" b="1" dirty="0">
              <a:solidFill>
                <a:srgbClr val="415F00"/>
              </a:solidFill>
            </a:endParaRP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742566" cy="877163"/>
          </a:xfrm>
          <a:prstGeom prst="rect">
            <a:avLst/>
          </a:prstGeom>
          <a:noFill/>
        </p:spPr>
        <p:txBody>
          <a:bodyPr wrap="square" rtlCol="0">
            <a:spAutoFit/>
          </a:bodyPr>
          <a:lstStyle/>
          <a:p>
            <a:pPr algn="just">
              <a:spcBef>
                <a:spcPts val="600"/>
              </a:spcBef>
            </a:pPr>
            <a:r>
              <a:rPr lang="as-IN" sz="1700" b="1" dirty="0"/>
              <a:t>পৌল আমাদের উপদেশ দেন যেন আমরা “সর্বদা প্রার্থনা” (ইফিষীয় ৬:১৮) চালিয়ে যাই, এমনকি যদি আমাদের জগৎ ভেঙে পড়ে; এমনকি যদি সময় পেরিয়ে যায় এবং আমরা আমাদের প্রার্থনার কোনো উত্তর না পাই।</a:t>
            </a:r>
            <a:endParaRPr lang="en" sz="1700" b="1" dirty="0"/>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1984435"/>
            <a:ext cx="6669033" cy="1323439"/>
          </a:xfrm>
          <a:prstGeom prst="rect">
            <a:avLst/>
          </a:prstGeom>
          <a:noFill/>
        </p:spPr>
        <p:txBody>
          <a:bodyPr wrap="square">
            <a:spAutoFit/>
          </a:bodyPr>
          <a:lstStyle/>
          <a:p>
            <a:pPr lvl="0" algn="just">
              <a:spcBef>
                <a:spcPts val="600"/>
              </a:spcBef>
              <a:defRPr/>
            </a:pPr>
            <a:r>
              <a:rPr lang="as-IN" sz="2000" b="1" dirty="0">
                <a:solidFill>
                  <a:prstClr val="black"/>
                </a:solidFill>
              </a:rPr>
              <a:t>কিন্তু আমাদের কীভাবে প্রার্থনা করা উচিত? আমাদের কী চাওয়া উচিত? আমরা কি একা প্রার্থনা করব, নাকি অন্যদের সঙ্গে? প্রার্থনা কি কেবল ঈশ্বরের সঙ্গে কথা বলার সুযোগ দেয়, নাকি তাঁর কথা শোনারও সুযোগ করে দেয়?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00406"/>
            <a:ext cx="6669034" cy="707886"/>
          </a:xfrm>
          <a:prstGeom prst="rect">
            <a:avLst/>
          </a:prstGeom>
          <a:noFill/>
        </p:spPr>
        <p:txBody>
          <a:bodyPr wrap="square">
            <a:spAutoFit/>
          </a:bodyPr>
          <a:lstStyle/>
          <a:p>
            <a:pPr lvl="0">
              <a:spcBef>
                <a:spcPts val="600"/>
              </a:spcBef>
              <a:defRPr/>
            </a:pPr>
            <a:r>
              <a:rPr lang="as-IN" sz="2000" b="1" dirty="0">
                <a:solidFill>
                  <a:prstClr val="black"/>
                </a:solidFill>
              </a:rPr>
              <a:t>এইরকম পরিস্থিতিতে এলিয় ও হান্নার প্রার্থনা আমাদের সাহায্য ও সাহস জোগাবে।</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1107996"/>
          </a:xfrm>
          <a:prstGeom prst="rect">
            <a:avLst/>
          </a:prstGeom>
          <a:noFill/>
        </p:spPr>
        <p:txBody>
          <a:bodyPr wrap="square">
            <a:spAutoFit/>
            <a:scene3d>
              <a:camera prst="orthographicFront"/>
              <a:lightRig rig="threePt" dir="t"/>
            </a:scene3d>
            <a:sp3d extrusionH="57150">
              <a:bevelT w="82550" h="38100" prst="coolSlant"/>
            </a:sp3d>
          </a:bodyPr>
          <a:lstStyle/>
          <a:p>
            <a:pPr algn="ctr"/>
            <a:r>
              <a:rPr lang="as-IN" sz="6600" spc="300" dirty="0">
                <a:ln w="0"/>
                <a:solidFill>
                  <a:srgbClr val="7C2850"/>
                </a:solidFill>
                <a:effectLst>
                  <a:reflection blurRad="6350" stA="53000" endA="300" endPos="35500" dir="5400000" sy="-90000" algn="bl" rotWithShape="0"/>
                </a:effectLst>
              </a:rPr>
              <a:t>কঠিন সময়ে প্রার্থনা</a:t>
            </a:r>
            <a:endParaRPr lang="en" sz="6600" spc="300" dirty="0">
              <a:ln w="0"/>
              <a:solidFill>
                <a:srgbClr val="7C285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as-IN" sz="4400" b="1" dirty="0">
                <a:ln w="6600">
                  <a:solidFill>
                    <a:schemeClr val="accent2"/>
                  </a:solidFill>
                  <a:prstDash val="solid"/>
                </a:ln>
                <a:solidFill>
                  <a:srgbClr val="FFFFFF"/>
                </a:solidFill>
                <a:effectLst>
                  <a:outerShdw dist="38100" dir="2700000" algn="tl" rotWithShape="0">
                    <a:schemeClr val="accent2"/>
                  </a:outerShdw>
                </a:effectLst>
              </a:rPr>
              <a:t>এলিয়: সংকটের মাঝে প্রার্থনা</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07941"/>
          </a:xfrm>
          <a:prstGeom prst="rect">
            <a:avLst/>
          </a:prstGeom>
          <a:noFill/>
        </p:spPr>
        <p:txBody>
          <a:bodyPr wrap="square">
            <a:spAutoFit/>
          </a:bodyPr>
          <a:lstStyle/>
          <a:p>
            <a:pPr algn="just"/>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as-IN" sz="17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এলিয় কহিলেন, আমি বাহিনীগণের ঈশ্বর সদাপ্রভুর পক্ষে অতিশয় উদ্যোগী হইয়াছি; কেননা ইস্রায়েল-সন্তানগণ তোমার নিয়ম ত্যাগ করিয়াছে, তোমার যজ্ঞবেদি সকল উৎপাটন করিয়াছে, ও তোমার ভাববাদিগণকে খড়্‌গ দ্বারা বধ করিয়াছে; আর আমি, কেবল একা আমিই অবশিষ্ট রহিলাম; আর তাহারা আমার প্রাণ লইতে চেষ্টা করিতেছে।</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১ রাজাবলি ১৯:১০</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00110"/>
          </a:xfrm>
          <a:prstGeom prst="rect">
            <a:avLst/>
          </a:prstGeom>
          <a:noFill/>
        </p:spPr>
        <p:txBody>
          <a:bodyPr wrap="square" rtlCol="0">
            <a:spAutoFit/>
          </a:bodyPr>
          <a:lstStyle/>
          <a:p>
            <a:pPr algn="just">
              <a:spcBef>
                <a:spcPts val="600"/>
              </a:spcBef>
            </a:pPr>
            <a:r>
              <a:rPr lang="as-IN" sz="2000" b="1" dirty="0"/>
              <a:t>সংকটকালে ঈশ্বর কীভাবে আমাদের প্রার্থনার উত্তর দেন?</a:t>
            </a:r>
            <a:endParaRPr lang="en" sz="2000" b="1" dirty="0"/>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07886"/>
          </a:xfrm>
          <a:prstGeom prst="rect">
            <a:avLst/>
          </a:prstGeom>
          <a:noFill/>
        </p:spPr>
        <p:txBody>
          <a:bodyPr wrap="square">
            <a:spAutoFit/>
          </a:bodyPr>
          <a:lstStyle/>
          <a:p>
            <a:pPr algn="just">
              <a:spcBef>
                <a:spcPts val="600"/>
              </a:spcBef>
            </a:pPr>
            <a:r>
              <a:rPr lang="as-IN" sz="2000" b="1" dirty="0"/>
              <a:t>এলিয়র একটি সাধারণ প্রার্থনার পর, ঈশ্বর তৎক্ষণাৎ অগ্নি দ্বারা সাড়া দিলেন (১ রাজাবলি ১৮:৩৬-৩৮)।</a:t>
            </a:r>
            <a:endParaRPr lang="en" sz="2000" b="1" dirty="0"/>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51671"/>
            <a:ext cx="6318251" cy="615553"/>
          </a:xfrm>
          <a:prstGeom prst="rect">
            <a:avLst/>
          </a:prstGeom>
          <a:noFill/>
        </p:spPr>
        <p:txBody>
          <a:bodyPr wrap="square">
            <a:spAutoFit/>
          </a:bodyPr>
          <a:lstStyle/>
          <a:p>
            <a:pPr algn="just">
              <a:spcBef>
                <a:spcPts val="600"/>
              </a:spcBef>
            </a:pPr>
            <a:r>
              <a:rPr lang="as-IN" sz="1700" b="1" dirty="0"/>
              <a:t>যখন এলিয় মৃত্যু প্রার্থনা করলেন, ঈশ্বর নীরব থাকলেন, কিন্তু তাঁকে আহার করানোর জন্য তাঁর দূতকে পাঠালেন (১ রাজাবলি ১৯:৪-৮)।</a:t>
            </a:r>
            <a:endParaRPr lang="en" sz="1700" b="1" dirty="0"/>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1015663"/>
          </a:xfrm>
          <a:prstGeom prst="rect">
            <a:avLst/>
          </a:prstGeom>
          <a:noFill/>
        </p:spPr>
        <p:txBody>
          <a:bodyPr wrap="square">
            <a:spAutoFit/>
          </a:bodyPr>
          <a:lstStyle/>
          <a:p>
            <a:pPr lvl="0" algn="just">
              <a:spcBef>
                <a:spcPts val="600"/>
              </a:spcBef>
              <a:defRPr/>
            </a:pPr>
            <a:r>
              <a:rPr lang="as-IN" sz="2000" b="1" dirty="0">
                <a:solidFill>
                  <a:prstClr val="black"/>
                </a:solidFill>
              </a:rPr>
              <a:t>বৃষ্টির জন্য সাতবার প্রার্থনা করার পর, ঈশ্বর একটি ছোট মেঘ পাঠালেন যা এক প্রচণ্ড ঝড়ে পরিণত হলো (১ রাজাবলি ১৮:৪২-৪৫)।</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298540" cy="1631216"/>
          </a:xfrm>
          <a:prstGeom prst="rect">
            <a:avLst/>
          </a:prstGeom>
          <a:noFill/>
        </p:spPr>
        <p:txBody>
          <a:bodyPr wrap="square">
            <a:spAutoFit/>
          </a:bodyPr>
          <a:lstStyle/>
          <a:p>
            <a:pPr lvl="0" algn="just">
              <a:spcBef>
                <a:spcPts val="600"/>
              </a:spcBef>
              <a:defRPr/>
            </a:pPr>
            <a:r>
              <a:rPr lang="as-IN" sz="2000" b="1" dirty="0">
                <a:solidFill>
                  <a:prstClr val="black"/>
                </a:solidFill>
              </a:rPr>
              <a:t>একটি উত্তর ছিল তাৎক্ষণিক ও অলৌকিক। আরেকটি, সাতবার প্রার্থনার পর, প্রার্থিত বৃষ্টি বর্ষণ করেছিল। অবশেষে, ৪০ দিন পর, একটি মৌখিক ও উৎসাহব্যঞ্জক উত্তর। ঈশ্বর জানেন আমাদের প্রত্যেকের পরিস্থিতিতে কীভাবে এবং কখন সাড়া দিতে হয়।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454060"/>
            <a:ext cx="6355821" cy="646331"/>
          </a:xfrm>
          <a:prstGeom prst="rect">
            <a:avLst/>
          </a:prstGeom>
          <a:noFill/>
        </p:spPr>
        <p:txBody>
          <a:bodyPr wrap="square">
            <a:spAutoFit/>
          </a:bodyPr>
          <a:lstStyle/>
          <a:p>
            <a:pPr lvl="0" algn="just">
              <a:spcBef>
                <a:spcPts val="600"/>
              </a:spcBef>
              <a:defRPr/>
            </a:pPr>
            <a:r>
              <a:rPr lang="as-IN" b="1" dirty="0">
                <a:solidFill>
                  <a:prstClr val="black"/>
                </a:solidFill>
              </a:rPr>
              <a:t>গুহায় বিষণ্ণ অবস্থায় থাকা এলিয় অবশেষে তাঁর ব্যাকুল প্রার্থনার জবাবে ঈশ্বরের কণ্ঠস্বর শুনতে পেলেন (১ রাজাবলি ১৯:৯-১৮)।</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as-I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হান্না: এমন এক উত্তর যা কখনোই আসে না</a:t>
            </a:r>
            <a:endPar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endParaRP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369332"/>
          </a:xfrm>
          <a:prstGeom prst="rect">
            <a:avLst/>
          </a:prstGeom>
          <a:noFill/>
        </p:spPr>
        <p:txBody>
          <a:bodyPr wrap="square">
            <a:spAutoFit/>
          </a:bodyPr>
          <a:lstStyle/>
          <a:p>
            <a:pPr algn="ctr"/>
            <a:r>
              <a:rPr lang="en" b="1" dirty="0">
                <a:solidFill>
                  <a:srgbClr val="FFFF99"/>
                </a:solidFill>
                <a:effectLst>
                  <a:outerShdw blurRad="38100" dist="38100" dir="2700000" algn="tl">
                    <a:srgbClr val="000000"/>
                  </a:outerShdw>
                </a:effectLst>
                <a:latin typeface="Comic Sans MS" panose="030F0702030302020204" pitchFamily="66" charset="0"/>
              </a:rPr>
              <a:t>“</a:t>
            </a:r>
            <a:r>
              <a:rPr lang="as-IN" sz="1700" b="1" dirty="0">
                <a:solidFill>
                  <a:srgbClr val="FFFF99"/>
                </a:solidFill>
                <a:effectLst>
                  <a:outerShdw blurRad="38100" dist="38100" dir="2700000" algn="tl">
                    <a:srgbClr val="000000"/>
                  </a:outerShdw>
                </a:effectLst>
                <a:latin typeface="Comic Sans MS" panose="030F0702030302020204" pitchFamily="66" charset="0"/>
              </a:rPr>
              <a:t>আমি এই বালকের জন্য প্রার্থনা করিয়াছিলাম; আর সদাপ্রভুর কাছে যাহা চাহিয়াছিলাম, তাহা তিনি আমাকে দিয়াছেন।</a:t>
            </a:r>
            <a:r>
              <a:rPr lang="en" sz="1700" b="1" dirty="0">
                <a:solidFill>
                  <a:srgbClr val="FFFF99"/>
                </a:solidFill>
                <a:effectLst>
                  <a:outerShdw blurRad="38100" dist="38100" dir="2700000" algn="tl">
                    <a:srgbClr val="000000"/>
                  </a:outerShdw>
                </a:effectLst>
                <a:latin typeface="Comic Sans MS" panose="030F0702030302020204" pitchFamily="66" charset="0"/>
              </a:rPr>
              <a:t>” </a:t>
            </a:r>
            <a:r>
              <a:rPr lang="en" sz="1400" b="1" dirty="0">
                <a:solidFill>
                  <a:srgbClr val="FFFF99"/>
                </a:solidFill>
                <a:effectLst>
                  <a:outerShdw blurRad="38100" dist="38100" dir="2700000" algn="tl">
                    <a:srgbClr val="000000"/>
                  </a:outerShdw>
                </a:effectLst>
                <a:latin typeface="Comic Sans MS" panose="030F0702030302020204" pitchFamily="66" charset="0"/>
              </a:rPr>
              <a:t>(</a:t>
            </a:r>
            <a:r>
              <a:rPr lang="as-IN" sz="1400" b="1" dirty="0">
                <a:solidFill>
                  <a:srgbClr val="FFFF99"/>
                </a:solidFill>
                <a:effectLst>
                  <a:outerShdw blurRad="38100" dist="38100" dir="2700000" algn="tl">
                    <a:srgbClr val="000000"/>
                  </a:outerShdw>
                </a:effectLst>
                <a:latin typeface="Comic Sans MS" panose="030F0702030302020204" pitchFamily="66" charset="0"/>
              </a:rPr>
              <a:t>১ শমূয়েল ১:২৭</a:t>
            </a:r>
            <a:r>
              <a:rPr lang="en" sz="1400" b="1" dirty="0">
                <a:solidFill>
                  <a:srgbClr val="FFFF99"/>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as-IN" sz="2000" b="1" dirty="0"/>
              <a:t>হান্নার সন্তানের জন্য করা প্রার্থনাটি ঈশ্বরের কাছ থেকে দ্রুতই কবুল হওয়া একটি প্রার্থনা বলে মনে হয় (অবশ্যই, নয় মাসের আনন্দময় অপেক্ষার পর) (১ শমূয়েল ১:৯-২০)।</a:t>
            </a:r>
            <a:endParaRPr lang="en" sz="2000" b="1" dirty="0"/>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803278"/>
            <a:ext cx="6180274" cy="1015663"/>
          </a:xfrm>
          <a:prstGeom prst="rect">
            <a:avLst/>
          </a:prstGeom>
          <a:noFill/>
        </p:spPr>
        <p:txBody>
          <a:bodyPr wrap="square">
            <a:spAutoFit/>
          </a:bodyPr>
          <a:lstStyle/>
          <a:p>
            <a:pPr>
              <a:spcBef>
                <a:spcPts val="600"/>
              </a:spcBef>
            </a:pPr>
            <a:r>
              <a:rPr lang="as-IN" sz="2000" b="1" dirty="0"/>
              <a:t>কিন্তু, যখন আমরা পূর্ববর্তী পদগুলো পড়ি, তখন আমরা লক্ষ্য করি যে এই উত্তরটি আসতে অনেক সময় লেগেছিল (১ শমূয়েল ১:১-৮)।</a:t>
            </a:r>
            <a:endParaRPr lang="en" sz="2000" b="1" dirty="0"/>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813232"/>
            <a:ext cx="7540966" cy="923330"/>
          </a:xfrm>
          <a:prstGeom prst="rect">
            <a:avLst/>
          </a:prstGeom>
          <a:noFill/>
        </p:spPr>
        <p:txBody>
          <a:bodyPr wrap="square">
            <a:spAutoFit/>
          </a:bodyPr>
          <a:lstStyle/>
          <a:p>
            <a:pPr algn="just">
              <a:spcBef>
                <a:spcPts val="600"/>
              </a:spcBef>
            </a:pPr>
            <a:r>
              <a:rPr lang="as-IN" b="1" dirty="0"/>
              <a:t>কখনও কখনও, ঈশ্বরের নীরবতার কারণ হতে পারে আমাদের স্বার্থপরতা (যাকোব ৪:৩); কোনো লালিত পাপ (গীতসংহিতা ৬৬:১৮); বিশ্বাসের অভাব (যাকোব ১:৬); অথবা, সহজভাবে বললে, এটি সঠিক সময় নয়।</a:t>
            </a:r>
            <a:endParaRPr lang="en" b="1" dirty="0"/>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796756"/>
            <a:ext cx="5134651" cy="1015663"/>
          </a:xfrm>
          <a:prstGeom prst="rect">
            <a:avLst/>
          </a:prstGeom>
          <a:noFill/>
        </p:spPr>
        <p:txBody>
          <a:bodyPr wrap="square">
            <a:spAutoFit/>
          </a:bodyPr>
          <a:lstStyle/>
          <a:p>
            <a:pPr>
              <a:spcBef>
                <a:spcPts val="600"/>
              </a:spcBef>
            </a:pPr>
            <a:r>
              <a:rPr lang="as-IN" sz="2000" b="1" dirty="0"/>
              <a:t>এই দৃষ্টিকোণ থেকে, আনা কত বছর ধরে একটি সন্তানের জন্য আকুতি জানিয়েছিল কিন্তু কোনো উত্তর পায়নি?</a:t>
            </a:r>
            <a:endParaRPr lang="en" sz="2000" b="1" dirty="0"/>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750304"/>
            <a:ext cx="6176261" cy="1015663"/>
          </a:xfrm>
          <a:prstGeom prst="rect">
            <a:avLst/>
          </a:prstGeom>
          <a:noFill/>
        </p:spPr>
        <p:txBody>
          <a:bodyPr wrap="square">
            <a:spAutoFit/>
          </a:bodyPr>
          <a:lstStyle/>
          <a:p>
            <a:pPr lvl="0">
              <a:spcBef>
                <a:spcPts val="600"/>
              </a:spcBef>
              <a:defRPr/>
            </a:pPr>
            <a:r>
              <a:rPr lang="as-IN" sz="2000" b="1" dirty="0">
                <a:solidFill>
                  <a:prstClr val="black"/>
                </a:solidFill>
              </a:rPr>
              <a:t>এলকানার অপর স্ত্রী পনিন্নাহর একাধিক পুত্রসন্তান ছিল এবং সে বছরের পর বছর হান্নাকে বিরক্ত করত, কারণ ঈশ্বর তাকে সন্তান দান করেননি।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737106"/>
            <a:ext cx="7530390" cy="923330"/>
          </a:xfrm>
          <a:prstGeom prst="rect">
            <a:avLst/>
          </a:prstGeom>
          <a:noFill/>
        </p:spPr>
        <p:txBody>
          <a:bodyPr wrap="square">
            <a:spAutoFit/>
          </a:bodyPr>
          <a:lstStyle/>
          <a:p>
            <a:pPr lvl="0" algn="just">
              <a:spcBef>
                <a:spcPts val="600"/>
              </a:spcBef>
              <a:defRPr/>
            </a:pPr>
            <a:r>
              <a:rPr lang="as-IN" b="1" dirty="0">
                <a:solidFill>
                  <a:prstClr val="black"/>
                </a:solidFill>
              </a:rPr>
              <a:t>যাই হোক, ঈশ্বর সমগ্র বিষয়টি দেখেন এবং আমাদের জন্য কোনটা সর্বোত্তম তা তিনি জানেন (যিরমিয় ২৯:১১)। তিনি সর্বদা, তাঁর নিজের সময়ে এবং তাঁর নিজের উপায়ে, বিশ্বাসে নিবেদিত প্রার্থনার উত্তর দেবেন (১ যোহন ৫:১৪-১৫)।</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828835"/>
            <a:ext cx="7216879" cy="1200329"/>
          </a:xfrm>
          <a:prstGeom prst="rect">
            <a:avLst/>
          </a:prstGeom>
          <a:noFill/>
        </p:spPr>
        <p:txBody>
          <a:bodyPr wrap="square">
            <a:spAutoFit/>
            <a:scene3d>
              <a:camera prst="orthographicFront"/>
              <a:lightRig rig="threePt" dir="t"/>
            </a:scene3d>
            <a:sp3d extrusionH="57150">
              <a:bevelT w="82550" h="38100" prst="coolSlant"/>
            </a:sp3d>
          </a:bodyPr>
          <a:lstStyle/>
          <a:p>
            <a:pPr algn="ctr"/>
            <a:r>
              <a:rPr lang="as-I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আদর্শ প্রার্থনা</a:t>
            </a:r>
            <a:endPar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578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dirty="0">
                <a:ln/>
                <a:solidFill>
                  <a:schemeClr val="accent6"/>
                </a:solidFill>
              </a:rPr>
              <a:t>যীশু: প্রার্থনার বিষয়বস্তু</a:t>
            </a:r>
            <a:endParaRPr lang="en" sz="4400" b="1" dirty="0">
              <a:ln/>
              <a:solidFill>
                <a:schemeClr val="accent6"/>
              </a:solidFill>
            </a:endParaRP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85422"/>
            <a:ext cx="12191998" cy="400110"/>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as-IN" sz="2000" b="1" dirty="0">
                <a:solidFill>
                  <a:schemeClr val="accent5">
                    <a:lumMod val="50000"/>
                  </a:schemeClr>
                </a:solidFill>
                <a:latin typeface="Comic Sans MS" panose="030F0702030302020204" pitchFamily="66" charset="0"/>
              </a:rPr>
              <a:t>তাই তোমরা এই মত প্রার্থনা করি;</a:t>
            </a:r>
            <a:r>
              <a:rPr lang="en-US" sz="2000" b="1" dirty="0">
                <a:solidFill>
                  <a:schemeClr val="accent5">
                    <a:lumMod val="50000"/>
                  </a:schemeClr>
                </a:solidFill>
                <a:latin typeface="Comic Sans MS" panose="030F0702030302020204" pitchFamily="66" charset="0"/>
              </a:rPr>
              <a:t> </a:t>
            </a:r>
            <a:r>
              <a:rPr lang="as-IN" sz="2000" b="1" dirty="0">
                <a:solidFill>
                  <a:schemeClr val="accent5">
                    <a:lumMod val="50000"/>
                  </a:schemeClr>
                </a:solidFill>
                <a:latin typeface="Comic Sans MS" panose="030F0702030302020204" pitchFamily="66" charset="0"/>
              </a:rPr>
              <a:t>হে আমাদের স্বর্গস্থ পিতঃ,</a:t>
            </a:r>
            <a:r>
              <a:rPr lang="en-US" sz="2000" b="1" dirty="0">
                <a:solidFill>
                  <a:schemeClr val="accent5">
                    <a:lumMod val="50000"/>
                  </a:schemeClr>
                </a:solidFill>
                <a:latin typeface="Comic Sans MS" panose="030F0702030302020204" pitchFamily="66" charset="0"/>
              </a:rPr>
              <a:t> </a:t>
            </a:r>
            <a:r>
              <a:rPr lang="as-IN" sz="2000" b="1" dirty="0">
                <a:solidFill>
                  <a:schemeClr val="accent5">
                    <a:lumMod val="50000"/>
                  </a:schemeClr>
                </a:solidFill>
                <a:latin typeface="Comic Sans MS" panose="030F0702030302020204" pitchFamily="66" charset="0"/>
              </a:rPr>
              <a:t>তোমার নাম বলিয়া মান্য হাউক</a:t>
            </a:r>
            <a:r>
              <a:rPr lang="as-IN" b="1" dirty="0">
                <a:solidFill>
                  <a:schemeClr val="accent5">
                    <a:lumMod val="50000"/>
                  </a:schemeClr>
                </a:solidFill>
                <a:latin typeface="Comic Sans MS" panose="030F0702030302020204" pitchFamily="66" charset="0"/>
              </a:rPr>
              <a:t>,</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as-IN" sz="1400" b="1" dirty="0">
                <a:solidFill>
                  <a:schemeClr val="accent5">
                    <a:lumMod val="50000"/>
                  </a:schemeClr>
                </a:solidFill>
                <a:latin typeface="Comic Sans MS" panose="030F0702030302020204" pitchFamily="66" charset="0"/>
              </a:rPr>
              <a:t>মথি ৬:৯</a:t>
            </a:r>
            <a:r>
              <a:rPr lang="en"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171337"/>
            <a:ext cx="3368598" cy="1631216"/>
          </a:xfrm>
          <a:prstGeom prst="rect">
            <a:avLst/>
          </a:prstGeom>
          <a:noFill/>
        </p:spPr>
        <p:txBody>
          <a:bodyPr wrap="square" rtlCol="0">
            <a:spAutoFit/>
          </a:bodyPr>
          <a:lstStyle/>
          <a:p>
            <a:pPr>
              <a:spcBef>
                <a:spcPts val="600"/>
              </a:spcBef>
            </a:pPr>
            <a:r>
              <a:rPr lang="as-IN" sz="2000" b="1" dirty="0"/>
              <a:t>শ্রোতাদের মুগ্ধ করতে ও তাদের প্রশংসা পাওয়ার জন্য দীর্ঘ ও বিশদ প্রার্থনা করা যীশুর শেখানো প্রার্থনার রীতি নয় (মথি ৬:৫-৮)।</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5140893"/>
            <a:ext cx="6829427" cy="1631216"/>
          </a:xfrm>
          <a:prstGeom prst="rect">
            <a:avLst/>
          </a:prstGeom>
          <a:noFill/>
        </p:spPr>
        <p:txBody>
          <a:bodyPr wrap="square">
            <a:spAutoFit/>
          </a:bodyPr>
          <a:lstStyle/>
          <a:p>
            <a:pPr>
              <a:spcBef>
                <a:spcPts val="600"/>
              </a:spcBef>
            </a:pPr>
            <a:r>
              <a:rPr lang="en-US" sz="2000" b="1" dirty="0"/>
              <a:t>“</a:t>
            </a:r>
            <a:r>
              <a:rPr lang="as-IN" sz="2000" b="1" dirty="0"/>
              <a:t>সংক্ষিপ্ত ও সরাসরি প্রার্থনা করতে শিখুন, কেবল আপনার যা প্রয়োজন তাই চান। উচ্চস্বরে প্রার্থনা করতে শিখুন, যাতে কেবল ঈশ্বরই তা শুনতে পান। লোকদেখানো প্রার্থনা করবেন না, বরং আন্তরিক ও অনুভূতিপূর্ণ নিবেদন করুন, যা জীবন-রুটির জন্য আত্মার ক্ষুধাকে প্রকাশ করে।</a:t>
            </a:r>
            <a:r>
              <a:rPr lang="en-US" sz="2000" b="1" dirty="0"/>
              <a:t>” </a:t>
            </a:r>
            <a:r>
              <a:rPr lang="en-US" sz="1600" b="1" dirty="0"/>
              <a:t>(E.G.W. “Our high Calling”, May 4)</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463892"/>
            <a:ext cx="3862544" cy="1323439"/>
          </a:xfrm>
          <a:prstGeom prst="rect">
            <a:avLst/>
          </a:prstGeom>
          <a:noFill/>
        </p:spPr>
        <p:txBody>
          <a:bodyPr wrap="square" rtlCol="0">
            <a:spAutoFit/>
          </a:bodyPr>
          <a:lstStyle/>
          <a:p>
            <a:pPr>
              <a:spcBef>
                <a:spcPts val="600"/>
              </a:spcBef>
            </a:pPr>
            <a:r>
              <a:rPr lang="as-IN" sz="2000" b="1" dirty="0"/>
              <a:t>আমাদের প্রার্থনা আন্তরিক ও সরল হওয়া উচিত, দৈনন্দিন ভাষায়। প্রার্থনা আমাদের জীবনের এক অপরিহার্য অংশ।</a:t>
            </a:r>
            <a:endParaRPr lang="en" sz="2000" b="1" dirty="0"/>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153171"/>
            <a:ext cx="609178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as-IN" dirty="0">
                <a:solidFill>
                  <a:srgbClr val="FFFF00"/>
                </a:solidFill>
                <a:effectLst>
                  <a:outerShdw blurRad="38100" dist="38100" dir="2700000" algn="tl">
                    <a:srgbClr val="000000">
                      <a:alpha val="43137"/>
                    </a:srgbClr>
                  </a:outerShdw>
                </a:effectLst>
              </a:rPr>
              <a:t>যীশু: প্রার্থনার বিষয়বস্তু</a:t>
            </a:r>
            <a:endParaRPr lang="en" dirty="0">
              <a:solidFill>
                <a:srgbClr val="FFFF00"/>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073117340"/>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2916822" y="1114802"/>
            <a:ext cx="6318997" cy="400110"/>
          </a:xfrm>
          <a:prstGeom prst="rect">
            <a:avLst/>
          </a:prstGeom>
          <a:noFill/>
        </p:spPr>
        <p:txBody>
          <a:bodyPr wrap="square" rtlCol="0">
            <a:spAutoFit/>
          </a:bodyPr>
          <a:lstStyle/>
          <a:p>
            <a:pPr>
              <a:spcBef>
                <a:spcPts val="600"/>
              </a:spcBef>
            </a:pPr>
            <a:r>
              <a:rPr lang="as-IN" sz="2000" b="1" dirty="0">
                <a:solidFill>
                  <a:schemeClr val="bg1"/>
                </a:solidFill>
                <a:effectLst>
                  <a:outerShdw blurRad="38100" dist="38100" dir="2700000" algn="tl">
                    <a:srgbClr val="000000">
                      <a:alpha val="43137"/>
                    </a:srgbClr>
                  </a:outerShdw>
                </a:effectLst>
              </a:rPr>
              <a:t> এই হলো প্রার্থনার সেই আদর্শ যা যীশু আমাদের দিয়েছেন:</a:t>
            </a:r>
            <a:endParaRPr lang="en" sz="20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747</TotalTime>
  <Words>1360</Words>
  <Application>Microsoft Office PowerPoint</Application>
  <PresentationFormat>Panorámica</PresentationFormat>
  <Paragraphs>84</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121</cp:revision>
  <dcterms:created xsi:type="dcterms:W3CDTF">2026-03-28T16:46:47Z</dcterms:created>
  <dcterms:modified xsi:type="dcterms:W3CDTF">2026-05-11T04:26:43Z</dcterms:modified>
</cp:coreProperties>
</file>