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29"/>
  </p:normalViewPr>
  <p:slideViewPr>
    <p:cSldViewPr snapToGrid="0">
      <p:cViewPr varScale="1">
        <p:scale>
          <a:sx n="101" d="100"/>
          <a:sy n="101" d="100"/>
        </p:scale>
        <p:origin x="91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lang="as-IN" sz="2000" b="1" noProof="0" dirty="0">
              <a:effectLst>
                <a:outerShdw blurRad="38100" dist="38100" dir="2700000" algn="tl">
                  <a:srgbClr val="000000"/>
                </a:outerShdw>
              </a:effectLst>
            </a:rPr>
            <a:t>কাউকে জানুন এবং সময়ের সাথে সাথে বন্ধুত্ব গড়ে তুলুন</a:t>
          </a:r>
          <a:endParaRPr lang="en-US" sz="2000" noProof="0"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pPr algn="just"/>
          <a:r>
            <a:rPr lang="as-IN" sz="1800" b="1" noProof="0" dirty="0">
              <a:effectLst>
                <a:outerShdw blurRad="38100" dist="38100" dir="2700000" algn="tl">
                  <a:srgbClr val="000000"/>
                </a:outerShdw>
              </a:effectLst>
            </a:rPr>
            <a:t>পবিত্র আত্মা যেন সেই ব্যক্তির হৃদয়ে কাজ করেন, তার জন্য প্রার্থনা করুন। তাদের সাথে মেলামেশার সঠিক সুযোগের জন্য প্রার্থনা করুন।</a:t>
          </a:r>
          <a:endParaRPr lang="en-US" sz="1800" noProof="0"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r>
            <a:rPr lang="as-IN" sz="1900" b="1" noProof="0" dirty="0">
              <a:effectLst>
                <a:outerShdw blurRad="38100" dist="38100" dir="2700000" algn="tl">
                  <a:srgbClr val="000000"/>
                </a:outerShdw>
              </a:effectLst>
            </a:rPr>
            <a:t>আপনার নিজের বিশ্বাসের অভিজ্ঞতাগুলো নিয়ে কথা বলার বা সেগুলোর জন্য প্রার্থনা করার স্বাভাবিক উপায় খুঁজুন।</a:t>
          </a:r>
          <a:endParaRPr lang="en-US" sz="1900" noProof="0"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lang="as-IN" sz="1900" b="1" noProof="0" dirty="0">
              <a:effectLst>
                <a:outerShdw blurRad="38100" dist="38100" dir="2700000" algn="tl">
                  <a:srgbClr val="000000"/>
                </a:outerShdw>
              </a:effectLst>
            </a:rPr>
            <a:t>আপনার নতুন বন্ধুকে আপনার গির্জার অন্যদের সাথে পরিচয় করিয়ে দেওয়ার উপায় খুঁজে বের করুন।</a:t>
          </a:r>
          <a:endParaRPr lang="en-US" sz="1900" noProof="0"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pPr algn="l"/>
          <a:r>
            <a:rPr lang="as-IN" sz="2000" b="1" noProof="0" dirty="0">
              <a:effectLst>
                <a:outerShdw blurRad="38100" dist="38100" dir="2700000" algn="tl">
                  <a:srgbClr val="000000"/>
                </a:outerShdw>
              </a:effectLst>
            </a:rPr>
            <a:t>আপনার নতুন বন্ধুর নির্দিষ্ট চাহিদা বা প্রশ্নগুলির বিষয়ে প্রার্থনা করুন</a:t>
          </a:r>
          <a:endParaRPr lang="en-US" sz="2000" noProof="0"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r>
            <a:rPr lang="as-IN" sz="1700" b="1" noProof="0" dirty="0">
              <a:effectLst>
                <a:outerShdw blurRad="38100" dist="38100" dir="2700000" algn="tl">
                  <a:srgbClr val="000000"/>
                </a:outerShdw>
              </a:effectLst>
            </a:rPr>
            <a:t>বাইবেল কীভাবে আমাদের জীবনে সান্ত্বনা, পরামর্শ ও নির্দেশনা দেয়, তা তাদের দেখানোর সুযোগ খুঁজুন।</a:t>
          </a:r>
          <a:endParaRPr lang="en-US" sz="1700" noProof="0"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pPr algn="just"/>
          <a:r>
            <a:rPr lang="as-IN" sz="1400" b="1" noProof="0" dirty="0">
              <a:effectLst>
                <a:outerShdw blurRad="38100" dist="38100" dir="2700000" algn="tl">
                  <a:srgbClr val="000000"/>
                </a:outerShdw>
              </a:effectLst>
            </a:rPr>
            <a:t>এমন এক সময় আসবে যখন আপনি আপনার বন্ধুকে জিজ্ঞাসা করতে চাইবেন যে সে আপনার সাথে বাইবেল অধ্যয়ন করতে আগ্রহী কিনা। পরবর্তীতে, আপনার বন্ধু বাপ্তিস্ম নিতে চাইতে পারে।</a:t>
          </a:r>
          <a:endParaRPr lang="en-US" sz="1400" noProof="0"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noProof="0" dirty="0">
              <a:effectLst>
                <a:outerShdw blurRad="38100" dist="38100" dir="2700000" algn="tl">
                  <a:srgbClr val="000000"/>
                </a:outerShdw>
              </a:effectLst>
            </a:rPr>
            <a:t>কাউকে জানুন এবং সময়ের সাথে সাথে বন্ধুত্ব গড়ে তুলুন</a:t>
          </a:r>
          <a:endParaRPr lang="en-US" sz="2000" kern="1200" noProof="0" dirty="0">
            <a:effectLst>
              <a:outerShdw blurRad="38100" dist="38100" dir="2700000" algn="tl">
                <a:srgbClr val="000000"/>
              </a:outerShdw>
            </a:effectLst>
          </a:endParaRP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as-IN" sz="1800" b="1" kern="1200" noProof="0" dirty="0">
              <a:effectLst>
                <a:outerShdw blurRad="38100" dist="38100" dir="2700000" algn="tl">
                  <a:srgbClr val="000000"/>
                </a:outerShdw>
              </a:effectLst>
            </a:rPr>
            <a:t>পবিত্র আত্মা যেন সেই ব্যক্তির হৃদয়ে কাজ করেন, তার জন্য প্রার্থনা করুন। তাদের সাথে মেলামেশার সঠিক সুযোগের জন্য প্রার্থনা করুন।</a:t>
          </a:r>
          <a:endParaRPr lang="en-US" sz="1800" kern="1200" noProof="0" dirty="0">
            <a:effectLst>
              <a:outerShdw blurRad="38100" dist="38100" dir="2700000" algn="tl">
                <a:srgbClr val="000000"/>
              </a:outerShdw>
            </a:effectLst>
          </a:endParaRP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as-IN" sz="1900" b="1" kern="1200" noProof="0" dirty="0">
              <a:effectLst>
                <a:outerShdw blurRad="38100" dist="38100" dir="2700000" algn="tl">
                  <a:srgbClr val="000000"/>
                </a:outerShdw>
              </a:effectLst>
            </a:rPr>
            <a:t>আপনার নিজের বিশ্বাসের অভিজ্ঞতাগুলো নিয়ে কথা বলার বা সেগুলোর জন্য প্রার্থনা করার স্বাভাবিক উপায় খুঁজুন।</a:t>
          </a:r>
          <a:endParaRPr lang="en-US" sz="1900" kern="1200" noProof="0" dirty="0">
            <a:effectLst>
              <a:outerShdw blurRad="38100" dist="38100" dir="2700000" algn="tl">
                <a:srgbClr val="000000"/>
              </a:outerShdw>
            </a:effectLst>
          </a:endParaRP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as-IN" sz="1900" b="1" kern="1200" noProof="0" dirty="0">
              <a:effectLst>
                <a:outerShdw blurRad="38100" dist="38100" dir="2700000" algn="tl">
                  <a:srgbClr val="000000"/>
                </a:outerShdw>
              </a:effectLst>
            </a:rPr>
            <a:t>আপনার নতুন বন্ধুকে আপনার গির্জার অন্যদের সাথে পরিচয় করিয়ে দেওয়ার উপায় খুঁজে বের করুন।</a:t>
          </a:r>
          <a:endParaRPr lang="en-US" sz="1900" kern="1200" noProof="0" dirty="0">
            <a:effectLst>
              <a:outerShdw blurRad="38100" dist="38100" dir="2700000" algn="tl">
                <a:srgbClr val="000000"/>
              </a:outerShdw>
            </a:effectLst>
          </a:endParaRP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noProof="0" dirty="0">
              <a:effectLst>
                <a:outerShdw blurRad="38100" dist="38100" dir="2700000" algn="tl">
                  <a:srgbClr val="000000"/>
                </a:outerShdw>
              </a:effectLst>
            </a:rPr>
            <a:t>আপনার নতুন বন্ধুর নির্দিষ্ট চাহিদা বা প্রশ্নগুলির বিষয়ে প্রার্থনা করুন</a:t>
          </a:r>
          <a:endParaRPr lang="en-US" sz="2000" kern="1200" noProof="0" dirty="0">
            <a:effectLst>
              <a:outerShdw blurRad="38100" dist="38100" dir="2700000" algn="tl">
                <a:srgbClr val="000000"/>
              </a:outerShdw>
            </a:effectLst>
          </a:endParaRP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as-IN" sz="1700" b="1" kern="1200" noProof="0" dirty="0">
              <a:effectLst>
                <a:outerShdw blurRad="38100" dist="38100" dir="2700000" algn="tl">
                  <a:srgbClr val="000000"/>
                </a:outerShdw>
              </a:effectLst>
            </a:rPr>
            <a:t>বাইবেল কীভাবে আমাদের জীবনে সান্ত্বনা, পরামর্শ ও নির্দেশনা দেয়, তা তাদের দেখানোর সুযোগ খুঁজুন।</a:t>
          </a:r>
          <a:endParaRPr lang="en-US" sz="1700" kern="1200" noProof="0" dirty="0">
            <a:effectLst>
              <a:outerShdw blurRad="38100" dist="38100" dir="2700000" algn="tl">
                <a:srgbClr val="000000"/>
              </a:outerShdw>
            </a:effectLst>
          </a:endParaRP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as-IN" sz="1400" b="1" kern="1200" noProof="0" dirty="0">
              <a:effectLst>
                <a:outerShdw blurRad="38100" dist="38100" dir="2700000" algn="tl">
                  <a:srgbClr val="000000"/>
                </a:outerShdw>
              </a:effectLst>
            </a:rPr>
            <a:t>এমন এক সময় আসবে যখন আপনি আপনার বন্ধুকে জিজ্ঞাসা করতে চাইবেন যে সে আপনার সাথে বাইবেল অধ্যয়ন করতে আগ্রহী কিনা। পরবর্তীতে, আপনার বন্ধু বাপ্তিস্ম নিতে চাইতে পারে।</a:t>
          </a:r>
          <a:endParaRPr lang="en-US" sz="1400" kern="1200" noProof="0" dirty="0">
            <a:effectLst>
              <a:outerShdw blurRad="38100" dist="38100" dir="2700000" algn="tl">
                <a:srgbClr val="000000"/>
              </a:outerShdw>
            </a:effectLst>
          </a:endParaRP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16/06/2026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16/06/2026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16/06/2026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16/06/2026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16/06/2026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16/06/2026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16/06/2026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16/06/2026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16/06/2026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16/06/2026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16/06/2026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16/06/2026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16/06/2026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9371996" y="6471821"/>
            <a:ext cx="2820004" cy="338554"/>
          </a:xfrm>
          <a:prstGeom prst="rect">
            <a:avLst/>
          </a:prstGeom>
          <a:noFill/>
        </p:spPr>
        <p:txBody>
          <a:bodyPr wrap="none" rtlCol="0">
            <a:spAutoFit/>
          </a:bodyPr>
          <a:lstStyle/>
          <a:p>
            <a:pPr algn="r"/>
            <a:r>
              <a:rPr lang="as-IN" sz="1600" b="1" noProof="0" dirty="0">
                <a:solidFill>
                  <a:srgbClr val="FFFF99"/>
                </a:solidFill>
                <a:effectLst>
                  <a:outerShdw blurRad="38100" dist="38100" dir="2700000" algn="tl">
                    <a:srgbClr val="000000"/>
                  </a:outerShdw>
                </a:effectLst>
              </a:rPr>
              <a:t>২০ জুন, ২০২৬ তারিখ</a:t>
            </a:r>
            <a:r>
              <a:rPr lang="en-US" sz="1600" b="1" noProof="0" dirty="0">
                <a:solidFill>
                  <a:srgbClr val="FFFF99"/>
                </a:solidFill>
                <a:effectLst>
                  <a:outerShdw blurRad="38100" dist="38100" dir="2700000" algn="tl">
                    <a:srgbClr val="000000"/>
                  </a:outerShdw>
                </a:effectLst>
              </a:rPr>
              <a:t>: </a:t>
            </a:r>
            <a:r>
              <a:rPr lang="as-IN" sz="1600" b="1" noProof="0" dirty="0">
                <a:solidFill>
                  <a:srgbClr val="FFFF99"/>
                </a:solidFill>
                <a:effectLst>
                  <a:outerShdw blurRad="38100" dist="38100" dir="2700000" algn="tl">
                    <a:srgbClr val="000000"/>
                  </a:outerShdw>
                </a:effectLst>
              </a:rPr>
              <a:t>পাঠ ১২</a:t>
            </a:r>
            <a:r>
              <a:rPr lang="en-US" sz="1600" b="1" noProof="0" dirty="0">
                <a:solidFill>
                  <a:srgbClr val="FFFF99"/>
                </a:solidFill>
                <a:effectLst>
                  <a:outerShdw blurRad="38100" dist="38100" dir="2700000" algn="tl">
                    <a:srgbClr val="000000"/>
                  </a:outerShdw>
                </a:effectLst>
              </a:rPr>
              <a:t> </a:t>
            </a: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553481"/>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as-IN" sz="5400" b="1" spc="1000" noProof="0" dirty="0">
                <a:ln w="9525">
                  <a:noFill/>
                  <a:prstDash val="solid"/>
                </a:ln>
                <a:solidFill>
                  <a:schemeClr val="accent3">
                    <a:lumMod val="50000"/>
                  </a:schemeClr>
                </a:solidFill>
                <a:effectLst>
                  <a:outerShdw blurRad="12700" dist="38100" dir="2700000" algn="tl" rotWithShape="0">
                    <a:srgbClr val="7030A0"/>
                  </a:outerShdw>
                </a:effectLst>
              </a:rPr>
              <a:t>শেয়ার করো</a:t>
            </a:r>
            <a:endParaRPr lang="en-US" sz="5400" b="1" spc="1000" noProof="0" dirty="0">
              <a:ln w="9525">
                <a:noFill/>
                <a:prstDash val="solid"/>
              </a:ln>
              <a:solidFill>
                <a:schemeClr val="accent3">
                  <a:lumMod val="50000"/>
                </a:schemeClr>
              </a:solidFill>
              <a:effectLst>
                <a:outerShdw blurRad="12700" dist="38100" dir="2700000" algn="tl" rotWithShape="0">
                  <a:srgbClr val="7030A0"/>
                </a:outerShdw>
              </a:effectLst>
            </a:endParaRP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algn="ctr"/>
            <a:r>
              <a:rPr lang="as-IN" sz="4400"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ঈশ্বর তাঁর সন্তানদের অন্বেষণ করেন</a:t>
            </a: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640778"/>
            <a:ext cx="9865001" cy="923330"/>
          </a:xfrm>
          <a:prstGeom prst="rect">
            <a:avLst/>
          </a:prstGeom>
          <a:noFill/>
        </p:spPr>
        <p:txBody>
          <a:bodyPr wrap="square">
            <a:spAutoFit/>
          </a:bodyPr>
          <a:lstStyle/>
          <a:p>
            <a:pPr algn="ctr"/>
            <a:r>
              <a:rPr lang="en-US" b="1" noProof="0" dirty="0">
                <a:solidFill>
                  <a:schemeClr val="accent1">
                    <a:lumMod val="75000"/>
                  </a:schemeClr>
                </a:solidFill>
                <a:latin typeface="Comic Sans MS" panose="030F0702030302020204" pitchFamily="66" charset="0"/>
              </a:rPr>
              <a:t>“</a:t>
            </a:r>
            <a:r>
              <a:rPr lang="as-IN" b="1" dirty="0">
                <a:solidFill>
                  <a:schemeClr val="accent1">
                    <a:lumMod val="75000"/>
                  </a:schemeClr>
                </a:solidFill>
                <a:latin typeface="Comic Sans MS" panose="030F0702030302020204" pitchFamily="66" charset="0"/>
              </a:rPr>
              <a:t>ইফ্রয়িম কি আমার প্রিয় পুত্র? সে কি আনন্দদায়ী বালক? হাঁ, যতবার আমি তাহার বিরুদ্ধে কথা কহি, ততবার পুনরায় তাহাকে সাগ্রহে স্মরণ করি; এই কারণ তাহার জন্য আমার অন্তর ব্যাকুল হয়; অবশ্য আমি তাহার প্রতি করুণা করিব, ইহা সদাপ্রভু বলেন।</a:t>
            </a:r>
            <a:r>
              <a:rPr lang="en-US" b="1" noProof="0" dirty="0">
                <a:solidFill>
                  <a:schemeClr val="accent1">
                    <a:lumMod val="75000"/>
                  </a:schemeClr>
                </a:solidFill>
                <a:latin typeface="Comic Sans MS" panose="030F0702030302020204" pitchFamily="66" charset="0"/>
              </a:rPr>
              <a:t>” </a:t>
            </a:r>
            <a:r>
              <a:rPr lang="en-US" sz="1400" b="1" noProof="0" dirty="0">
                <a:solidFill>
                  <a:schemeClr val="accent1">
                    <a:lumMod val="75000"/>
                  </a:schemeClr>
                </a:solidFill>
                <a:latin typeface="Comic Sans MS" panose="030F0702030302020204" pitchFamily="66" charset="0"/>
              </a:rPr>
              <a:t>(</a:t>
            </a:r>
            <a:r>
              <a:rPr lang="as-IN" sz="1400" b="1" dirty="0">
                <a:solidFill>
                  <a:schemeClr val="accent1">
                    <a:lumMod val="75000"/>
                  </a:schemeClr>
                </a:solidFill>
                <a:latin typeface="Comic Sans MS" panose="030F0702030302020204" pitchFamily="66" charset="0"/>
              </a:rPr>
              <a:t>যিরমিয় ৩১:২০</a:t>
            </a:r>
            <a:r>
              <a:rPr lang="en-US" sz="1400" b="1" noProof="0"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A48FE12C-C9B7-0B2F-6761-22A02139524C}"/>
              </a:ext>
            </a:extLst>
          </p:cNvPr>
          <p:cNvSpPr txBox="1"/>
          <p:nvPr/>
        </p:nvSpPr>
        <p:spPr>
          <a:xfrm>
            <a:off x="4785370" y="1655032"/>
            <a:ext cx="4653147" cy="969496"/>
          </a:xfrm>
          <a:prstGeom prst="rect">
            <a:avLst/>
          </a:prstGeom>
          <a:noFill/>
        </p:spPr>
        <p:txBody>
          <a:bodyPr wrap="square" rtlCol="0">
            <a:spAutoFit/>
          </a:bodyPr>
          <a:lstStyle/>
          <a:p>
            <a:pPr algn="just">
              <a:spcBef>
                <a:spcPts val="600"/>
              </a:spcBef>
            </a:pPr>
            <a:r>
              <a:rPr lang="as-IN" sz="1900" b="1" dirty="0"/>
              <a:t>এক পর্যায়ে ঈশ্বরের প্রজারা বিভক্ত হয়ে গেল: ইফ্রয়িম (উত্তরের রাজ্য) ঈশ্বরকে ত্যাগ করল; যিহূদা (দক্ষিণের রাজ্য) বিশ্বস্ত রইল।</a:t>
            </a:r>
            <a:endParaRPr lang="en-US" sz="1900" b="1" noProof="0" dirty="0"/>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0" y="4599842"/>
            <a:ext cx="9153939" cy="1015663"/>
          </a:xfrm>
          <a:prstGeom prst="rect">
            <a:avLst/>
          </a:prstGeom>
          <a:noFill/>
        </p:spPr>
        <p:txBody>
          <a:bodyPr wrap="square">
            <a:spAutoFit/>
          </a:bodyPr>
          <a:lstStyle/>
          <a:p>
            <a:pPr>
              <a:spcBef>
                <a:spcPts val="600"/>
              </a:spcBef>
            </a:pPr>
            <a:r>
              <a:rPr lang="as-IN" sz="2000" b="1" dirty="0"/>
              <a:t>যারা ঈশ্বরের সেবা করে এবং তারপর তাঁকে পরিত্যাগ করে, ঈশ্বর তাদের ভালবাসার সাথে ডাকতে থাকেন। তারা তাঁর সন্তান, এবং তিনি তাদের ভালবাসেন এবং ক্রমাগত তাদের তাঁর কাছে ফিরে যাওয়ার জন্য অনুরোধ করেন।</a:t>
            </a:r>
            <a:endParaRPr lang="en-US" sz="2000" b="1" noProof="0" dirty="0"/>
          </a:p>
        </p:txBody>
      </p:sp>
      <p:sp>
        <p:nvSpPr>
          <p:cNvPr id="7" name="CuadroTexto 6">
            <a:extLst>
              <a:ext uri="{FF2B5EF4-FFF2-40B4-BE49-F238E27FC236}">
                <a16:creationId xmlns:a16="http://schemas.microsoft.com/office/drawing/2014/main" id="{4EBC4B57-529E-F917-4BFE-11E0CBD8A6F6}"/>
              </a:ext>
            </a:extLst>
          </p:cNvPr>
          <p:cNvSpPr txBox="1"/>
          <p:nvPr/>
        </p:nvSpPr>
        <p:spPr>
          <a:xfrm>
            <a:off x="4785370" y="2694973"/>
            <a:ext cx="4653147" cy="1938992"/>
          </a:xfrm>
          <a:prstGeom prst="rect">
            <a:avLst/>
          </a:prstGeom>
          <a:noFill/>
        </p:spPr>
        <p:txBody>
          <a:bodyPr wrap="square">
            <a:spAutoFit/>
          </a:bodyPr>
          <a:lstStyle/>
          <a:p>
            <a:pPr lvl="0" algn="just">
              <a:spcBef>
                <a:spcPts val="600"/>
              </a:spcBef>
              <a:defRPr/>
            </a:pPr>
            <a:r>
              <a:rPr lang="as-IN" sz="2000" b="1" dirty="0">
                <a:solidFill>
                  <a:prstClr val="black"/>
                </a:solidFill>
              </a:rPr>
              <a:t>পরিত্যক্ত হওয়া সত্ত্বেও, ঈশ্বর ইফ্রাইমকে তাঁর প্রিয় পুত্র হিসেবেই গণ্য করতে থাকলেন (যিরমিয় ৩১:২০)। এমনকি তিনি তার নানী রাহেলকে তাঁর পাপে মৃত পুত্রদের জন্য ক্রন্দনরত অবস্থায় চিত্রিত করেছেন (যিরমিয় ৩১:১৫)।</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79C8B7EF-096B-DACC-75FE-CED3A04B284F}"/>
              </a:ext>
            </a:extLst>
          </p:cNvPr>
          <p:cNvSpPr txBox="1"/>
          <p:nvPr/>
        </p:nvSpPr>
        <p:spPr>
          <a:xfrm>
            <a:off x="0" y="5605131"/>
            <a:ext cx="9086850" cy="1138773"/>
          </a:xfrm>
          <a:prstGeom prst="rect">
            <a:avLst/>
          </a:prstGeom>
          <a:noFill/>
        </p:spPr>
        <p:txBody>
          <a:bodyPr wrap="square">
            <a:spAutoFit/>
          </a:bodyPr>
          <a:lstStyle/>
          <a:p>
            <a:pPr lvl="0" algn="just">
              <a:spcBef>
                <a:spcPts val="600"/>
              </a:spcBef>
              <a:defRPr/>
            </a:pPr>
            <a:r>
              <a:rPr lang="as-IN" sz="1700" b="1" dirty="0">
                <a:solidFill>
                  <a:prstClr val="black"/>
                </a:solidFill>
              </a:rPr>
              <a:t>হয়তো আমাদের নিজেদেরই কিছু সন্তান, যারা একসময় বিশ্বাসকে জানত, তারা তা ত্যাগ করেছে। তাদের থেকে মুখ ফিরিয়ে নেওয়ার পরিবর্তে, আমাদের অবশ্যই তাদের ভালোবাসতে হবে এবং তাদের সাথে সদয়ভাবে কথা বলতে হবে। ঈশ্বর আমাদের স্মরণ করিয়ে দেন যে তারাই তাঁর গভীরতম করুণার পাত্রী, এবং তিনি একান্তভাবে চান যে তারা তাঁর কাছে ফিরে আসুক।</a:t>
            </a:r>
            <a:endParaRPr kumimoji="0" lang="en-US" sz="17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as-IN" sz="4400" b="1"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আমরা তাকে খুঁজছি যে চলে গেছে।</a:t>
            </a: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653065"/>
            <a:ext cx="10630933" cy="646331"/>
          </a:xfrm>
          <a:prstGeom prst="rect">
            <a:avLst/>
          </a:prstGeom>
          <a:noFill/>
        </p:spPr>
        <p:txBody>
          <a:bodyPr wrap="square">
            <a:spAutoFit/>
          </a:bodyPr>
          <a:lstStyle/>
          <a:p>
            <a:pPr algn="ctr"/>
            <a:r>
              <a:rPr lang="en-US" b="1" noProof="0" dirty="0">
                <a:solidFill>
                  <a:srgbClr val="FEEAED"/>
                </a:solidFill>
                <a:effectLst>
                  <a:outerShdw blurRad="38100" dist="38100" dir="2700000" algn="tl">
                    <a:srgbClr val="000000"/>
                  </a:outerShdw>
                </a:effectLst>
                <a:latin typeface="Comic Sans MS" panose="030F0702030302020204" pitchFamily="66" charset="0"/>
              </a:rPr>
              <a:t>“</a:t>
            </a:r>
            <a:r>
              <a:rPr lang="as-IN" b="1" dirty="0">
                <a:solidFill>
                  <a:srgbClr val="FEEAED"/>
                </a:solidFill>
                <a:effectLst>
                  <a:outerShdw blurRad="38100" dist="38100" dir="2700000" algn="tl">
                    <a:srgbClr val="000000"/>
                  </a:outerShdw>
                </a:effectLst>
                <a:latin typeface="Comic Sans MS" panose="030F0702030302020204" pitchFamily="66" charset="0"/>
              </a:rPr>
              <a:t>আর আমি জাতিগণের মধ্যে তাহাদিগকে বপন করিব; তাহারা নানা দূর দেশে আমাকে স্মরণ করিবে; আর তাহারা আপন আপন সন্তানগণসহ জীবিত থাকিবে ও ফিরিয়া আসিবে।</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a:t>
            </a:r>
            <a:r>
              <a:rPr lang="as-IN" sz="1400" b="1" dirty="0">
                <a:solidFill>
                  <a:srgbClr val="FEEAED"/>
                </a:solidFill>
                <a:effectLst>
                  <a:outerShdw blurRad="38100" dist="38100" dir="2700000" algn="tl">
                    <a:srgbClr val="000000"/>
                  </a:outerShdw>
                </a:effectLst>
                <a:latin typeface="Comic Sans MS" panose="030F0702030302020204" pitchFamily="66" charset="0"/>
              </a:rPr>
              <a:t>সখরিয় ১০:৯</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411681"/>
            <a:ext cx="8229184" cy="1015663"/>
          </a:xfrm>
          <a:prstGeom prst="rect">
            <a:avLst/>
          </a:prstGeom>
          <a:noFill/>
        </p:spPr>
        <p:txBody>
          <a:bodyPr wrap="square" rtlCol="0">
            <a:spAutoFit/>
          </a:bodyPr>
          <a:lstStyle/>
          <a:p>
            <a:pPr>
              <a:spcBef>
                <a:spcPts val="600"/>
              </a:spcBef>
            </a:pPr>
            <a:r>
              <a:rPr lang="as-IN" sz="2000" b="1" dirty="0"/>
              <a:t>আমাদের জীবনসঙ্গী; আমাদের ছেলে; আমাদের মেয়ে; আমাদের বন্ধু; আমাদের প্রতিবেশী; সেই ভাই বা বোন যে একসময় ওই বেঞ্চে বসত… একসময় তারা আমাদের সাথে উপাসনা করত, কিন্তু এখন তারা কোথায়?</a:t>
            </a:r>
            <a:endParaRPr lang="en-US" sz="2000" b="1" noProof="0" dirty="0"/>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962815" y="3355790"/>
            <a:ext cx="4379027" cy="1631216"/>
          </a:xfrm>
          <a:prstGeom prst="rect">
            <a:avLst/>
          </a:prstGeom>
          <a:noFill/>
        </p:spPr>
        <p:txBody>
          <a:bodyPr wrap="square">
            <a:spAutoFit/>
          </a:bodyPr>
          <a:lstStyle/>
          <a:p>
            <a:pPr>
              <a:spcBef>
                <a:spcPts val="600"/>
              </a:spcBef>
            </a:pPr>
            <a:r>
              <a:rPr lang="as-IN" sz="2000" b="1" dirty="0"/>
              <a:t>আমাদের কর্তব্য হলো গিয়ে তাদের খুঁজে বের করা এবং দলে ফিরিয়ে আনা। আমরা এটা কীভাবে করব? প্রথমত, প্রার্থনার মাধ্যমে। দ্বিতীয়ত, তাদের প্রতি ভালোবাসা ও দয়ার দৃষ্টান্ত স্থাপন করে।</a:t>
            </a:r>
            <a:endParaRPr lang="en-US" sz="2000" b="1" noProof="0" dirty="0"/>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7" y="2359662"/>
            <a:ext cx="8229183" cy="1015663"/>
          </a:xfrm>
          <a:prstGeom prst="rect">
            <a:avLst/>
          </a:prstGeom>
          <a:noFill/>
        </p:spPr>
        <p:txBody>
          <a:bodyPr wrap="square">
            <a:spAutoFit/>
          </a:bodyPr>
          <a:lstStyle/>
          <a:p>
            <a:pPr lvl="0">
              <a:spcBef>
                <a:spcPts val="600"/>
              </a:spcBef>
              <a:defRPr/>
            </a:pPr>
            <a:r>
              <a:rPr lang="as-IN" sz="2000" b="1" dirty="0">
                <a:solidFill>
                  <a:prstClr val="black"/>
                </a:solidFill>
              </a:rPr>
              <a:t>মানুষের গির্জা ছেড়ে যাওয়ার অনেক কারণ রয়েছে। তাদের কারণগুলোর বিচার করা, তাদের উদ্দেশ্যের সমালোচনা করা, কিংবা তাদের কথা পুরোপুরি ভুলে যাওয়ার জন্য আমাদের আহ্বান করা হয়নি।</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09021739-B33C-8BDF-66A8-E362590B705F}"/>
              </a:ext>
            </a:extLst>
          </p:cNvPr>
          <p:cNvSpPr txBox="1"/>
          <p:nvPr/>
        </p:nvSpPr>
        <p:spPr>
          <a:xfrm>
            <a:off x="3962815" y="5023597"/>
            <a:ext cx="4379027" cy="1631216"/>
          </a:xfrm>
          <a:prstGeom prst="rect">
            <a:avLst/>
          </a:prstGeom>
          <a:noFill/>
        </p:spPr>
        <p:txBody>
          <a:bodyPr wrap="square">
            <a:spAutoFit/>
          </a:bodyPr>
          <a:lstStyle/>
          <a:p>
            <a:pPr lvl="0">
              <a:spcBef>
                <a:spcPts val="600"/>
              </a:spcBef>
              <a:defRPr/>
            </a:pPr>
            <a:r>
              <a:rPr lang="as-IN" sz="2000" b="1" dirty="0">
                <a:solidFill>
                  <a:prstClr val="black"/>
                </a:solidFill>
              </a:rPr>
              <a:t>ঈশ্বর থেকে বিচ্যুত কোনো ব্যক্তির জন্য আপনার জীবনের সাক্ষ্য, আপনার কাজ, কথা এবং প্রার্থনা তার জীবন ও ভবিষ্যৎকে আমূল পরিবর্তন করে দিতে পারে।</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71575" y="623052"/>
            <a:ext cx="9848850" cy="5339923"/>
          </a:xfrm>
          <a:prstGeom prst="rect">
            <a:avLst/>
          </a:prstGeom>
          <a:noFill/>
        </p:spPr>
        <p:txBody>
          <a:bodyPr wrap="square">
            <a:spAutoFit/>
          </a:bodyPr>
          <a:lstStyle/>
          <a:p>
            <a:pPr>
              <a:spcBef>
                <a:spcPts val="600"/>
              </a:spcBef>
            </a:pPr>
            <a:r>
              <a:rPr lang="as-IN" sz="2400" b="1" dirty="0">
                <a:latin typeface="Constantia" panose="02030602050306030303" pitchFamily="18" charset="0"/>
              </a:rPr>
              <a:t>"ঈশ্বর হয়তো সুসমাচারের বার্তা, এবং প্রেমময় পরিচর্যার সমস্ত কাজ স্বর্গীয় ফেরেশতাদের কাছে দান করতে পারেন। তিনি তাঁর উদ্দেশ্য সাধনের জন্য অন্য উপায় ব্যবহার করতে পারেন। কিন্তু তাঁর অসীম ভালবাসায় তিনি আমাদেরকে নিজের সাথে, খ্রীষ্ট এবং ফেরেশতাদের সাথে সহকর্মী করতে বেছে নিয়েছিলেন, যাতে আমরা আশীর্বাদ, আনন্দ, এই আত্মিক উত্থানের ফলাফলগুলি ভাগ করে নিতে পারি।</a:t>
            </a:r>
          </a:p>
          <a:p>
            <a:pPr>
              <a:spcBef>
                <a:spcPts val="600"/>
              </a:spcBef>
            </a:pPr>
            <a:r>
              <a:rPr lang="as-IN" sz="2400" b="1" dirty="0">
                <a:latin typeface="Constantia" panose="02030602050306030303" pitchFamily="18" charset="0"/>
              </a:rPr>
              <a:t>আপনি যদি খ্রীষ্টের ডিজাইন হিসাবে কাজ করতে যান যা তাঁর শিষ্যরা করবে, এবং তাঁর জন্য আত্মা জয় করবে, তাহলে আপনি ঐশ্বরিক জিনিসগুলিতে একটি গভীর অভিজ্ঞতা এবং বৃহত্তর জ্ঞানের প্রয়োজন অনুভব করবেন এবং ধার্মিকতার জন্য ক্ষুধা ও তৃষ্ণা পাবেন। আপনি ঈশ্বরের কাছে আবেদন করবেন, এবং আপনার বিশ্বাস শক্তিশালী হবে, এবং আপনার আত্মা পরিত্রাণের কূপে গভীরতর ড্রাফ্ট পান করবে। বিরোধিতা এবং পরীক্ষার সম্মুখীন হওয়া আপনাকে বাইবেল এবং প্রার্থনার দিকে চালিত করবে। আপনি অনুগ্রহে এবং খ্রীষ্টের জ্ঞানে বৃদ্ধি পাবেন এবং একটি সমৃদ্ধ অভিজ্ঞতার বিকাশ </a:t>
            </a:r>
            <a:r>
              <a:rPr lang="as-IN" sz="2400" b="1">
                <a:latin typeface="Constantia" panose="02030602050306030303" pitchFamily="18" charset="0"/>
              </a:rPr>
              <a:t>ঘটাবেন”।</a:t>
            </a:r>
            <a:endParaRPr lang="as-I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9336F1C7-6B6A-AEB4-7143-EE3CB823570A}"/>
              </a:ext>
            </a:extLst>
          </p:cNvPr>
          <p:cNvSpPr txBox="1"/>
          <p:nvPr/>
        </p:nvSpPr>
        <p:spPr>
          <a:xfrm>
            <a:off x="7503281" y="6065671"/>
            <a:ext cx="3355662" cy="338554"/>
          </a:xfrm>
          <a:prstGeom prst="rect">
            <a:avLst/>
          </a:prstGeom>
          <a:noFill/>
        </p:spPr>
        <p:txBody>
          <a:bodyPr wrap="none" rtlCol="0">
            <a:spAutoFit/>
          </a:bodyPr>
          <a:lstStyle/>
          <a:p>
            <a:pPr algn="r"/>
            <a:r>
              <a:rPr lang="en-US" sz="1600" b="1" noProof="0" dirty="0" err="1"/>
              <a:t>EGW</a:t>
            </a:r>
            <a:r>
              <a:rPr lang="en-US" sz="1600" b="1" noProof="0" dirty="0"/>
              <a:t> (The Way to Christ, pp. 79-80)</a:t>
            </a: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229431" y="412788"/>
            <a:ext cx="4369201" cy="6032421"/>
          </a:xfrm>
          <a:prstGeom prst="rect">
            <a:avLst/>
          </a:prstGeom>
          <a:noFill/>
        </p:spPr>
        <p:txBody>
          <a:bodyPr wrap="square">
            <a:spAutoFit/>
          </a:bodyPr>
          <a:lstStyle/>
          <a:p>
            <a:pPr lvl="0" algn="ctr">
              <a:defRPr/>
            </a:pP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lang="as-IN"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প্রভু সদাপ্রভু আমাকে শিক্ষাগ্রাহীদের জিহ্বা দিয়াছেন, যেন আমি বুঝিতে পারি, কিরূপে ক্লান্ত লোককে বাক্য দ্বারা সুস্থির করিতে হয়; তিনি প্রভাতে প্রভাতে জাগরিত করেন, আমার কর্ণ জাগরিত করেন, যেন আমি শিক্ষাগ্রাহীদের ন্যায় শুনিতে পাই।</a:t>
            </a: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kumimoji="0" lang="as-IN"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যিশাইয় ৫০:৪</a:t>
            </a: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6638924" y="3429000"/>
            <a:ext cx="570547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solidFill>
                  <a:srgbClr val="A70FDB"/>
                </a:solidFill>
              </a:rPr>
              <a:t>আমরা কি শেয়ার করা উচিত?</a:t>
            </a:r>
            <a:endParaRPr lang="en-US" sz="2000" b="1" noProof="0" dirty="0">
              <a:solidFill>
                <a:srgbClr val="A70FDB"/>
              </a:solidFill>
            </a:endParaRPr>
          </a:p>
          <a:p>
            <a:pPr lvl="1">
              <a:spcBef>
                <a:spcPts val="600"/>
              </a:spcBef>
            </a:pPr>
            <a:r>
              <a:rPr lang="as-IN" sz="2000" b="1" dirty="0"/>
              <a:t>মহান-আদেশ</a:t>
            </a:r>
            <a:endParaRPr lang="en-US" sz="2000" b="1" noProof="0" dirty="0"/>
          </a:p>
          <a:p>
            <a:pPr>
              <a:spcBef>
                <a:spcPts val="1800"/>
              </a:spcBef>
            </a:pPr>
            <a:r>
              <a:rPr lang="as-IN" sz="2000" b="1" dirty="0">
                <a:solidFill>
                  <a:srgbClr val="00A44E"/>
                </a:solidFill>
              </a:rPr>
              <a:t>আমরা কীভাবে শেয়ার করতে পারি</a:t>
            </a:r>
            <a:r>
              <a:rPr lang="en-US" sz="2000" b="1" noProof="0" dirty="0">
                <a:solidFill>
                  <a:srgbClr val="00A44E"/>
                </a:solidFill>
              </a:rPr>
              <a:t>?</a:t>
            </a:r>
          </a:p>
          <a:p>
            <a:pPr lvl="1">
              <a:spcBef>
                <a:spcPts val="600"/>
              </a:spcBef>
            </a:pPr>
            <a:r>
              <a:rPr lang="as-IN" sz="2000" b="1" dirty="0"/>
              <a:t>যীশুর আদর্শ অনুসরণ করা</a:t>
            </a:r>
            <a:endParaRPr lang="en-US" sz="2000" b="1" noProof="0" dirty="0"/>
          </a:p>
          <a:p>
            <a:pPr lvl="1">
              <a:spcBef>
                <a:spcPts val="600"/>
              </a:spcBef>
            </a:pPr>
            <a:r>
              <a:rPr lang="as-IN" sz="2000" b="1" dirty="0"/>
              <a:t>বন্ধুত্বের পরিচর্যা করা</a:t>
            </a:r>
            <a:endParaRPr lang="en-US" sz="2000" b="1" noProof="0" dirty="0"/>
          </a:p>
          <a:p>
            <a:pPr>
              <a:spcBef>
                <a:spcPts val="1800"/>
              </a:spcBef>
            </a:pPr>
            <a:r>
              <a:rPr lang="as-IN" sz="2000" b="1" dirty="0">
                <a:solidFill>
                  <a:srgbClr val="C64D1C"/>
                </a:solidFill>
              </a:rPr>
              <a:t>যারা চলে গেছে তাদের কীভাবে ফিরিয়ে আনা যায়</a:t>
            </a:r>
            <a:r>
              <a:rPr lang="en-US" sz="2000" b="1" noProof="0" dirty="0">
                <a:solidFill>
                  <a:srgbClr val="C64D1C"/>
                </a:solidFill>
              </a:rPr>
              <a:t>?</a:t>
            </a:r>
          </a:p>
          <a:p>
            <a:pPr lvl="1">
              <a:spcBef>
                <a:spcPts val="600"/>
              </a:spcBef>
            </a:pPr>
            <a:r>
              <a:rPr lang="as-IN" sz="2000" b="1" dirty="0"/>
              <a:t>ঈশ্বর তাঁর সন্তানদের অন্বেষণ করেন</a:t>
            </a:r>
            <a:endParaRPr lang="en-US" sz="2000" b="1" noProof="0" dirty="0"/>
          </a:p>
          <a:p>
            <a:pPr lvl="1">
              <a:spcBef>
                <a:spcPts val="600"/>
              </a:spcBef>
            </a:pPr>
            <a:r>
              <a:rPr lang="as-IN" sz="2000" b="1" dirty="0"/>
              <a:t>আমরা তাকে খুঁজছি যে চলে গেছে।</a:t>
            </a:r>
            <a:endParaRPr lang="en-US" sz="2000" b="1" noProof="0" dirty="0"/>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5" y="358096"/>
            <a:ext cx="8191500" cy="923330"/>
          </a:xfrm>
          <a:prstGeom prst="rect">
            <a:avLst/>
          </a:prstGeom>
          <a:noFill/>
        </p:spPr>
        <p:txBody>
          <a:bodyPr wrap="square" rtlCol="0">
            <a:spAutoFit/>
          </a:bodyPr>
          <a:lstStyle/>
          <a:p>
            <a:pPr algn="just">
              <a:spcBef>
                <a:spcPts val="600"/>
              </a:spcBef>
            </a:pPr>
            <a:r>
              <a:rPr lang="as-IN" b="1" dirty="0"/>
              <a:t>হাজার হাজার মানুষ যীশুকে সত্যিকার অর্থে জানে না। আমরা তাদের ‘হারিয়ে যাওয়া মেষ’ বলি, কিন্তু তারা নিজেরাও জানে না যে তারা হারিয়ে গেছে। আর যদি কেউ তাদের বুঝিয়ে না দেয়, তাহলে তারা কীভাবে জানবে যে তাদের যীশুকে প্রয়োজন?</a:t>
            </a:r>
            <a:endParaRPr lang="en-US" b="1" noProof="0" dirty="0"/>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456" r="3456"/>
          <a:stretch>
            <a:fillRect/>
          </a:stretch>
        </p:blipFill>
        <p:spPr>
          <a:xfrm>
            <a:off x="2143124" y="3428999"/>
            <a:ext cx="3752851"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2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765258" y="6097548"/>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765258" y="389871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765258" y="4816157"/>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765258" y="647963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765258" y="5186875"/>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175526" y="4343754"/>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174973" y="5640663"/>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175526" y="3427268"/>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5" y="2482953"/>
            <a:ext cx="8191500" cy="707886"/>
          </a:xfrm>
          <a:prstGeom prst="rect">
            <a:avLst/>
          </a:prstGeom>
          <a:noFill/>
        </p:spPr>
        <p:txBody>
          <a:bodyPr wrap="square">
            <a:spAutoFit/>
          </a:bodyPr>
          <a:lstStyle/>
          <a:p>
            <a:pPr lvl="0" algn="just">
              <a:spcBef>
                <a:spcPts val="600"/>
              </a:spcBef>
              <a:defRPr/>
            </a:pPr>
            <a:r>
              <a:rPr lang="as-IN" sz="2000" b="1" dirty="0">
                <a:solidFill>
                  <a:prstClr val="black"/>
                </a:solidFill>
              </a:rPr>
              <a:t>ঈশ্বর কীভাবে সেই সমস্ত মানুষের কাছে পৌঁছানোর সিদ্ধান্ত নিয়েছেন? আমাদের মাধ্যমে। এটাই আমাদের “মহৎ দায়িত্ব”।</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349763"/>
            <a:ext cx="8191499" cy="1015663"/>
          </a:xfrm>
          <a:prstGeom prst="rect">
            <a:avLst/>
          </a:prstGeom>
          <a:noFill/>
        </p:spPr>
        <p:txBody>
          <a:bodyPr wrap="square">
            <a:spAutoFit/>
          </a:bodyPr>
          <a:lstStyle/>
          <a:p>
            <a:pPr lvl="0" algn="just">
              <a:spcBef>
                <a:spcPts val="600"/>
              </a:spcBef>
              <a:defRPr/>
            </a:pPr>
            <a:r>
              <a:rPr lang="as-IN" sz="2000" b="1" dirty="0">
                <a:solidFill>
                  <a:prstClr val="black"/>
                </a:solidFill>
              </a:rPr>
              <a:t>ঈশ্বর এই পৃথিবীর প্রত্যেক ব্যক্তির যত্ন নেন এবং “চান যেন সকলে পরিত্রাণ পায় ও সত্যের জ্ঞান লাভ করে” (১ তীমথিয় ২:৪)। এর মধ্যে তারাও অন্তর্ভুক্ত যারা তাঁকে জানে না এবং যারা তাঁকে জেনেও তাঁর পথ থেকে বিমুখ হয়েছে।</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190550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as-IN" sz="8800" b="1" spc="600" noProof="0" dirty="0">
                <a:ln w="15875">
                  <a:noFill/>
                  <a:prstDash val="solid"/>
                </a:ln>
                <a:solidFill>
                  <a:srgbClr val="FFFFFF"/>
                </a:solidFill>
                <a:effectLst>
                  <a:outerShdw blurRad="38100" dist="22860" dir="5400000" algn="tl" rotWithShape="0">
                    <a:srgbClr val="000000">
                      <a:alpha val="30000"/>
                    </a:srgbClr>
                  </a:outerShdw>
                </a:effectLst>
              </a:rPr>
              <a:t>আমাদের কী শেয়ার করা উচিত?</a:t>
            </a:r>
            <a:endParaRPr lang="en-US" sz="8800" b="1" spc="600" noProof="0" dirty="0">
              <a:ln w="15875">
                <a:no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as-IN" sz="4400" b="1" dirty="0">
                <a:ln/>
                <a:solidFill>
                  <a:schemeClr val="accent2">
                    <a:lumMod val="75000"/>
                  </a:schemeClr>
                </a:solidFill>
                <a:effectLst>
                  <a:outerShdw blurRad="50800" dist="50800" dir="3300000" algn="ctr" rotWithShape="0">
                    <a:schemeClr val="bg1">
                      <a:alpha val="68000"/>
                    </a:schemeClr>
                  </a:outerShdw>
                </a:effectLst>
              </a:rPr>
              <a:t>মহান-আদেশ</a:t>
            </a: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685682"/>
            <a:ext cx="852487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6">
                    <a:lumMod val="75000"/>
                  </a:schemeClr>
                </a:solidFill>
                <a:latin typeface="Comic Sans MS" panose="030F0702030302020204" pitchFamily="66" charset="0"/>
              </a:rPr>
              <a:t>“</a:t>
            </a:r>
            <a:r>
              <a:rPr lang="as-IN" b="1" dirty="0">
                <a:solidFill>
                  <a:schemeClr val="accent6">
                    <a:lumMod val="75000"/>
                  </a:schemeClr>
                </a:solidFill>
                <a:latin typeface="Comic Sans MS" panose="030F0702030302020204" pitchFamily="66" charset="0"/>
              </a:rPr>
              <a:t>অতএব তোমরা গিয়া সমুদয় জাতিকে শিষ্য কর; পিতার ও পুত্রের ও পবিত্র আত্মার নামে তাহাদিগকে বাপ্তাইজ কর;</a:t>
            </a:r>
            <a:r>
              <a:rPr lang="en-US" b="1" noProof="0" dirty="0">
                <a:solidFill>
                  <a:schemeClr val="accent6">
                    <a:lumMod val="75000"/>
                  </a:schemeClr>
                </a:solidFill>
                <a:latin typeface="Comic Sans MS" panose="030F0702030302020204" pitchFamily="66" charset="0"/>
              </a:rPr>
              <a:t>” </a:t>
            </a:r>
            <a:r>
              <a:rPr lang="en-US" sz="1400" b="1" noProof="0" dirty="0">
                <a:solidFill>
                  <a:schemeClr val="accent6">
                    <a:lumMod val="75000"/>
                  </a:schemeClr>
                </a:solidFill>
                <a:latin typeface="Comic Sans MS" panose="030F0702030302020204" pitchFamily="66" charset="0"/>
              </a:rPr>
              <a:t>(</a:t>
            </a:r>
            <a:r>
              <a:rPr lang="as-IN" sz="1400" b="1" dirty="0">
                <a:solidFill>
                  <a:schemeClr val="accent6">
                    <a:lumMod val="75000"/>
                  </a:schemeClr>
                </a:solidFill>
                <a:latin typeface="Comic Sans MS" panose="030F0702030302020204" pitchFamily="66" charset="0"/>
              </a:rPr>
              <a:t>মথি ২৮:১৯</a:t>
            </a:r>
            <a:r>
              <a:rPr lang="en-US" sz="1400" b="1" noProof="0" dirty="0">
                <a:solidFill>
                  <a:schemeClr val="accent6">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4" y="1479450"/>
            <a:ext cx="6769796" cy="1015663"/>
          </a:xfrm>
          <a:prstGeom prst="rect">
            <a:avLst/>
          </a:prstGeom>
          <a:noFill/>
        </p:spPr>
        <p:txBody>
          <a:bodyPr wrap="square" rtlCol="0">
            <a:spAutoFit/>
          </a:bodyPr>
          <a:lstStyle/>
          <a:p>
            <a:pPr algn="just">
              <a:spcBef>
                <a:spcPts val="600"/>
              </a:spcBef>
            </a:pPr>
            <a:r>
              <a:rPr lang="as-IN" sz="2000" b="1" dirty="0"/>
              <a:t>"যাও... [সমস্ত জাতির কাছে]" যীশু সেই আদেশটি দিয়েছিলেন যারা তার পুনরুত্থানের পর তাকে দেখতে জড়ো হয়েছিল (মথি ২৮:১৮-১৯ক</a:t>
            </a:r>
            <a:r>
              <a:rPr lang="en-US" sz="2000" b="1" dirty="0"/>
              <a:t>)।</a:t>
            </a:r>
            <a:endParaRPr lang="en-US" sz="2000" b="1" noProof="0" dirty="0"/>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2509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40879" y="4495660"/>
            <a:ext cx="4988621" cy="2308324"/>
          </a:xfrm>
          <a:prstGeom prst="rect">
            <a:avLst/>
          </a:prstGeom>
          <a:noFill/>
        </p:spPr>
        <p:txBody>
          <a:bodyPr wrap="square">
            <a:spAutoFit/>
          </a:bodyPr>
          <a:lstStyle/>
          <a:p>
            <a:pPr algn="just">
              <a:spcBef>
                <a:spcPts val="600"/>
              </a:spcBef>
            </a:pPr>
            <a:r>
              <a:rPr lang="as-IN" b="1" dirty="0"/>
              <a:t>পিতর ও যোহনের মতো, 'আমরা যা দেখেছি ও শুনেছি, তা না বলে আমরা থাকতে পারি না' (প্রেরিত ৪:২০)। আমরা উপাসনার মঞ্চ (মিম্বার/পালপিট) থেকে বলতে পারি, রাস্তায় চিৎকার করে ঘোষণা করতে পারি, সামাজিক যোগাযোগ মাধ্যমে আমাদের সাক্ষ্য শেয়ার করতে পারি, অথবা খুব সহজভাবে কারো সাথে তা ভাগ করে নিতে পারি। আমরা সবাই এর সাথে জড়িত।</a:t>
            </a:r>
            <a:endParaRPr lang="en-US" b="1" noProof="0" dirty="0"/>
          </a:p>
        </p:txBody>
      </p:sp>
      <p:sp>
        <p:nvSpPr>
          <p:cNvPr id="7" name="CuadroTexto 6">
            <a:extLst>
              <a:ext uri="{FF2B5EF4-FFF2-40B4-BE49-F238E27FC236}">
                <a16:creationId xmlns:a16="http://schemas.microsoft.com/office/drawing/2014/main" id="{0E479DA4-CD49-5E3F-0143-06F611B0F7A3}"/>
              </a:ext>
            </a:extLst>
          </p:cNvPr>
          <p:cNvSpPr txBox="1"/>
          <p:nvPr/>
        </p:nvSpPr>
        <p:spPr>
          <a:xfrm>
            <a:off x="2412304" y="3490256"/>
            <a:ext cx="6769796" cy="1015663"/>
          </a:xfrm>
          <a:prstGeom prst="rect">
            <a:avLst/>
          </a:prstGeom>
          <a:noFill/>
        </p:spPr>
        <p:txBody>
          <a:bodyPr wrap="square">
            <a:spAutoFit/>
          </a:bodyPr>
          <a:lstStyle/>
          <a:p>
            <a:pPr lvl="0" algn="just">
              <a:spcBef>
                <a:spcPts val="600"/>
              </a:spcBef>
              <a:defRPr/>
            </a:pPr>
            <a:r>
              <a:rPr lang="as-IN" sz="2000" b="1" dirty="0">
                <a:solidFill>
                  <a:prstClr val="black"/>
                </a:solidFill>
              </a:rPr>
              <a:t>সেই শিষ্যরা, পালাক্রমে, অন্য শিষ্যদের শিখিয়েছিলেন… এবং তাই দুই হাজার বছর ধরে… আমাদের নিজের দিন পর্যন্ত। এখন, আমরা যারা যীশুর আদেশ গ্রহণ করি।</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4" y="2484853"/>
            <a:ext cx="6838648" cy="1015663"/>
          </a:xfrm>
          <a:prstGeom prst="rect">
            <a:avLst/>
          </a:prstGeom>
          <a:noFill/>
        </p:spPr>
        <p:txBody>
          <a:bodyPr wrap="square">
            <a:spAutoFit/>
          </a:bodyPr>
          <a:lstStyle/>
          <a:p>
            <a:pPr lvl="0" algn="just">
              <a:spcBef>
                <a:spcPts val="600"/>
              </a:spcBef>
              <a:defRPr/>
            </a:pPr>
            <a:r>
              <a:rPr lang="as-IN" sz="2000" b="1" dirty="0">
                <a:solidFill>
                  <a:prstClr val="black"/>
                </a:solidFill>
              </a:rPr>
              <a:t>তাদের কি করার ছিল? তাদের যেতে হবে এবং শিষ্য করতে হবে। অর্থাৎ, লোকেদের সাথে যোগাযোগ করা, তাদের বাপ্তিস্ম দেওয়া এবং তাদেরকে যীশুর শিষ্য হতে শেখানো (</a:t>
            </a:r>
            <a:r>
              <a:rPr lang="as-IN" sz="2000" b="1" dirty="0"/>
              <a:t>মথি ২৮:১৮-১৯</a:t>
            </a:r>
            <a:r>
              <a:rPr lang="en-US" sz="2000" b="1" dirty="0">
                <a:solidFill>
                  <a:prstClr val="black"/>
                </a:solidFill>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as-IN" noProof="0" dirty="0"/>
              <a:t>আমরা কীভাবে ভাগ করে নিতে পারি?</a:t>
            </a:r>
            <a:endParaRPr lang="en-US" noProof="0" dirty="0"/>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as-IN" sz="4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যীশুর আদর্শ অনুসরণ করা</a:t>
            </a: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646331"/>
          </a:xfrm>
          <a:prstGeom prst="rect">
            <a:avLst/>
          </a:prstGeom>
          <a:noFill/>
        </p:spPr>
        <p:txBody>
          <a:bodyPr wrap="square">
            <a:spAutoFit/>
          </a:bodyPr>
          <a:lstStyle/>
          <a:p>
            <a:pPr algn="ctr"/>
            <a:r>
              <a:rPr lang="en-US" b="1" noProof="0" dirty="0">
                <a:solidFill>
                  <a:srgbClr val="FFFF99"/>
                </a:solidFill>
                <a:effectLst>
                  <a:outerShdw blurRad="38100" dist="25400" dir="2700000" algn="tl">
                    <a:srgbClr val="000000"/>
                  </a:outerShdw>
                </a:effectLst>
                <a:latin typeface="Comic Sans MS" panose="030F0702030302020204" pitchFamily="66" charset="0"/>
              </a:rPr>
              <a:t>“</a:t>
            </a:r>
            <a:r>
              <a:rPr lang="as-IN" b="1" dirty="0">
                <a:solidFill>
                  <a:srgbClr val="FFFF99"/>
                </a:solidFill>
                <a:effectLst>
                  <a:outerShdw blurRad="38100" dist="25400" dir="2700000" algn="tl">
                    <a:srgbClr val="000000"/>
                  </a:outerShdw>
                </a:effectLst>
                <a:latin typeface="Comic Sans MS" panose="030F0702030302020204" pitchFamily="66" charset="0"/>
              </a:rPr>
              <a:t>কারণ খ্রীষ্টের প্রেম আমাদিগকে বশে রাখিয়া চালাইতেছে; কেননা আমরা এইরূপ বিচার করিয়াছি যে, একজন সকলের জন্য মরিলেন, সুতরাং সকলেই মরিল;</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a:t>
            </a:r>
            <a:r>
              <a:rPr lang="as-IN" sz="1400" b="1" dirty="0">
                <a:solidFill>
                  <a:srgbClr val="FFFF99"/>
                </a:solidFill>
                <a:effectLst>
                  <a:outerShdw blurRad="38100" dist="25400" dir="2700000" algn="tl">
                    <a:srgbClr val="000000"/>
                  </a:outerShdw>
                </a:effectLst>
                <a:latin typeface="Comic Sans MS" panose="030F0702030302020204" pitchFamily="66" charset="0"/>
              </a:rPr>
              <a:t>২ করিন্থীয় ৫:১৪ক</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a:t>
            </a:r>
            <a:endParaRPr lang="en-US" b="1" noProof="0" dirty="0">
              <a:solidFill>
                <a:srgbClr val="FFFF99"/>
              </a:solidFill>
              <a:effectLst>
                <a:outerShdw blurRad="38100" dist="254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7" y="1468515"/>
            <a:ext cx="7655295" cy="400110"/>
          </a:xfrm>
          <a:prstGeom prst="rect">
            <a:avLst/>
          </a:prstGeom>
          <a:noFill/>
        </p:spPr>
        <p:txBody>
          <a:bodyPr wrap="square" rtlCol="0">
            <a:spAutoFit/>
          </a:bodyPr>
          <a:lstStyle/>
          <a:p>
            <a:pPr>
              <a:spcBef>
                <a:spcPts val="600"/>
              </a:spcBef>
            </a:pPr>
            <a:r>
              <a:rPr lang="as-IN" sz="2000" b="1" dirty="0"/>
              <a:t>কী যীশুকে "হারানো মেষ" খুঁজতে অনুপ্রাণিত করেছিল (মথি 15:24)?</a:t>
            </a:r>
            <a:endParaRPr lang="en-US" sz="2000" b="1" noProof="0" dirty="0"/>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6116" y="1845776"/>
            <a:ext cx="2030495"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142543" y="1640424"/>
            <a:ext cx="2899315" cy="292621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6862" y="394667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2056770"/>
            <a:ext cx="6750459" cy="1938992"/>
          </a:xfrm>
          <a:prstGeom prst="rect">
            <a:avLst/>
          </a:prstGeom>
          <a:noFill/>
        </p:spPr>
        <p:txBody>
          <a:bodyPr wrap="square">
            <a:spAutoFit/>
          </a:bodyPr>
          <a:lstStyle/>
          <a:p>
            <a:pPr algn="just">
              <a:spcBef>
                <a:spcPts val="600"/>
              </a:spcBef>
            </a:pPr>
            <a:r>
              <a:rPr lang="as-IN" sz="2000" b="1" dirty="0"/>
              <a:t>নিঃসন্দেহে, এটা ছিল আমাদের প্রতি তাঁর ভালোবাসা (মথি ৯:৩৬; ইফিষীয় ৫:২)। তিনি তাঁর ভালোবাসা আমাদের অন্তরেও স্থাপন করেছেন, যেন আমরা তাদের সাথে তা ভাগ করে নিতে পারি যারা এখনও যীশুকে জানে না। কখনও কখনও, লোকেরা অন্যদেরকে তাদের নিজেদের ভালোর জন্য যীশুকে গ্রহণ করতে বাধ্য করার চেষ্টা করে। কিন্তু ঈশ্বর এই পদ্ধতি বেছে নেননি।</a:t>
            </a:r>
            <a:endParaRPr lang="en-US" sz="2000" b="1" noProof="0" dirty="0"/>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28051" y="4621190"/>
            <a:ext cx="6463948" cy="1477328"/>
          </a:xfrm>
          <a:prstGeom prst="rect">
            <a:avLst/>
          </a:prstGeom>
          <a:noFill/>
        </p:spPr>
        <p:txBody>
          <a:bodyPr wrap="square">
            <a:spAutoFit/>
          </a:bodyPr>
          <a:lstStyle/>
          <a:p>
            <a:pPr algn="just">
              <a:spcBef>
                <a:spcPts val="600"/>
              </a:spcBef>
            </a:pPr>
            <a:r>
              <a:rPr lang="as-IN" b="1" dirty="0"/>
              <a:t>ঈশ্বর আদম ও ইভকে পাপ না করতে বাধ্য করেননি। তিনি এন্টিলুভিয়ানদের সিন্দুকে প্রবেশ করতে বাধ্য করেননি। তিনি নিনেভাবাসীদের তাকে গ্রহণ করতে বাধ্য করেননি। তিনি তাদের সাথে ভালবাসার সাথে কথা বলেছিলেন এবং তাদের নিজেদের পথ অনুসরণ করার পরিণতি সম্পর্কে সতর্ক করেছিলেন।</a:t>
            </a:r>
            <a:endParaRPr lang="en-US" b="1" noProof="0" dirty="0"/>
          </a:p>
        </p:txBody>
      </p:sp>
      <p:sp>
        <p:nvSpPr>
          <p:cNvPr id="7" name="CuadroTexto 6">
            <a:extLst>
              <a:ext uri="{FF2B5EF4-FFF2-40B4-BE49-F238E27FC236}">
                <a16:creationId xmlns:a16="http://schemas.microsoft.com/office/drawing/2014/main" id="{263CA16F-9840-D7B9-9E46-45DD3783EC04}"/>
              </a:ext>
            </a:extLst>
          </p:cNvPr>
          <p:cNvSpPr txBox="1"/>
          <p:nvPr/>
        </p:nvSpPr>
        <p:spPr>
          <a:xfrm>
            <a:off x="5728051" y="6150114"/>
            <a:ext cx="6457119" cy="615553"/>
          </a:xfrm>
          <a:prstGeom prst="rect">
            <a:avLst/>
          </a:prstGeom>
          <a:noFill/>
        </p:spPr>
        <p:txBody>
          <a:bodyPr wrap="square">
            <a:spAutoFit/>
          </a:bodyPr>
          <a:lstStyle/>
          <a:p>
            <a:pPr lvl="0" algn="just">
              <a:spcBef>
                <a:spcPts val="600"/>
              </a:spcBef>
              <a:defRPr/>
            </a:pPr>
            <a:r>
              <a:rPr lang="as-IN" sz="1700" b="1" dirty="0">
                <a:solidFill>
                  <a:prstClr val="black"/>
                </a:solidFill>
              </a:rPr>
              <a:t>যীশুকে অনুকরণ করার মাধ্যমে, আমরা অন্যদের কাছে তাঁর ভালবাসা দেখাই এবং তাদের তাঁকে অনুসরণ করার জন্য আমন্ত্রণ জানাই।</a:t>
            </a:r>
            <a:endParaRPr kumimoji="0" lang="en-US" sz="17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0"/>
            <a:ext cx="5705060" cy="646331"/>
          </a:xfrm>
          <a:prstGeom prst="rect">
            <a:avLst/>
          </a:prstGeom>
          <a:noFill/>
        </p:spPr>
        <p:txBody>
          <a:bodyPr wrap="square">
            <a:spAutoFit/>
            <a:scene3d>
              <a:camera prst="orthographicFront"/>
              <a:lightRig rig="threePt" dir="t"/>
            </a:scene3d>
            <a:sp3d extrusionH="57150">
              <a:bevelT w="38100" h="38100"/>
            </a:sp3d>
          </a:bodyPr>
          <a:lstStyle/>
          <a:p>
            <a:pPr algn="ctr"/>
            <a:r>
              <a:rPr lang="as-IN" sz="3600" dirty="0">
                <a:ln w="0"/>
                <a:solidFill>
                  <a:srgbClr val="429EB4"/>
                </a:solidFill>
                <a:effectLst>
                  <a:outerShdw blurRad="38100" dist="25400" dir="5400000" algn="ctr" rotWithShape="0">
                    <a:srgbClr val="6E747A"/>
                  </a:outerShdw>
                </a:effectLst>
              </a:rPr>
              <a:t>বন্ধুত্ব পরিচর্যা করা</a:t>
            </a:r>
            <a:endParaRPr lang="en-US" sz="3600" noProof="0" dirty="0">
              <a:ln w="0"/>
              <a:solidFill>
                <a:srgbClr val="429EB4"/>
              </a:solidFill>
              <a:effectLst>
                <a:outerShdw blurRad="38100" dist="25400" dir="5400000" algn="ctr" rotWithShape="0">
                  <a:srgbClr val="6E747A"/>
                </a:outerShdw>
              </a:effectLst>
            </a:endParaRPr>
          </a:p>
        </p:txBody>
      </p:sp>
      <p:sp>
        <p:nvSpPr>
          <p:cNvPr id="5" name="CuadroTexto 4">
            <a:extLst>
              <a:ext uri="{FF2B5EF4-FFF2-40B4-BE49-F238E27FC236}">
                <a16:creationId xmlns:a16="http://schemas.microsoft.com/office/drawing/2014/main" id="{95617273-C8D6-7B9D-8B98-64A12E55D453}"/>
              </a:ext>
            </a:extLst>
          </p:cNvPr>
          <p:cNvSpPr txBox="1"/>
          <p:nvPr/>
        </p:nvSpPr>
        <p:spPr>
          <a:xfrm>
            <a:off x="-1" y="591911"/>
            <a:ext cx="5615609"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1">
                    <a:lumMod val="75000"/>
                  </a:schemeClr>
                </a:solidFill>
                <a:latin typeface="Comic Sans MS" panose="030F0702030302020204" pitchFamily="66" charset="0"/>
              </a:rPr>
              <a:t>“</a:t>
            </a:r>
            <a:r>
              <a:rPr lang="as-IN" b="1" dirty="0">
                <a:solidFill>
                  <a:schemeClr val="accent1">
                    <a:lumMod val="75000"/>
                  </a:schemeClr>
                </a:solidFill>
                <a:latin typeface="Comic Sans MS" panose="030F0702030302020204" pitchFamily="66" charset="0"/>
              </a:rPr>
              <a:t>যে কেহ তোমাদের অন্তরস্থ প্রত্যাশার হেতু জিজ্ঞাসা করে, তাহাকে উত্তর দিতে সর্বদা প্রস্তুত থাক। কিন্তু মৃদুতা ও ভয় সহকারে উত্তর দিও, সৎবিবেক রক্ষা কর,</a:t>
            </a:r>
            <a:r>
              <a:rPr lang="en-US" b="1" dirty="0">
                <a:solidFill>
                  <a:schemeClr val="accent1">
                    <a:lumMod val="75000"/>
                  </a:schemeClr>
                </a:solidFill>
                <a:latin typeface="Comic Sans MS" panose="030F0702030302020204" pitchFamily="66" charset="0"/>
              </a:rPr>
              <a:t>” </a:t>
            </a:r>
            <a:r>
              <a:rPr lang="en-US" sz="1400" b="1" noProof="0" dirty="0">
                <a:solidFill>
                  <a:schemeClr val="accent1">
                    <a:lumMod val="75000"/>
                  </a:schemeClr>
                </a:solidFill>
                <a:latin typeface="Comic Sans MS" panose="030F0702030302020204" pitchFamily="66" charset="0"/>
              </a:rPr>
              <a:t>(</a:t>
            </a:r>
            <a:r>
              <a:rPr lang="as-IN" sz="1400" b="1" dirty="0">
                <a:solidFill>
                  <a:schemeClr val="accent1">
                    <a:lumMod val="75000"/>
                  </a:schemeClr>
                </a:solidFill>
                <a:latin typeface="Comic Sans MS" panose="030F0702030302020204" pitchFamily="66" charset="0"/>
              </a:rPr>
              <a:t>১ পিতর ৩:১৫</a:t>
            </a:r>
            <a:r>
              <a:rPr lang="en-US" sz="1400" b="1" noProof="0"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198783" y="1830160"/>
            <a:ext cx="5416825" cy="1938992"/>
          </a:xfrm>
          <a:prstGeom prst="rect">
            <a:avLst/>
          </a:prstGeom>
          <a:noFill/>
        </p:spPr>
        <p:txBody>
          <a:bodyPr wrap="square" rtlCol="0">
            <a:spAutoFit/>
          </a:bodyPr>
          <a:lstStyle/>
          <a:p>
            <a:pPr algn="just">
              <a:spcBef>
                <a:spcPts val="600"/>
              </a:spcBef>
            </a:pPr>
            <a:r>
              <a:rPr lang="as-IN" sz="2000" b="1" dirty="0"/>
              <a:t>আমরা সকলেই যীশুর প্রচারক এবং এর জন্য নিজেদের প্রস্তুত করার আদেশ দেওয়া হয়েছে (</a:t>
            </a:r>
            <a:r>
              <a:rPr lang="as-IN" b="1" dirty="0"/>
              <a:t>১ পিতর ৩:১৫</a:t>
            </a:r>
            <a:r>
              <a:rPr lang="as-IN" sz="2000" b="1" dirty="0"/>
              <a:t>)। কিন্তু আমরা সবাই জানি না কিভাবে প্রচার করতে হয়। যাইহোক, আমাদের প্রতিশ্রুতি আছে যে ঈশ্বর নিজেই আমাদের প্রয়োজনীয় শব্দ দেবেন (</a:t>
            </a:r>
            <a:r>
              <a:rPr lang="as-IN" b="1" dirty="0"/>
              <a:t>যিশাইয় ৫০:৪</a:t>
            </a:r>
            <a:r>
              <a:rPr lang="as-IN" sz="2000" b="1" dirty="0"/>
              <a:t>)।</a:t>
            </a:r>
            <a:endParaRPr lang="en-US" sz="2000" b="1" noProof="0" dirty="0"/>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1498155686"/>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98783" y="5842337"/>
            <a:ext cx="5416825" cy="954107"/>
          </a:xfrm>
          <a:prstGeom prst="rect">
            <a:avLst/>
          </a:prstGeom>
          <a:noFill/>
        </p:spPr>
        <p:txBody>
          <a:bodyPr wrap="square">
            <a:spAutoFit/>
          </a:bodyPr>
          <a:lstStyle/>
          <a:p>
            <a:pPr algn="just">
              <a:spcBef>
                <a:spcPts val="600"/>
              </a:spcBef>
            </a:pPr>
            <a:r>
              <a:rPr lang="as-IN" b="1" dirty="0"/>
              <a:t>অন্যদের কাছে যীশুকে আরও উদ্দেশ্যমূলকভাবে তুলে ধরার উপায় বিবেচনা করার সময় মনে রাখার জন্য এখানে কিছু সহজ পরামর্শ দেওয়া হলো:</a:t>
            </a:r>
            <a:endParaRPr lang="en-US" b="1" noProof="0" dirty="0"/>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94509" y="3828786"/>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9027" y="3828787"/>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1" y="2151727"/>
            <a:ext cx="12191999" cy="2246769"/>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as-IN" sz="7000" noProof="0" dirty="0"/>
              <a:t>যারা চলে গেছে তাদের কীভাবে ফিরিয়ে আনা যায়?</a:t>
            </a:r>
            <a:endParaRPr lang="en-US" sz="7000" noProof="0" dirty="0"/>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2157</TotalTime>
  <Words>1346</Words>
  <Application>Microsoft Office PowerPoint</Application>
  <PresentationFormat>Panorámica</PresentationFormat>
  <Paragraphs>56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Comic Sans MS</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106</cp:revision>
  <dcterms:created xsi:type="dcterms:W3CDTF">2026-05-02T16:09:24Z</dcterms:created>
  <dcterms:modified xsi:type="dcterms:W3CDTF">2026-06-16T13:38:41Z</dcterms:modified>
</cp:coreProperties>
</file>