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73" r:id="rId3"/>
    <p:sldId id="277" r:id="rId4"/>
    <p:sldId id="258" r:id="rId5"/>
    <p:sldId id="259" r:id="rId6"/>
    <p:sldId id="260" r:id="rId7"/>
    <p:sldId id="270" r:id="rId8"/>
    <p:sldId id="261" r:id="rId9"/>
    <p:sldId id="274" r:id="rId10"/>
    <p:sldId id="263" r:id="rId11"/>
    <p:sldId id="275" r:id="rId12"/>
    <p:sldId id="266" r:id="rId13"/>
    <p:sldId id="276" r:id="rId14"/>
    <p:sldId id="271" r:id="rId15"/>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BEEA"/>
    <a:srgbClr val="FDBE62"/>
    <a:srgbClr val="FD918D"/>
    <a:srgbClr val="8E4169"/>
    <a:srgbClr val="FEB9BA"/>
    <a:srgbClr val="B3FFFF"/>
    <a:srgbClr val="E8D9F3"/>
    <a:srgbClr val="DDFFDD"/>
    <a:srgbClr val="B84600"/>
    <a:srgbClr val="FF80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94654"/>
  </p:normalViewPr>
  <p:slideViewPr>
    <p:cSldViewPr snapToGrid="0">
      <p:cViewPr varScale="1">
        <p:scale>
          <a:sx n="101" d="100"/>
          <a:sy n="101" d="100"/>
        </p:scale>
        <p:origin x="348"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lang="as-IN" sz="2000" b="1" dirty="0">
              <a:effectLst>
                <a:outerShdw blurRad="38100" dist="38100" dir="2700000" algn="tl">
                  <a:srgbClr val="000000">
                    <a:alpha val="43137"/>
                  </a:srgbClr>
                </a:outerShdw>
              </a:effectLst>
            </a:rPr>
            <a:t>বিদ্যমান অন্যান্য অনেক বরদানের মধ্যে সাধু পৌল উদাহরণ হিসেবে কোন কোন বরদানের কথা উল্লেখ করেছেন? (১ করিন্থীয় ১২:৮-১০; রোমীয় ১২:৬-৮; ইফিষীয় ৪:১১-১২)</a:t>
          </a:r>
          <a:endParaRPr lang="es-ES" sz="2000" dirty="0">
            <a:effectLst>
              <a:outerShdw blurRad="38100" dist="38100" dir="2700000" algn="tl">
                <a:srgbClr val="000000">
                  <a:alpha val="43137"/>
                </a:srgbClr>
              </a:outerShdw>
            </a:effectLst>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as-IN" sz="1800" b="1" i="0" u="none" dirty="0"/>
            <a:t>প্রজ্ঞার বাক্য</a:t>
          </a:r>
          <a:endParaRPr lang="es-ES" sz="1800" b="1" dirty="0"/>
        </a:p>
      </dgm:t>
    </dgm:pt>
    <dgm:pt modelId="{41C0E3DF-0F77-4983-B9E6-8D090CECF8C0}" type="parTrans" cxnId="{D4630AE1-E393-4C3E-A5B7-2E6DE888CFFC}">
      <dgm:prSet/>
      <dgm:spPr/>
      <dgm:t>
        <a:bodyPr/>
        <a:lstStyle/>
        <a:p>
          <a:endParaRPr lang="es-ES"/>
        </a:p>
      </dgm:t>
    </dgm:pt>
    <dgm:pt modelId="{78A33A35-160F-470E-8C44-A08080B84389}" type="sibTrans" cxnId="{D4630AE1-E393-4C3E-A5B7-2E6DE888CFFC}">
      <dgm:prSet/>
      <dgm:spPr/>
      <dgm:t>
        <a:bodyPr/>
        <a:lstStyle/>
        <a:p>
          <a:endParaRPr lang="es-ES"/>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as-IN" sz="1800" b="1" i="0" u="none" dirty="0"/>
            <a:t>জ্ঞানের কথা </a:t>
          </a:r>
          <a:endParaRPr lang="es-ES" sz="1800" b="1" dirty="0"/>
        </a:p>
      </dgm:t>
    </dgm:pt>
    <dgm:pt modelId="{DC311BAD-BBD8-4BD1-BA00-107D60120889}" type="parTrans" cxnId="{8566BC5E-8E0A-416E-A9A3-1BD84353762E}">
      <dgm:prSet/>
      <dgm:spPr/>
      <dgm:t>
        <a:bodyPr/>
        <a:lstStyle/>
        <a:p>
          <a:endParaRPr lang="es-ES"/>
        </a:p>
      </dgm:t>
    </dgm:pt>
    <dgm:pt modelId="{5FF11032-FE80-40BB-B9D0-A1B950006F6D}" type="sibTrans" cxnId="{8566BC5E-8E0A-416E-A9A3-1BD84353762E}">
      <dgm:prSet/>
      <dgm:spPr/>
      <dgm:t>
        <a:bodyPr/>
        <a:lstStyle/>
        <a:p>
          <a:endParaRPr lang="es-ES"/>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as-IN" sz="1800" b="1" i="0" u="none" dirty="0"/>
            <a:t>বিশ্বাস </a:t>
          </a:r>
          <a:endParaRPr lang="es-ES" sz="1800" b="1" dirty="0"/>
        </a:p>
      </dgm:t>
    </dgm:pt>
    <dgm:pt modelId="{9E008FF1-73AA-4877-AEB8-70CA0E064C9A}" type="parTrans" cxnId="{DC9EA891-FC69-43E2-A214-A6EC393C6687}">
      <dgm:prSet/>
      <dgm:spPr/>
      <dgm:t>
        <a:bodyPr/>
        <a:lstStyle/>
        <a:p>
          <a:endParaRPr lang="es-ES"/>
        </a:p>
      </dgm:t>
    </dgm:pt>
    <dgm:pt modelId="{2F91F793-D429-4F9F-AC6C-EA02E9869BFE}" type="sibTrans" cxnId="{DC9EA891-FC69-43E2-A214-A6EC393C6687}">
      <dgm:prSet/>
      <dgm:spPr/>
      <dgm:t>
        <a:bodyPr/>
        <a:lstStyle/>
        <a:p>
          <a:endParaRPr lang="es-ES"/>
        </a:p>
      </dgm:t>
    </dgm:pt>
    <dgm:pt modelId="{43BDC340-C34A-4887-8949-9F7A54E9B30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as-IN" sz="1800" b="1" i="0" u="none" dirty="0"/>
            <a:t>আরোগ্যদানের বরদান</a:t>
          </a:r>
          <a:endParaRPr lang="es-ES" sz="1800" b="1" dirty="0"/>
        </a:p>
      </dgm:t>
    </dgm:pt>
    <dgm:pt modelId="{0CD8A4BF-D3CC-461D-9983-2D2A4340ED42}" type="parTrans" cxnId="{F00547F4-27A3-4CBE-B32F-6977308AC2D4}">
      <dgm:prSet/>
      <dgm:spPr/>
      <dgm:t>
        <a:bodyPr/>
        <a:lstStyle/>
        <a:p>
          <a:endParaRPr lang="es-ES"/>
        </a:p>
      </dgm:t>
    </dgm:pt>
    <dgm:pt modelId="{B14572D1-1F93-4ED0-9E04-80F891D18FDF}" type="sibTrans" cxnId="{F00547F4-27A3-4CBE-B32F-6977308AC2D4}">
      <dgm:prSet/>
      <dgm:spPr/>
      <dgm:t>
        <a:bodyPr/>
        <a:lstStyle/>
        <a:p>
          <a:endParaRPr lang="es-ES"/>
        </a:p>
      </dgm:t>
    </dgm:pt>
    <dgm:pt modelId="{D6C679BF-379D-4D44-BADA-8104B7A06ED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as-IN" sz="1800" b="1" i="0" u="none" dirty="0"/>
            <a:t>অলৌকিক কাজ </a:t>
          </a:r>
          <a:endParaRPr lang="es-ES" sz="1800" b="1" dirty="0"/>
        </a:p>
      </dgm:t>
    </dgm:pt>
    <dgm:pt modelId="{1FF63468-2BAD-4BBE-B35C-68FFA3B0AA45}" type="parTrans" cxnId="{20F95064-1ECA-419B-8D0A-228CFD8D440E}">
      <dgm:prSet/>
      <dgm:spPr/>
      <dgm:t>
        <a:bodyPr/>
        <a:lstStyle/>
        <a:p>
          <a:endParaRPr lang="es-ES"/>
        </a:p>
      </dgm:t>
    </dgm:pt>
    <dgm:pt modelId="{B0E0DF48-F181-458F-B805-FA0916FC0D06}" type="sibTrans" cxnId="{20F95064-1ECA-419B-8D0A-228CFD8D440E}">
      <dgm:prSet/>
      <dgm:spPr/>
      <dgm:t>
        <a:bodyPr/>
        <a:lstStyle/>
        <a:p>
          <a:endParaRPr lang="es-ES"/>
        </a:p>
      </dgm:t>
    </dgm:pt>
    <dgm:pt modelId="{5B4F02DC-FE9E-4530-976B-02B9E10D25C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as-IN" sz="1800" b="1" i="0" u="none" dirty="0"/>
            <a:t>ভাববাণী</a:t>
          </a:r>
          <a:endParaRPr lang="es-ES" sz="1800" b="1" dirty="0"/>
        </a:p>
      </dgm:t>
    </dgm:pt>
    <dgm:pt modelId="{BA176D58-5229-4169-8957-DBE7CBBBAB88}" type="parTrans" cxnId="{DE60D60B-F3C6-4EB5-9417-20CAC6E0252E}">
      <dgm:prSet/>
      <dgm:spPr/>
      <dgm:t>
        <a:bodyPr/>
        <a:lstStyle/>
        <a:p>
          <a:endParaRPr lang="es-ES"/>
        </a:p>
      </dgm:t>
    </dgm:pt>
    <dgm:pt modelId="{83ECDDCA-C8B8-4E40-94E5-AD140A14E397}" type="sibTrans" cxnId="{DE60D60B-F3C6-4EB5-9417-20CAC6E0252E}">
      <dgm:prSet/>
      <dgm:spPr/>
      <dgm:t>
        <a:bodyPr/>
        <a:lstStyle/>
        <a:p>
          <a:endParaRPr lang="es-ES"/>
        </a:p>
      </dgm:t>
    </dgm:pt>
    <dgm:pt modelId="{EE0061C3-8AFE-43B4-BFAE-A24B62B862C6}">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as-IN" sz="1800" b="1" i="0" u="none" dirty="0"/>
            <a:t>আত্মা চেনার ক্ষমতা </a:t>
          </a:r>
          <a:endParaRPr lang="es-ES" sz="1800" b="1" dirty="0"/>
        </a:p>
      </dgm:t>
    </dgm:pt>
    <dgm:pt modelId="{441B5564-9EBC-429F-980C-9E0E56EBA179}" type="parTrans" cxnId="{5C879ACE-FF32-4776-9F35-DC96DCDB83A9}">
      <dgm:prSet/>
      <dgm:spPr/>
      <dgm:t>
        <a:bodyPr/>
        <a:lstStyle/>
        <a:p>
          <a:endParaRPr lang="es-ES"/>
        </a:p>
      </dgm:t>
    </dgm:pt>
    <dgm:pt modelId="{DEC03818-5D9E-442C-AD2C-B3629B6F79EE}" type="sibTrans" cxnId="{5C879ACE-FF32-4776-9F35-DC96DCDB83A9}">
      <dgm:prSet/>
      <dgm:spPr/>
      <dgm:t>
        <a:bodyPr/>
        <a:lstStyle/>
        <a:p>
          <a:endParaRPr lang="es-ES"/>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as-IN" sz="2000" b="1" dirty="0">
              <a:solidFill>
                <a:schemeClr val="bg1"/>
              </a:solidFill>
              <a:highlight>
                <a:srgbClr val="000080"/>
              </a:highlight>
            </a:rPr>
            <a:t>রোমীয় ১২:৬-৮</a:t>
          </a:r>
          <a:endParaRPr lang="es-ES" sz="2000" dirty="0">
            <a:solidFill>
              <a:schemeClr val="bg1"/>
            </a:solidFill>
            <a:highlight>
              <a:srgbClr val="000080"/>
            </a:highlight>
          </a:endParaRPr>
        </a:p>
      </dgm:t>
    </dgm:pt>
    <dgm:pt modelId="{BA8F2518-83E7-4E63-9ABC-F47FFFBB0511}" type="parTrans" cxnId="{9A114472-470D-409B-887D-76A498A63C3A}">
      <dgm:prSet/>
      <dgm:spPr/>
      <dgm:t>
        <a:bodyPr/>
        <a:lstStyle/>
        <a:p>
          <a:endParaRPr lang="es-ES"/>
        </a:p>
      </dgm:t>
    </dgm:pt>
    <dgm:pt modelId="{2DF86F07-BB8D-4C46-847A-953546077756}" type="sib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as-IN" sz="2000" b="1" dirty="0"/>
            <a:t>পরিচর্যা</a:t>
          </a:r>
          <a:endParaRPr lang="es-ES" sz="2000" dirty="0"/>
        </a:p>
      </dgm:t>
    </dgm:pt>
    <dgm:pt modelId="{2A0E3F18-C4E4-42D3-952A-19261B25CB10}" type="parTrans" cxnId="{21788911-0589-44C6-AF86-AA7FDF7D1DBE}">
      <dgm:prSet/>
      <dgm:spPr/>
      <dgm:t>
        <a:bodyPr/>
        <a:lstStyle/>
        <a:p>
          <a:endParaRPr lang="es-ES"/>
        </a:p>
      </dgm:t>
    </dgm:pt>
    <dgm:pt modelId="{F2589EC9-32AA-4238-8151-AEBAAEE37E9C}" type="sibTrans" cxnId="{21788911-0589-44C6-AF86-AA7FDF7D1DBE}">
      <dgm:prSet/>
      <dgm:spPr/>
      <dgm:t>
        <a:bodyPr/>
        <a:lstStyle/>
        <a:p>
          <a:endParaRPr lang="es-ES"/>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as-IN" sz="2000" b="1" dirty="0"/>
            <a:t>শিক্ষা দান</a:t>
          </a:r>
          <a:endParaRPr lang="es-ES" sz="2000" dirty="0"/>
        </a:p>
      </dgm:t>
    </dgm:pt>
    <dgm:pt modelId="{F38C8106-04C0-4665-AD49-234CE4875F84}" type="parTrans" cxnId="{6D53CE1D-DA37-4B8D-AEC7-D743E913FA60}">
      <dgm:prSet/>
      <dgm:spPr/>
      <dgm:t>
        <a:bodyPr/>
        <a:lstStyle/>
        <a:p>
          <a:endParaRPr lang="es-ES"/>
        </a:p>
      </dgm:t>
    </dgm:pt>
    <dgm:pt modelId="{43F1E1EB-BF27-4498-8ECC-AE59A701FA3C}" type="sibTrans" cxnId="{6D53CE1D-DA37-4B8D-AEC7-D743E913FA60}">
      <dgm:prSet/>
      <dgm:spPr/>
      <dgm:t>
        <a:bodyPr/>
        <a:lstStyle/>
        <a:p>
          <a:endParaRPr lang="es-ES"/>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as-IN" sz="2000" b="1" dirty="0"/>
            <a:t>উৎসাহ দান</a:t>
          </a:r>
          <a:endParaRPr lang="es-ES" sz="2000" dirty="0"/>
        </a:p>
      </dgm:t>
    </dgm:pt>
    <dgm:pt modelId="{F77ADB4F-C806-4414-A511-D6304FF10A15}" type="parTrans" cxnId="{08E83C11-4578-4216-86FF-B77C5CB3CAA1}">
      <dgm:prSet/>
      <dgm:spPr/>
      <dgm:t>
        <a:bodyPr/>
        <a:lstStyle/>
        <a:p>
          <a:endParaRPr lang="es-ES"/>
        </a:p>
      </dgm:t>
    </dgm:pt>
    <dgm:pt modelId="{1EF361F4-0A91-44B4-8BB1-86EFF9CE49EC}" type="sibTrans" cxnId="{08E83C11-4578-4216-86FF-B77C5CB3CAA1}">
      <dgm:prSet/>
      <dgm:spPr/>
      <dgm:t>
        <a:bodyPr/>
        <a:lstStyle/>
        <a:p>
          <a:endParaRPr lang="es-ES"/>
        </a:p>
      </dgm:t>
    </dgm:pt>
    <dgm:pt modelId="{A90CF3F7-F01C-40FD-900C-332EA5616898}">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as-IN" sz="2000" b="1" dirty="0"/>
            <a:t>উদারতা </a:t>
          </a:r>
          <a:endParaRPr lang="es-ES" sz="2000" dirty="0"/>
        </a:p>
      </dgm:t>
    </dgm:pt>
    <dgm:pt modelId="{55424207-0EFA-4D12-866A-F3BE9AA90362}" type="parTrans" cxnId="{5375EB49-1180-4658-83CF-BF59D199BA90}">
      <dgm:prSet/>
      <dgm:spPr/>
      <dgm:t>
        <a:bodyPr/>
        <a:lstStyle/>
        <a:p>
          <a:endParaRPr lang="es-ES"/>
        </a:p>
      </dgm:t>
    </dgm:pt>
    <dgm:pt modelId="{1342C45D-80C3-464B-82D8-23491991E013}" type="sibTrans" cxnId="{5375EB49-1180-4658-83CF-BF59D199BA90}">
      <dgm:prSet/>
      <dgm:spPr/>
      <dgm:t>
        <a:bodyPr/>
        <a:lstStyle/>
        <a:p>
          <a:endParaRPr lang="es-ES"/>
        </a:p>
      </dgm:t>
    </dgm:pt>
    <dgm:pt modelId="{2993B7BA-DE8A-4FEF-BD5B-E525F02DFF4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as-IN" sz="2000" b="1" dirty="0"/>
            <a:t>নেতৃত্ব দান</a:t>
          </a:r>
          <a:endParaRPr lang="es-ES" sz="2000" dirty="0"/>
        </a:p>
      </dgm:t>
    </dgm:pt>
    <dgm:pt modelId="{4F83E240-8797-4F7B-A9FD-6F9BD3161F22}" type="parTrans" cxnId="{26514794-4931-426A-8AB8-24115CF8D36F}">
      <dgm:prSet/>
      <dgm:spPr/>
      <dgm:t>
        <a:bodyPr/>
        <a:lstStyle/>
        <a:p>
          <a:endParaRPr lang="es-ES"/>
        </a:p>
      </dgm:t>
    </dgm:pt>
    <dgm:pt modelId="{EEB7C07E-B35B-4151-93B6-C06094C78E3B}" type="sibTrans" cxnId="{26514794-4931-426A-8AB8-24115CF8D36F}">
      <dgm:prSet/>
      <dgm:spPr/>
      <dgm:t>
        <a:bodyPr/>
        <a:lstStyle/>
        <a:p>
          <a:endParaRPr lang="es-ES"/>
        </a:p>
      </dgm:t>
    </dgm:pt>
    <dgm:pt modelId="{7F3166F7-EEC1-424A-AFA9-80C23549CE83}">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as-IN" sz="2000" b="1" dirty="0"/>
            <a:t>দয়া প্রদর্শন</a:t>
          </a:r>
          <a:endParaRPr lang="es-ES" sz="2000" dirty="0"/>
        </a:p>
      </dgm:t>
    </dgm:pt>
    <dgm:pt modelId="{EEFA82D5-54EA-4C8C-B7E3-3DDBC92880E8}" type="parTrans" cxnId="{2299549A-B138-4C15-B201-BD88A519DC92}">
      <dgm:prSet/>
      <dgm:spPr/>
      <dgm:t>
        <a:bodyPr/>
        <a:lstStyle/>
        <a:p>
          <a:endParaRPr lang="es-ES"/>
        </a:p>
      </dgm:t>
    </dgm:pt>
    <dgm:pt modelId="{87144B20-C008-4AAE-B09B-3CF504A1DA3A}" type="sibTrans" cxnId="{2299549A-B138-4C15-B201-BD88A519DC92}">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as-IN" sz="2000" b="1" dirty="0">
              <a:solidFill>
                <a:schemeClr val="bg1"/>
              </a:solidFill>
              <a:highlight>
                <a:srgbClr val="008000"/>
              </a:highlight>
            </a:rPr>
            <a:t>ইফিষীয় ৪:১১-১২</a:t>
          </a:r>
          <a:endParaRPr lang="es-ES" sz="2000" dirty="0">
            <a:solidFill>
              <a:schemeClr val="bg1"/>
            </a:solidFill>
            <a:highlight>
              <a:srgbClr val="008000"/>
            </a:highlight>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as-IN" sz="2000" b="1" dirty="0"/>
            <a:t>প্রেরিত পদ</a:t>
          </a:r>
          <a:endParaRPr lang="es-ES" sz="2000" dirty="0"/>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7DA707C7-7871-4F3E-9433-C5E8658D64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as-IN" sz="2000" b="1" dirty="0"/>
            <a:t>ধর্মপ্রচার</a:t>
          </a:r>
          <a:endParaRPr lang="es-ES" sz="2000" dirty="0"/>
        </a:p>
      </dgm:t>
    </dgm:pt>
    <dgm:pt modelId="{E30DA1C5-9FDB-4973-A06C-6A44184876F9}" type="parTrans" cxnId="{ACD61D2D-BE90-4933-A692-56209C66FCB8}">
      <dgm:prSet/>
      <dgm:spPr/>
      <dgm:t>
        <a:bodyPr/>
        <a:lstStyle/>
        <a:p>
          <a:endParaRPr lang="es-ES"/>
        </a:p>
      </dgm:t>
    </dgm:pt>
    <dgm:pt modelId="{ADD7DEB1-AC83-46AD-839B-7D2424B923CB}" type="sibTrans" cxnId="{ACD61D2D-BE90-4933-A692-56209C66FCB8}">
      <dgm:prSet/>
      <dgm:spPr/>
      <dgm:t>
        <a:bodyPr/>
        <a:lstStyle/>
        <a:p>
          <a:endParaRPr lang="es-ES"/>
        </a:p>
      </dgm:t>
    </dgm:pt>
    <dgm:pt modelId="{4652D98B-108A-4AD2-9C54-BEC36CE61D5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as-IN" sz="2000" b="1" dirty="0"/>
            <a:t>যাজক এবং স্নাতকোত্তর ডিগ্রি</a:t>
          </a:r>
          <a:endParaRPr lang="es-ES" sz="2000" dirty="0"/>
        </a:p>
      </dgm:t>
    </dgm:pt>
    <dgm:pt modelId="{80210396-0264-452A-A8E3-7B3834DAE29D}" type="parTrans" cxnId="{45F9B449-E9E0-4842-BBE1-F30CD83F828D}">
      <dgm:prSet/>
      <dgm:spPr/>
      <dgm:t>
        <a:bodyPr/>
        <a:lstStyle/>
        <a:p>
          <a:endParaRPr lang="es-ES"/>
        </a:p>
      </dgm:t>
    </dgm:pt>
    <dgm:pt modelId="{73308ED8-39FD-48BA-B13A-4B0F3175C5DA}" type="sibTrans" cxnId="{45F9B449-E9E0-4842-BBE1-F30CD83F828D}">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as-IN" sz="2000" b="1" dirty="0">
              <a:solidFill>
                <a:schemeClr val="bg1"/>
              </a:solidFill>
              <a:highlight>
                <a:srgbClr val="800000"/>
              </a:highlight>
            </a:rPr>
            <a:t>১ করিন্থীয় ১২:৮-১০</a:t>
          </a:r>
          <a:endParaRPr lang="es-ES" sz="2000" dirty="0">
            <a:solidFill>
              <a:schemeClr val="bg1"/>
            </a:solidFill>
            <a:highlight>
              <a:srgbClr val="800000"/>
            </a:highlight>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B6945435-72C6-A94E-860A-D9AA4240A05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as-IN" sz="1800" b="1" i="0" u="none" dirty="0"/>
            <a:t>বিভিন্ন পরভাষা</a:t>
          </a:r>
          <a:endParaRPr lang="es-ES" sz="1800" b="1" dirty="0"/>
        </a:p>
      </dgm:t>
    </dgm:pt>
    <dgm:pt modelId="{0519AC08-EFDD-C045-89A2-372EE1AC797C}" type="parTrans" cxnId="{62553697-1039-4E4E-AC25-95C9E4CE0AF2}">
      <dgm:prSet/>
      <dgm:spPr/>
      <dgm:t>
        <a:bodyPr/>
        <a:lstStyle/>
        <a:p>
          <a:endParaRPr lang="en-US"/>
        </a:p>
      </dgm:t>
    </dgm:pt>
    <dgm:pt modelId="{95095F7A-6AF3-FE49-BB4C-16B9869011DB}" type="sibTrans" cxnId="{62553697-1039-4E4E-AC25-95C9E4CE0AF2}">
      <dgm:prSet/>
      <dgm:spPr/>
      <dgm:t>
        <a:bodyPr/>
        <a:lstStyle/>
        <a:p>
          <a:endParaRPr lang="en-US"/>
        </a:p>
      </dgm:t>
    </dgm:pt>
    <dgm:pt modelId="{1F2C575D-E240-2F40-8BD4-9D93DC102DBC}">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as-IN" sz="1600" b="1" i="0" u="none" dirty="0"/>
            <a:t>পরভাষার অর্থ ব্যাখ্যা করা</a:t>
          </a:r>
          <a:endParaRPr lang="es-ES" sz="1600" b="1" dirty="0"/>
        </a:p>
      </dgm:t>
    </dgm:pt>
    <dgm:pt modelId="{CFCC7A31-76BB-074D-8EF4-A9249AD28ED7}" type="parTrans" cxnId="{BACE5885-67F8-F34F-B8AE-F22796AF60CD}">
      <dgm:prSet/>
      <dgm:spPr/>
      <dgm:t>
        <a:bodyPr/>
        <a:lstStyle/>
        <a:p>
          <a:endParaRPr lang="en-US"/>
        </a:p>
      </dgm:t>
    </dgm:pt>
    <dgm:pt modelId="{EAE34D1F-3A5A-D44C-81A8-B6F958A89B53}" type="sibTrans" cxnId="{BACE5885-67F8-F34F-B8AE-F22796AF60CD}">
      <dgm:prSet/>
      <dgm:spPr/>
      <dgm:t>
        <a:bodyPr/>
        <a:lstStyle/>
        <a:p>
          <a:endParaRPr lang="en-US"/>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X="106442"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DE60D60B-F3C6-4EB5-9417-20CAC6E0252E}" srcId="{978AFE4D-A237-4E2E-8D91-0DF5CCB77947}" destId="{5B4F02DC-FE9E-4530-976B-02B9E10D25CB}" srcOrd="5" destOrd="0" parTransId="{BA176D58-5229-4169-8957-DBE7CBBBAB88}" sibTransId="{83ECDDCA-C8B8-4E40-94E5-AD140A14E397}"/>
    <dgm:cxn modelId="{E754DC0B-1B76-4214-BEBE-5AB72204B772}" type="presOf" srcId="{2B9A1F31-62E6-49C3-AE1F-80E571A5314B}" destId="{319FA24C-D5A3-452F-8AAF-CD7F42B2D4E5}" srcOrd="0" destOrd="0" presId="urn:microsoft.com/office/officeart/2005/8/layout/hList3"/>
    <dgm:cxn modelId="{08E83C11-4578-4216-86FF-B77C5CB3CAA1}" srcId="{EA5E1BBA-7BAD-4C6E-A30B-7D96517B2E49}" destId="{3BE4EA97-F44E-4F7E-AAA3-6DEEE8DAAC27}" srcOrd="2"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6D53CE1D-DA37-4B8D-AEC7-D743E913FA60}" srcId="{EA5E1BBA-7BAD-4C6E-A30B-7D96517B2E49}" destId="{94C7729E-7706-4CA6-AA9E-F266DE2ACB1A}" srcOrd="1" destOrd="0" parTransId="{F38C8106-04C0-4665-AD49-234CE4875F84}" sibTransId="{43F1E1EB-BF27-4498-8ECC-AE59A701FA3C}"/>
    <dgm:cxn modelId="{C2154328-33A1-4A37-AF64-FCCBDC1D27BA}" type="presOf" srcId="{D6C679BF-379D-4D44-BADA-8104B7A06ED2}" destId="{04DE4015-5369-40CD-A02D-45D8EC5F7704}" srcOrd="0" destOrd="5" presId="urn:microsoft.com/office/officeart/2005/8/layout/hList3"/>
    <dgm:cxn modelId="{110D5628-1618-4126-A650-6F58A8738DEC}" type="presOf" srcId="{6AC10122-E8AB-4B9A-A24E-A2DF827354F5}" destId="{04DE4015-5369-40CD-A02D-45D8EC5F7704}" srcOrd="0" destOrd="3" presId="urn:microsoft.com/office/officeart/2005/8/layout/hList3"/>
    <dgm:cxn modelId="{ACD61D2D-BE90-4933-A692-56209C66FCB8}" srcId="{2EBC2B61-D5F6-4256-934E-8CD7794A0822}" destId="{7DA707C7-7871-4F3E-9433-C5E8658D640F}" srcOrd="1" destOrd="0" parTransId="{E30DA1C5-9FDB-4973-A06C-6A44184876F9}" sibTransId="{ADD7DEB1-AC83-46AD-839B-7D2424B923CB}"/>
    <dgm:cxn modelId="{0FA74F31-A351-4A57-90FD-1008714DDC44}" type="presOf" srcId="{A90CF3F7-F01C-40FD-900C-332EA5616898}" destId="{8F95F10C-CDF9-4461-A7BC-9BC3BD7F92C5}" srcOrd="0" destOrd="4" presId="urn:microsoft.com/office/officeart/2005/8/layout/hList3"/>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6C98335B-C5A7-4AAE-A322-F49EF9643A19}" type="presOf" srcId="{4652D98B-108A-4AD2-9C54-BEC36CE61D55}" destId="{BE5080B9-EA33-42BA-9920-DB396A08385A}" srcOrd="0" destOrd="3" presId="urn:microsoft.com/office/officeart/2005/8/layout/hList3"/>
    <dgm:cxn modelId="{9F06C15C-3EAA-476C-859A-5F4D280C1498}" type="presOf" srcId="{7DA707C7-7871-4F3E-9433-C5E8658D640F}" destId="{BE5080B9-EA33-42BA-9920-DB396A08385A}" srcOrd="0" destOrd="2" presId="urn:microsoft.com/office/officeart/2005/8/layout/hList3"/>
    <dgm:cxn modelId="{B8363E5E-9FF5-4A50-9998-BB169B814B4D}" type="presOf" srcId="{3C0D5F6E-C9D1-4BA4-8927-9791F07C6384}" destId="{04DE4015-5369-40CD-A02D-45D8EC5F7704}" srcOrd="0" destOrd="1"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8F5C1342-0216-489D-A6E3-14275E7BAF62}" type="presOf" srcId="{7F3166F7-EEC1-424A-AFA9-80C23549CE83}" destId="{8F95F10C-CDF9-4461-A7BC-9BC3BD7F92C5}" srcOrd="0" destOrd="6" presId="urn:microsoft.com/office/officeart/2005/8/layout/hList3"/>
    <dgm:cxn modelId="{933DDB62-69E2-4EBD-98ED-0A0FFEAF3F45}" type="presOf" srcId="{EE0061C3-8AFE-43B4-BFAE-A24B62B862C6}" destId="{04DE4015-5369-40CD-A02D-45D8EC5F7704}" srcOrd="0" destOrd="7" presId="urn:microsoft.com/office/officeart/2005/8/layout/hList3"/>
    <dgm:cxn modelId="{C0F00743-541E-44C7-95AE-4E2704687531}" type="presOf" srcId="{43BDC340-C34A-4887-8949-9F7A54E9B30D}" destId="{04DE4015-5369-40CD-A02D-45D8EC5F7704}" srcOrd="0" destOrd="4" presId="urn:microsoft.com/office/officeart/2005/8/layout/hList3"/>
    <dgm:cxn modelId="{20F95064-1ECA-419B-8D0A-228CFD8D440E}" srcId="{978AFE4D-A237-4E2E-8D91-0DF5CCB77947}" destId="{D6C679BF-379D-4D44-BADA-8104B7A06ED2}" srcOrd="4" destOrd="0" parTransId="{1FF63468-2BAD-4BBE-B35C-68FFA3B0AA45}" sibTransId="{B0E0DF48-F181-458F-B805-FA0916FC0D06}"/>
    <dgm:cxn modelId="{45F9B449-E9E0-4842-BBE1-F30CD83F828D}" srcId="{2EBC2B61-D5F6-4256-934E-8CD7794A0822}" destId="{4652D98B-108A-4AD2-9C54-BEC36CE61D55}" srcOrd="2" destOrd="0" parTransId="{80210396-0264-452A-A8E3-7B3834DAE29D}" sibTransId="{73308ED8-39FD-48BA-B13A-4B0F3175C5DA}"/>
    <dgm:cxn modelId="{5375EB49-1180-4658-83CF-BF59D199BA90}" srcId="{EA5E1BBA-7BAD-4C6E-A30B-7D96517B2E49}" destId="{A90CF3F7-F01C-40FD-900C-332EA5616898}" srcOrd="3" destOrd="0" parTransId="{55424207-0EFA-4D12-866A-F3BE9AA90362}" sibTransId="{1342C45D-80C3-464B-82D8-23491991E013}"/>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25332C78-CFEC-4917-9DF0-769FEDDE91A1}" type="presOf" srcId="{5B4F02DC-FE9E-4530-976B-02B9E10D25CB}" destId="{04DE4015-5369-40CD-A02D-45D8EC5F7704}" srcOrd="0" destOrd="6" presId="urn:microsoft.com/office/officeart/2005/8/layout/hList3"/>
    <dgm:cxn modelId="{18182159-D4FC-41AE-B694-985E26849E4C}" type="presOf" srcId="{4F80A4F7-51C7-41E9-8FBC-46E6B408F67B}" destId="{04DE4015-5369-40CD-A02D-45D8EC5F7704}" srcOrd="0" destOrd="2" presId="urn:microsoft.com/office/officeart/2005/8/layout/hList3"/>
    <dgm:cxn modelId="{3EF55F80-378A-40AE-AB74-C603D7344E0E}" type="presOf" srcId="{3BE4EA97-F44E-4F7E-AAA3-6DEEE8DAAC27}" destId="{8F95F10C-CDF9-4461-A7BC-9BC3BD7F92C5}" srcOrd="0" destOrd="3" presId="urn:microsoft.com/office/officeart/2005/8/layout/hList3"/>
    <dgm:cxn modelId="{BACE5885-67F8-F34F-B8AE-F22796AF60CD}" srcId="{978AFE4D-A237-4E2E-8D91-0DF5CCB77947}" destId="{1F2C575D-E240-2F40-8BD4-9D93DC102DBC}" srcOrd="8" destOrd="0" parTransId="{CFCC7A31-76BB-074D-8EF4-A9249AD28ED7}" sibTransId="{EAE34D1F-3A5A-D44C-81A8-B6F958A89B53}"/>
    <dgm:cxn modelId="{12192B88-C033-44D5-A5C7-60B68C5F32AA}" srcId="{E0C8A360-416C-4E56-B80B-C728FB8CAABB}" destId="{2EBC2B61-D5F6-4256-934E-8CD7794A0822}" srcOrd="2" destOrd="0" parTransId="{68510EDC-3279-40EE-9184-5873AB2B9B40}" sibTransId="{8DE3D465-EE40-41E9-BBCE-330124356DD7}"/>
    <dgm:cxn modelId="{DC9EA891-FC69-43E2-A214-A6EC393C6687}" srcId="{978AFE4D-A237-4E2E-8D91-0DF5CCB77947}" destId="{6AC10122-E8AB-4B9A-A24E-A2DF827354F5}" srcOrd="2" destOrd="0" parTransId="{9E008FF1-73AA-4877-AEB8-70CA0E064C9A}" sibTransId="{2F91F793-D429-4F9F-AC6C-EA02E9869BFE}"/>
    <dgm:cxn modelId="{7FA17392-D5E5-4488-B765-6003F2396478}" type="presOf" srcId="{A8D56CDD-BA12-46B8-AC5C-2CE5B875D804}" destId="{8F95F10C-CDF9-4461-A7BC-9BC3BD7F92C5}" srcOrd="0" destOrd="1" presId="urn:microsoft.com/office/officeart/2005/8/layout/hList3"/>
    <dgm:cxn modelId="{26514794-4931-426A-8AB8-24115CF8D36F}" srcId="{EA5E1BBA-7BAD-4C6E-A30B-7D96517B2E49}" destId="{2993B7BA-DE8A-4FEF-BD5B-E525F02DFF46}" srcOrd="4" destOrd="0" parTransId="{4F83E240-8797-4F7B-A9FD-6F9BD3161F22}" sibTransId="{EEB7C07E-B35B-4151-93B6-C06094C78E3B}"/>
    <dgm:cxn modelId="{62553697-1039-4E4E-AC25-95C9E4CE0AF2}" srcId="{978AFE4D-A237-4E2E-8D91-0DF5CCB77947}" destId="{B6945435-72C6-A94E-860A-D9AA4240A050}" srcOrd="7" destOrd="0" parTransId="{0519AC08-EFDD-C045-89A2-372EE1AC797C}" sibTransId="{95095F7A-6AF3-FE49-BB4C-16B9869011DB}"/>
    <dgm:cxn modelId="{2299549A-B138-4C15-B201-BD88A519DC92}" srcId="{EA5E1BBA-7BAD-4C6E-A30B-7D96517B2E49}" destId="{7F3166F7-EEC1-424A-AFA9-80C23549CE83}" srcOrd="5" destOrd="0" parTransId="{EEFA82D5-54EA-4C8C-B7E3-3DDBC92880E8}" sibTransId="{87144B20-C008-4AAE-B09B-3CF504A1DA3A}"/>
    <dgm:cxn modelId="{0138879C-EE26-4090-965A-6AB7E246FA2E}" type="presOf" srcId="{2993B7BA-DE8A-4FEF-BD5B-E525F02DFF46}" destId="{8F95F10C-CDF9-4461-A7BC-9BC3BD7F92C5}" srcOrd="0" destOrd="5" presId="urn:microsoft.com/office/officeart/2005/8/layout/hList3"/>
    <dgm:cxn modelId="{6981ED9C-D695-4D35-9979-74EAC5330FD6}" type="presOf" srcId="{E0C8A360-416C-4E56-B80B-C728FB8CAABB}" destId="{7965E57F-EEDF-48ED-998D-606EC744B46B}" srcOrd="0" destOrd="0" presId="urn:microsoft.com/office/officeart/2005/8/layout/hList3"/>
    <dgm:cxn modelId="{40F7B0B6-6A04-114C-92AC-6B192DB7A436}" type="presOf" srcId="{1F2C575D-E240-2F40-8BD4-9D93DC102DBC}" destId="{04DE4015-5369-40CD-A02D-45D8EC5F7704}" srcOrd="0" destOrd="9" presId="urn:microsoft.com/office/officeart/2005/8/layout/hList3"/>
    <dgm:cxn modelId="{5C879ACE-FF32-4776-9F35-DC96DCDB83A9}" srcId="{978AFE4D-A237-4E2E-8D91-0DF5CCB77947}" destId="{EE0061C3-8AFE-43B4-BFAE-A24B62B862C6}" srcOrd="6" destOrd="0" parTransId="{441B5564-9EBC-429F-980C-9E0E56EBA179}" sibTransId="{DEC03818-5D9E-442C-AD2C-B3629B6F79EE}"/>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B512BBDF-174C-4B56-AAAC-E6CEB3342DE5}" type="presOf" srcId="{94C7729E-7706-4CA6-AA9E-F266DE2ACB1A}" destId="{8F95F10C-CDF9-4461-A7BC-9BC3BD7F92C5}" srcOrd="0" destOrd="2" presId="urn:microsoft.com/office/officeart/2005/8/layout/hList3"/>
    <dgm:cxn modelId="{D4630AE1-E393-4C3E-A5B7-2E6DE888CFFC}" srcId="{978AFE4D-A237-4E2E-8D91-0DF5CCB77947}" destId="{3C0D5F6E-C9D1-4BA4-8927-9791F07C6384}" srcOrd="0" destOrd="0" parTransId="{41C0E3DF-0F77-4983-B9E6-8D090CECF8C0}" sibTransId="{78A33A35-160F-470E-8C44-A08080B84389}"/>
    <dgm:cxn modelId="{63EFEDEB-93DD-4870-A673-D1B087321AE9}" srcId="{2EBC2B61-D5F6-4256-934E-8CD7794A0822}" destId="{AE74EF61-361F-4972-8D4B-7803A31A2D20}" srcOrd="0" destOrd="0" parTransId="{64D92C3C-4709-4C57-B7E6-3C29949AFF33}" sibTransId="{62453BF7-E25C-45D4-AE5A-3BFD6B0D20A9}"/>
    <dgm:cxn modelId="{A1092FF2-3691-2543-A450-0A8B66344913}" type="presOf" srcId="{B6945435-72C6-A94E-860A-D9AA4240A050}" destId="{04DE4015-5369-40CD-A02D-45D8EC5F7704}" srcOrd="0" destOrd="8" presId="urn:microsoft.com/office/officeart/2005/8/layout/hList3"/>
    <dgm:cxn modelId="{F00547F4-27A3-4CBE-B32F-6977308AC2D4}" srcId="{978AFE4D-A237-4E2E-8D91-0DF5CCB77947}" destId="{43BDC340-C34A-4887-8949-9F7A54E9B30D}" srcOrd="3" destOrd="0" parTransId="{0CD8A4BF-D3CC-461D-9983-2D2A4340ED42}" sibTransId="{B14572D1-1F93-4ED0-9E04-80F891D18FDF}"/>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as-IN" sz="2000" b="1" dirty="0">
              <a:effectLst>
                <a:outerShdw blurRad="38100" dist="38100" dir="2700000" algn="tl">
                  <a:srgbClr val="000000">
                    <a:alpha val="43137"/>
                  </a:srgbClr>
                </a:outerShdw>
              </a:effectLst>
            </a:rPr>
            <a:t>প্রেম যা করে</a:t>
          </a:r>
          <a:endParaRPr lang="en" sz="2000" b="1" dirty="0">
            <a:effectLst>
              <a:outerShdw blurRad="38100" dist="38100" dir="2700000" algn="tl">
                <a:srgbClr val="000000">
                  <a:alpha val="43137"/>
                </a:srgbClr>
              </a:outerShdw>
            </a:effectLst>
          </a:endParaRP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as-IN" sz="2000" b="1" dirty="0"/>
            <a:t>তিনি ধৈর্যশীল</a:t>
          </a:r>
          <a:endParaRPr lang="en" sz="2000" b="1" dirty="0"/>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as-IN" sz="2000" b="1" dirty="0"/>
            <a:t>তিনি দয়ালু</a:t>
          </a:r>
          <a:endParaRPr lang="en" sz="2000" b="1" dirty="0"/>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as-IN" sz="2000" b="1" i="0" u="none" dirty="0"/>
            <a:t>প্রেম যা করে না</a:t>
          </a:r>
          <a:endParaRPr lang="en" sz="2000" b="1" dirty="0">
            <a:effectLst>
              <a:outerShdw blurRad="38100" dist="38100" dir="2700000" algn="tl">
                <a:srgbClr val="000000">
                  <a:alpha val="43137"/>
                </a:srgbClr>
              </a:outerShdw>
            </a:effectLst>
          </a:endParaRP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as-IN" sz="2000" b="1" dirty="0"/>
            <a:t>তিনি ঈর্ষান্বিত নন</a:t>
          </a:r>
          <a:endParaRPr lang="en" sz="2000" b="1" dirty="0"/>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as-IN" sz="2000" b="1" i="0" u="none" dirty="0"/>
            <a:t>তিনি আত্মশ্লাঘা করেন না</a:t>
          </a:r>
          <a:endParaRPr lang="en" sz="2000" b="1" dirty="0"/>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as-IN" sz="1900" b="1" i="0" u="none" dirty="0"/>
            <a:t>তিনি</a:t>
          </a:r>
          <a:r>
            <a:rPr lang="as-IN" sz="1900" b="1" dirty="0"/>
            <a:t> অহংকার নেই</a:t>
          </a:r>
          <a:endParaRPr lang="en" sz="1900" b="1" dirty="0"/>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as-IN" sz="2000" b="1" i="0" u="none" dirty="0"/>
            <a:t>তিনি</a:t>
          </a:r>
          <a:r>
            <a:rPr lang="en-US" sz="2000" b="1" i="0" u="none" dirty="0"/>
            <a:t> </a:t>
          </a:r>
          <a:r>
            <a:rPr lang="as-IN" sz="2000" b="1" dirty="0"/>
            <a:t>অভদ্র নয়</a:t>
          </a:r>
          <a:endParaRPr lang="en" sz="2000" b="1" dirty="0"/>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as-IN" sz="2000" b="1" i="0" u="none" dirty="0"/>
            <a:t>তিনি</a:t>
          </a:r>
          <a:r>
            <a:rPr lang="as-IN" sz="2000" b="1" dirty="0"/>
            <a:t> স্বার্থপর না</a:t>
          </a:r>
          <a:endParaRPr lang="es-ES" sz="2000" b="1" dirty="0"/>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as-IN" sz="2000" b="1" i="0" u="none" dirty="0"/>
            <a:t>তিনি</a:t>
          </a:r>
          <a:r>
            <a:rPr lang="as-IN" sz="2000" b="1" dirty="0"/>
            <a:t> সহজে রেগে যায় না</a:t>
          </a:r>
          <a:endParaRPr lang="es-ES" sz="2000" b="1" dirty="0"/>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as-IN" sz="2000" b="1" dirty="0"/>
            <a:t>তার কোনো ক্ষোভ নেই</a:t>
          </a:r>
          <a:endParaRPr lang="es-ES" sz="2000" b="1" dirty="0"/>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as-IN" sz="2000" b="1" dirty="0"/>
            <a:t>সে মন্দ কাজে আনন্দ পায় না</a:t>
          </a:r>
          <a:endParaRPr lang="es-ES" sz="2000" b="1" dirty="0"/>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nchor="t"/>
        <a:lstStyle/>
        <a:p>
          <a:pPr>
            <a:lnSpc>
              <a:spcPct val="50000"/>
            </a:lnSpc>
          </a:pPr>
          <a:endParaRPr lang="en-US" sz="800" b="1" i="0" u="none" dirty="0"/>
        </a:p>
        <a:p>
          <a:pPr>
            <a:lnSpc>
              <a:spcPct val="50000"/>
            </a:lnSpc>
          </a:pPr>
          <a:r>
            <a:rPr lang="as-IN" sz="1800" b="1" i="0" u="none" dirty="0"/>
            <a:t>তিনি সত্যে </a:t>
          </a:r>
          <a:endParaRPr lang="en-US" sz="1800" b="1" i="0" u="none" dirty="0"/>
        </a:p>
        <a:p>
          <a:pPr>
            <a:lnSpc>
              <a:spcPct val="50000"/>
            </a:lnSpc>
          </a:pPr>
          <a:r>
            <a:rPr lang="as-IN" sz="1800" b="1" i="0" u="none" dirty="0"/>
            <a:t>আনন্দিত হন</a:t>
          </a:r>
          <a:endParaRPr lang="en" sz="1800" b="1" dirty="0"/>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nchor="b"/>
        <a:lstStyle/>
        <a:p>
          <a:pPr>
            <a:lnSpc>
              <a:spcPct val="50000"/>
            </a:lnSpc>
          </a:pPr>
          <a:r>
            <a:rPr lang="as-IN" sz="1500" b="1" i="0" u="none" dirty="0"/>
            <a:t>তিনি সবকিছু </a:t>
          </a:r>
          <a:endParaRPr lang="en-US" sz="1500" b="1" i="0" u="none" dirty="0"/>
        </a:p>
        <a:p>
          <a:pPr>
            <a:lnSpc>
              <a:spcPct val="50000"/>
            </a:lnSpc>
          </a:pPr>
          <a:r>
            <a:rPr lang="as-IN" sz="1500" b="1" i="0" u="none" dirty="0"/>
            <a:t>সহ্য করেন</a:t>
          </a:r>
          <a:endParaRPr lang="en" sz="1500" b="1" dirty="0"/>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nchor="t"/>
        <a:lstStyle/>
        <a:p>
          <a:pPr>
            <a:lnSpc>
              <a:spcPct val="50000"/>
            </a:lnSpc>
          </a:pPr>
          <a:endParaRPr lang="en-US" sz="800" b="1" i="0" u="none" dirty="0"/>
        </a:p>
        <a:p>
          <a:pPr>
            <a:lnSpc>
              <a:spcPct val="50000"/>
            </a:lnSpc>
          </a:pPr>
          <a:r>
            <a:rPr lang="as-IN" sz="1800" b="1" i="0" u="none" dirty="0"/>
            <a:t>তিনি</a:t>
          </a:r>
          <a:r>
            <a:rPr lang="as-IN" sz="1800" b="1" dirty="0"/>
            <a:t> সবকিছু </a:t>
          </a:r>
          <a:endParaRPr lang="en-US" sz="1800" b="1" dirty="0"/>
        </a:p>
        <a:p>
          <a:pPr>
            <a:lnSpc>
              <a:spcPct val="50000"/>
            </a:lnSpc>
          </a:pPr>
          <a:r>
            <a:rPr lang="as-IN" sz="1800" b="1" dirty="0"/>
            <a:t>বিশ্বাস করে</a:t>
          </a:r>
          <a:endParaRPr lang="es-ES" sz="1800" b="1" dirty="0"/>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pPr>
            <a:lnSpc>
              <a:spcPct val="40000"/>
            </a:lnSpc>
          </a:pPr>
          <a:endParaRPr lang="en-US" sz="1800" b="1" i="0" u="none" dirty="0"/>
        </a:p>
        <a:p>
          <a:pPr>
            <a:lnSpc>
              <a:spcPct val="40000"/>
            </a:lnSpc>
          </a:pPr>
          <a:r>
            <a:rPr lang="as-IN" sz="1800" b="1" i="0" u="none" dirty="0"/>
            <a:t>তিনি সমস্ত কিছুর </a:t>
          </a:r>
          <a:endParaRPr lang="en-US" sz="1800" b="1" i="0" u="none" dirty="0"/>
        </a:p>
        <a:p>
          <a:pPr>
            <a:lnSpc>
              <a:spcPct val="40000"/>
            </a:lnSpc>
          </a:pPr>
          <a:r>
            <a:rPr lang="as-IN" sz="1800" b="1" i="0" u="none" dirty="0"/>
            <a:t>প্রত্যাশা করেন</a:t>
          </a:r>
          <a:endParaRPr lang="es-ES" sz="1800" b="1" dirty="0"/>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endParaRPr lang="en-US" sz="800" b="1" dirty="0"/>
        </a:p>
        <a:p>
          <a:r>
            <a:rPr lang="as-IN" sz="1800" b="1" i="0" u="none" dirty="0"/>
            <a:t>তিনি</a:t>
          </a:r>
          <a:r>
            <a:rPr lang="as-IN" sz="1800" b="1" dirty="0"/>
            <a:t> সব কিছু সহ্য করে</a:t>
          </a:r>
          <a:endParaRPr lang="es-ES" sz="1800" b="1" dirty="0"/>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pPr algn="just"/>
          <a:r>
            <a:rPr lang="as-IN" sz="1800" b="1" dirty="0">
              <a:effectLst>
                <a:outerShdw blurRad="38100" dist="38100" dir="2700000" algn="tl">
                  <a:srgbClr val="000000">
                    <a:alpha val="43137"/>
                  </a:srgbClr>
                </a:outerShdw>
              </a:effectLst>
            </a:rPr>
            <a:t>ঘোষিত ভবিষ্যৎ ঘটনাগুলো—যদি সেগুলো শর্তসাপেক্ষ না হয়—তবে অবশ্যই ঘটবে (দ্বিতীয় বিবরণ ১৮:২২; যিরমিয় ২৮:৮-৯; যোনা ৪:২)</a:t>
          </a:r>
          <a:endParaRPr lang="es-ES" sz="1800" dirty="0">
            <a:effectLst>
              <a:outerShdw blurRad="38100" dist="38100" dir="2700000" algn="tl">
                <a:srgbClr val="000000">
                  <a:alpha val="43137"/>
                </a:srgbClr>
              </a:outerShdw>
            </a:effectLst>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pPr algn="just"/>
          <a:r>
            <a:rPr lang="as-IN" sz="2000" b="1" i="0" u="none" dirty="0"/>
            <a:t>তাঁর বার্তা বা শিক্ষা অবশ্যই পূর্ববর্তী ভাববাদীদের শিক্ষার সাথে সঙ্গতিপূর্ণ হতে হবে (দ্বিতীয় বিবরণ ১৩:১-৩; যিশাইয় ৮:২০)</a:t>
          </a:r>
          <a:endParaRPr lang="es-ES" sz="2000" b="1" dirty="0">
            <a:effectLst>
              <a:outerShdw blurRad="38100" dist="38100" dir="2700000" algn="tl">
                <a:srgbClr val="000000">
                  <a:alpha val="43137"/>
                </a:srgbClr>
              </a:outerShdw>
            </a:effectLst>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pPr algn="just"/>
          <a:r>
            <a:rPr lang="as-IN" sz="2000" b="1" i="0" u="none" dirty="0"/>
            <a:t>তাঁকে অবশ্যই মানবদেহে যীশুর অবতার বা আগমনের সাক্ষ্য দিতে হবে (১ যোহন ৪:১-৩)।</a:t>
          </a:r>
          <a:endParaRPr lang="es-ES" sz="2000" b="1" dirty="0">
            <a:effectLst>
              <a:outerShdw blurRad="38100" dist="38100" dir="2700000" algn="tl">
                <a:srgbClr val="000000">
                  <a:alpha val="43137"/>
                </a:srgbClr>
              </a:outerShdw>
            </a:effectLst>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pPr algn="just"/>
          <a:r>
            <a:rPr lang="as-IN" sz="2000" b="1" i="0" u="none" dirty="0"/>
            <a:t>তাঁর জীবন অবশ্যই তাঁর দ্বারা প্রচারিত বাইবেলীয় বার্তার সাথে সঙ্গতিপূর্ণ বা সামঞ্জস্যপূর্ণ হতে হবে (মথি ৭:১৫-২০)।</a:t>
          </a:r>
          <a:endParaRPr lang="es-ES" sz="2000" b="1" dirty="0">
            <a:effectLst>
              <a:outerShdw blurRad="38100" dist="38100" dir="2700000" algn="tl">
                <a:srgbClr val="000000">
                  <a:alpha val="43137"/>
                </a:srgbClr>
              </a:outerShdw>
            </a:effectLst>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s-IN" sz="2000" b="1" kern="1200" dirty="0">
              <a:effectLst>
                <a:outerShdw blurRad="38100" dist="38100" dir="2700000" algn="tl">
                  <a:srgbClr val="000000">
                    <a:alpha val="43137"/>
                  </a:srgbClr>
                </a:outerShdw>
              </a:effectLst>
            </a:rPr>
            <a:t>বিদ্যমান অন্যান্য অনেক বরদানের মধ্যে সাধু পৌল উদাহরণ হিসেবে কোন কোন বরদানের কথা উল্লেখ করেছেন? (১ করিন্থীয় ১২:৮-১০; রোমীয় ১২:৬-৮; ইফিষীয় ৪:১১-১২)</a:t>
          </a:r>
          <a:endParaRPr lang="es-ES" sz="2000" kern="1200" dirty="0">
            <a:effectLst>
              <a:outerShdw blurRad="38100" dist="38100" dir="2700000" algn="tl">
                <a:srgbClr val="000000">
                  <a:alpha val="43137"/>
                </a:srgbClr>
              </a:outerShdw>
            </a:effectLst>
          </a:endParaRPr>
        </a:p>
      </dsp:txBody>
      <dsp:txXfrm>
        <a:off x="0" y="0"/>
        <a:ext cx="7086600" cy="987304"/>
      </dsp:txXfrm>
    </dsp:sp>
    <dsp:sp modelId="{04DE4015-5369-40CD-A02D-45D8EC5F7704}">
      <dsp:nvSpPr>
        <dsp:cNvPr id="0" name=""/>
        <dsp:cNvSpPr/>
      </dsp:nvSpPr>
      <dsp:spPr>
        <a:xfrm>
          <a:off x="2105" y="967521"/>
          <a:ext cx="2753478"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as-IN" sz="2000" b="1" kern="1200" dirty="0">
              <a:solidFill>
                <a:schemeClr val="bg1"/>
              </a:solidFill>
              <a:highlight>
                <a:srgbClr val="800000"/>
              </a:highlight>
            </a:rPr>
            <a:t>১ করিন্থীয় ১২:৮-১০</a:t>
          </a:r>
          <a:endParaRPr lang="es-ES" sz="2000" kern="1200" dirty="0">
            <a:solidFill>
              <a:schemeClr val="bg1"/>
            </a:solidFill>
            <a:highlight>
              <a:srgbClr val="800000"/>
            </a:highlight>
          </a:endParaRPr>
        </a:p>
        <a:p>
          <a:pPr marL="265113" lvl="1" indent="0" algn="l" defTabSz="800100">
            <a:lnSpc>
              <a:spcPct val="90000"/>
            </a:lnSpc>
            <a:spcBef>
              <a:spcPct val="0"/>
            </a:spcBef>
            <a:spcAft>
              <a:spcPct val="15000"/>
            </a:spcAft>
            <a:buSzPct val="120000"/>
            <a:buFont typeface="Arial" panose="020B0604020202020204" pitchFamily="34" charset="0"/>
            <a:buNone/>
          </a:pPr>
          <a:r>
            <a:rPr lang="as-IN" sz="1800" b="1" i="0" u="none" kern="1200" dirty="0"/>
            <a:t>প্রজ্ঞার বাক্য</a:t>
          </a:r>
          <a:endParaRPr lang="es-ES" sz="1800" b="1" kern="1200" dirty="0"/>
        </a:p>
        <a:p>
          <a:pPr marL="265113" lvl="1" indent="0" algn="l" defTabSz="800100">
            <a:lnSpc>
              <a:spcPct val="90000"/>
            </a:lnSpc>
            <a:spcBef>
              <a:spcPct val="0"/>
            </a:spcBef>
            <a:spcAft>
              <a:spcPct val="15000"/>
            </a:spcAft>
            <a:buSzPct val="120000"/>
            <a:buFont typeface="Arial" panose="020B0604020202020204" pitchFamily="34" charset="0"/>
            <a:buNone/>
          </a:pPr>
          <a:r>
            <a:rPr lang="as-IN" sz="1800" b="1" i="0" u="none" kern="1200" dirty="0"/>
            <a:t>জ্ঞানের কথা </a:t>
          </a:r>
          <a:endParaRPr lang="es-ES" sz="1800" b="1" kern="1200" dirty="0"/>
        </a:p>
        <a:p>
          <a:pPr marL="265113" lvl="1" indent="0" algn="l" defTabSz="800100">
            <a:lnSpc>
              <a:spcPct val="90000"/>
            </a:lnSpc>
            <a:spcBef>
              <a:spcPct val="0"/>
            </a:spcBef>
            <a:spcAft>
              <a:spcPct val="15000"/>
            </a:spcAft>
            <a:buSzPct val="120000"/>
            <a:buFont typeface="Arial" panose="020B0604020202020204" pitchFamily="34" charset="0"/>
            <a:buNone/>
          </a:pPr>
          <a:r>
            <a:rPr lang="as-IN" sz="1800" b="1" i="0" u="none" kern="1200" dirty="0"/>
            <a:t>বিশ্বাস </a:t>
          </a:r>
          <a:endParaRPr lang="es-ES" sz="1800" b="1" kern="1200" dirty="0"/>
        </a:p>
        <a:p>
          <a:pPr marL="265113" lvl="1" indent="0" algn="l" defTabSz="800100">
            <a:lnSpc>
              <a:spcPct val="90000"/>
            </a:lnSpc>
            <a:spcBef>
              <a:spcPct val="0"/>
            </a:spcBef>
            <a:spcAft>
              <a:spcPct val="15000"/>
            </a:spcAft>
            <a:buSzPct val="120000"/>
            <a:buFont typeface="Arial" panose="020B0604020202020204" pitchFamily="34" charset="0"/>
            <a:buNone/>
          </a:pPr>
          <a:r>
            <a:rPr lang="as-IN" sz="1800" b="1" i="0" u="none" kern="1200" dirty="0"/>
            <a:t>আরোগ্যদানের বরদান</a:t>
          </a:r>
          <a:endParaRPr lang="es-ES" sz="1800" b="1" kern="1200" dirty="0"/>
        </a:p>
        <a:p>
          <a:pPr marL="265113" lvl="1" indent="0" algn="l" defTabSz="800100">
            <a:lnSpc>
              <a:spcPct val="90000"/>
            </a:lnSpc>
            <a:spcBef>
              <a:spcPct val="0"/>
            </a:spcBef>
            <a:spcAft>
              <a:spcPct val="15000"/>
            </a:spcAft>
            <a:buSzPct val="120000"/>
            <a:buFont typeface="Arial" panose="020B0604020202020204" pitchFamily="34" charset="0"/>
            <a:buNone/>
          </a:pPr>
          <a:r>
            <a:rPr lang="as-IN" sz="1800" b="1" i="0" u="none" kern="1200" dirty="0"/>
            <a:t>অলৌকিক কাজ </a:t>
          </a:r>
          <a:endParaRPr lang="es-ES" sz="1800" b="1" kern="1200" dirty="0"/>
        </a:p>
        <a:p>
          <a:pPr marL="265113" lvl="1" indent="0" algn="l" defTabSz="800100">
            <a:lnSpc>
              <a:spcPct val="90000"/>
            </a:lnSpc>
            <a:spcBef>
              <a:spcPct val="0"/>
            </a:spcBef>
            <a:spcAft>
              <a:spcPct val="15000"/>
            </a:spcAft>
            <a:buSzPct val="120000"/>
            <a:buFont typeface="Arial" panose="020B0604020202020204" pitchFamily="34" charset="0"/>
            <a:buNone/>
          </a:pPr>
          <a:r>
            <a:rPr lang="as-IN" sz="1800" b="1" i="0" u="none" kern="1200" dirty="0"/>
            <a:t>ভাববাণী</a:t>
          </a:r>
          <a:endParaRPr lang="es-ES" sz="1800" b="1" kern="1200" dirty="0"/>
        </a:p>
        <a:p>
          <a:pPr marL="265113" lvl="1" indent="0" algn="l" defTabSz="800100">
            <a:lnSpc>
              <a:spcPct val="90000"/>
            </a:lnSpc>
            <a:spcBef>
              <a:spcPct val="0"/>
            </a:spcBef>
            <a:spcAft>
              <a:spcPct val="15000"/>
            </a:spcAft>
            <a:buSzPct val="120000"/>
            <a:buFont typeface="Arial" panose="020B0604020202020204" pitchFamily="34" charset="0"/>
            <a:buNone/>
          </a:pPr>
          <a:r>
            <a:rPr lang="as-IN" sz="1800" b="1" i="0" u="none" kern="1200" dirty="0"/>
            <a:t>আত্মা চেনার ক্ষমতা </a:t>
          </a:r>
          <a:endParaRPr lang="es-ES" sz="1800" b="1" kern="1200" dirty="0"/>
        </a:p>
        <a:p>
          <a:pPr marL="265113" lvl="1" indent="0" algn="l" defTabSz="800100">
            <a:lnSpc>
              <a:spcPct val="90000"/>
            </a:lnSpc>
            <a:spcBef>
              <a:spcPct val="0"/>
            </a:spcBef>
            <a:spcAft>
              <a:spcPct val="15000"/>
            </a:spcAft>
            <a:buSzPct val="120000"/>
            <a:buFont typeface="Arial" panose="020B0604020202020204" pitchFamily="34" charset="0"/>
            <a:buNone/>
          </a:pPr>
          <a:r>
            <a:rPr lang="as-IN" sz="1800" b="1" i="0" u="none" kern="1200" dirty="0"/>
            <a:t>বিভিন্ন পরভাষা</a:t>
          </a:r>
          <a:endParaRPr lang="es-ES" sz="1800" b="1" kern="1200" dirty="0"/>
        </a:p>
        <a:p>
          <a:pPr marL="265113" lvl="1" indent="0" algn="l" defTabSz="711200">
            <a:lnSpc>
              <a:spcPct val="90000"/>
            </a:lnSpc>
            <a:spcBef>
              <a:spcPct val="0"/>
            </a:spcBef>
            <a:spcAft>
              <a:spcPct val="15000"/>
            </a:spcAft>
            <a:buSzPct val="120000"/>
            <a:buFont typeface="Arial" panose="020B0604020202020204" pitchFamily="34" charset="0"/>
            <a:buNone/>
          </a:pPr>
          <a:r>
            <a:rPr lang="as-IN" sz="1600" b="1" i="0" u="none" kern="1200" dirty="0"/>
            <a:t>পরভাষার অর্থ ব্যাখ্যা করা</a:t>
          </a:r>
          <a:endParaRPr lang="es-ES" sz="1600" b="1" kern="1200" dirty="0"/>
        </a:p>
      </dsp:txBody>
      <dsp:txXfrm>
        <a:off x="2105" y="967521"/>
        <a:ext cx="2753478" cy="4293819"/>
      </dsp:txXfrm>
    </dsp:sp>
    <dsp:sp modelId="{8F95F10C-CDF9-4461-A7BC-9BC3BD7F92C5}">
      <dsp:nvSpPr>
        <dsp:cNvPr id="0" name=""/>
        <dsp:cNvSpPr/>
      </dsp:nvSpPr>
      <dsp:spPr>
        <a:xfrm>
          <a:off x="2755583" y="967521"/>
          <a:ext cx="2096913"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as-IN" sz="2000" b="1" kern="1200" dirty="0">
              <a:solidFill>
                <a:schemeClr val="bg1"/>
              </a:solidFill>
              <a:highlight>
                <a:srgbClr val="000080"/>
              </a:highlight>
            </a:rPr>
            <a:t>রোমীয় ১২:৬-৮</a:t>
          </a:r>
          <a:endParaRPr lang="es-ES" sz="2000" kern="1200" dirty="0">
            <a:solidFill>
              <a:schemeClr val="bg1"/>
            </a:solidFill>
            <a:highlight>
              <a:srgbClr val="000080"/>
            </a:highlight>
          </a:endParaRPr>
        </a:p>
        <a:p>
          <a:pPr marL="265113" lvl="1" indent="0" algn="l" defTabSz="889000">
            <a:lnSpc>
              <a:spcPct val="90000"/>
            </a:lnSpc>
            <a:spcBef>
              <a:spcPct val="0"/>
            </a:spcBef>
            <a:spcAft>
              <a:spcPct val="15000"/>
            </a:spcAft>
            <a:buNone/>
          </a:pPr>
          <a:r>
            <a:rPr lang="as-IN" sz="2000" b="1" kern="1200" dirty="0"/>
            <a:t>পরিচর্যা</a:t>
          </a:r>
          <a:endParaRPr lang="es-ES" sz="2000" kern="1200" dirty="0"/>
        </a:p>
        <a:p>
          <a:pPr marL="265113" lvl="1" indent="0" algn="l" defTabSz="889000">
            <a:lnSpc>
              <a:spcPct val="90000"/>
            </a:lnSpc>
            <a:spcBef>
              <a:spcPct val="0"/>
            </a:spcBef>
            <a:spcAft>
              <a:spcPct val="15000"/>
            </a:spcAft>
            <a:buNone/>
          </a:pPr>
          <a:r>
            <a:rPr lang="as-IN" sz="2000" b="1" kern="1200" dirty="0"/>
            <a:t>শিক্ষা দান</a:t>
          </a:r>
          <a:endParaRPr lang="es-ES" sz="2000" kern="1200" dirty="0"/>
        </a:p>
        <a:p>
          <a:pPr marL="265113" lvl="1" indent="0" algn="l" defTabSz="889000">
            <a:lnSpc>
              <a:spcPct val="90000"/>
            </a:lnSpc>
            <a:spcBef>
              <a:spcPct val="0"/>
            </a:spcBef>
            <a:spcAft>
              <a:spcPct val="15000"/>
            </a:spcAft>
            <a:buNone/>
          </a:pPr>
          <a:r>
            <a:rPr lang="as-IN" sz="2000" b="1" kern="1200" dirty="0"/>
            <a:t>উৎসাহ দান</a:t>
          </a:r>
          <a:endParaRPr lang="es-ES" sz="2000" kern="1200" dirty="0"/>
        </a:p>
        <a:p>
          <a:pPr marL="265113" lvl="1" indent="0" algn="l" defTabSz="889000">
            <a:lnSpc>
              <a:spcPct val="90000"/>
            </a:lnSpc>
            <a:spcBef>
              <a:spcPct val="0"/>
            </a:spcBef>
            <a:spcAft>
              <a:spcPct val="15000"/>
            </a:spcAft>
            <a:buNone/>
          </a:pPr>
          <a:r>
            <a:rPr lang="as-IN" sz="2000" b="1" kern="1200" dirty="0"/>
            <a:t>উদারতা </a:t>
          </a:r>
          <a:endParaRPr lang="es-ES" sz="2000" kern="1200" dirty="0"/>
        </a:p>
        <a:p>
          <a:pPr marL="265113" lvl="1" indent="0" algn="l" defTabSz="889000">
            <a:lnSpc>
              <a:spcPct val="90000"/>
            </a:lnSpc>
            <a:spcBef>
              <a:spcPct val="0"/>
            </a:spcBef>
            <a:spcAft>
              <a:spcPct val="15000"/>
            </a:spcAft>
            <a:buNone/>
          </a:pPr>
          <a:r>
            <a:rPr lang="as-IN" sz="2000" b="1" kern="1200" dirty="0"/>
            <a:t>নেতৃত্ব দান</a:t>
          </a:r>
          <a:endParaRPr lang="es-ES" sz="2000" kern="1200" dirty="0"/>
        </a:p>
        <a:p>
          <a:pPr marL="265113" lvl="1" indent="0" algn="l" defTabSz="889000">
            <a:lnSpc>
              <a:spcPct val="90000"/>
            </a:lnSpc>
            <a:spcBef>
              <a:spcPct val="0"/>
            </a:spcBef>
            <a:spcAft>
              <a:spcPct val="15000"/>
            </a:spcAft>
            <a:buNone/>
          </a:pPr>
          <a:r>
            <a:rPr lang="as-IN" sz="2000" b="1" kern="1200" dirty="0"/>
            <a:t>দয়া প্রদর্শন</a:t>
          </a:r>
          <a:endParaRPr lang="es-ES" sz="2000" kern="1200" dirty="0"/>
        </a:p>
      </dsp:txBody>
      <dsp:txXfrm>
        <a:off x="2755583" y="967521"/>
        <a:ext cx="2096913" cy="4293819"/>
      </dsp:txXfrm>
    </dsp:sp>
    <dsp:sp modelId="{BE5080B9-EA33-42BA-9920-DB396A08385A}">
      <dsp:nvSpPr>
        <dsp:cNvPr id="0" name=""/>
        <dsp:cNvSpPr/>
      </dsp:nvSpPr>
      <dsp:spPr>
        <a:xfrm>
          <a:off x="4852497" y="967521"/>
          <a:ext cx="2231997"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as-IN" sz="2000" b="1" kern="1200" dirty="0">
              <a:solidFill>
                <a:schemeClr val="bg1"/>
              </a:solidFill>
              <a:highlight>
                <a:srgbClr val="008000"/>
              </a:highlight>
            </a:rPr>
            <a:t>ইফিষীয় ৪:১১-১২</a:t>
          </a:r>
          <a:endParaRPr lang="es-ES" sz="2000" kern="1200" dirty="0">
            <a:solidFill>
              <a:schemeClr val="bg1"/>
            </a:solidFill>
            <a:highlight>
              <a:srgbClr val="008000"/>
            </a:highlight>
          </a:endParaRPr>
        </a:p>
        <a:p>
          <a:pPr marL="265113" lvl="1" indent="0" algn="l" defTabSz="889000">
            <a:lnSpc>
              <a:spcPct val="90000"/>
            </a:lnSpc>
            <a:spcBef>
              <a:spcPct val="0"/>
            </a:spcBef>
            <a:spcAft>
              <a:spcPct val="15000"/>
            </a:spcAft>
            <a:buNone/>
          </a:pPr>
          <a:r>
            <a:rPr lang="as-IN" sz="2000" b="1" kern="1200" dirty="0"/>
            <a:t>প্রেরিত পদ</a:t>
          </a:r>
          <a:endParaRPr lang="es-ES" sz="2000" kern="1200" dirty="0"/>
        </a:p>
        <a:p>
          <a:pPr marL="265113" lvl="1" indent="0" algn="l" defTabSz="889000">
            <a:lnSpc>
              <a:spcPct val="90000"/>
            </a:lnSpc>
            <a:spcBef>
              <a:spcPct val="0"/>
            </a:spcBef>
            <a:spcAft>
              <a:spcPct val="15000"/>
            </a:spcAft>
            <a:buNone/>
          </a:pPr>
          <a:r>
            <a:rPr lang="as-IN" sz="2000" b="1" kern="1200" dirty="0"/>
            <a:t>ধর্মপ্রচার</a:t>
          </a:r>
          <a:endParaRPr lang="es-ES" sz="2000" kern="1200" dirty="0"/>
        </a:p>
        <a:p>
          <a:pPr marL="265113" lvl="1" indent="0" algn="l" defTabSz="889000">
            <a:lnSpc>
              <a:spcPct val="90000"/>
            </a:lnSpc>
            <a:spcBef>
              <a:spcPct val="0"/>
            </a:spcBef>
            <a:spcAft>
              <a:spcPct val="15000"/>
            </a:spcAft>
            <a:buNone/>
          </a:pPr>
          <a:r>
            <a:rPr lang="as-IN" sz="2000" b="1" kern="1200" dirty="0"/>
            <a:t>যাজক এবং স্নাতকোত্তর ডিগ্রি</a:t>
          </a:r>
          <a:endParaRPr lang="es-ES" sz="2000" kern="1200" dirty="0"/>
        </a:p>
      </dsp:txBody>
      <dsp:txXfrm>
        <a:off x="4852497" y="967521"/>
        <a:ext cx="2231997"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s-IN" sz="2000" b="1" kern="1200" dirty="0">
              <a:effectLst>
                <a:outerShdw blurRad="38100" dist="38100" dir="2700000" algn="tl">
                  <a:srgbClr val="000000">
                    <a:alpha val="43137"/>
                  </a:srgbClr>
                </a:outerShdw>
              </a:effectLst>
            </a:rPr>
            <a:t>প্রেম যা করে</a:t>
          </a:r>
          <a:endParaRPr lang="en" sz="2000" b="1" kern="1200" dirty="0">
            <a:effectLst>
              <a:outerShdw blurRad="38100" dist="38100" dir="2700000" algn="tl">
                <a:srgbClr val="000000">
                  <a:alpha val="43137"/>
                </a:srgbClr>
              </a:outerShdw>
            </a:effectLst>
          </a:endParaRP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s-IN" sz="2000" b="1" kern="1200" dirty="0"/>
            <a:t>তিনি ধৈর্যশীল</a:t>
          </a:r>
          <a:endParaRPr lang="en" sz="2000" b="1" kern="1200" dirty="0"/>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s-IN" sz="2000" b="1" kern="1200" dirty="0"/>
            <a:t>তিনি দয়ালু</a:t>
          </a:r>
          <a:endParaRPr lang="en" sz="2000" b="1" kern="1200" dirty="0"/>
        </a:p>
      </dsp:txBody>
      <dsp:txXfrm>
        <a:off x="536799" y="1310579"/>
        <a:ext cx="2042533" cy="479133"/>
      </dsp:txXfrm>
    </dsp:sp>
    <dsp:sp modelId="{B1110ED6-90EE-4439-AEA5-7B836887592E}">
      <dsp:nvSpPr>
        <dsp:cNvPr id="0" name=""/>
        <dsp:cNvSpPr/>
      </dsp:nvSpPr>
      <dsp:spPr>
        <a:xfrm>
          <a:off x="262849" y="532254"/>
          <a:ext cx="259043" cy="1654073"/>
        </a:xfrm>
        <a:custGeom>
          <a:avLst/>
          <a:gdLst/>
          <a:ahLst/>
          <a:cxnLst/>
          <a:rect l="0" t="0" r="0" b="0"/>
          <a:pathLst>
            <a:path>
              <a:moveTo>
                <a:pt x="0" y="0"/>
              </a:moveTo>
              <a:lnTo>
                <a:pt x="0" y="1654073"/>
              </a:lnTo>
              <a:lnTo>
                <a:pt x="259043"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21893"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 tIns="10160" rIns="15240" bIns="10160" numCol="1" spcCol="1270" anchor="t" anchorCtr="0">
          <a:noAutofit/>
        </a:bodyPr>
        <a:lstStyle/>
        <a:p>
          <a:pPr marL="0" lvl="0" indent="0" algn="ctr" defTabSz="355600">
            <a:lnSpc>
              <a:spcPct val="50000"/>
            </a:lnSpc>
            <a:spcBef>
              <a:spcPct val="0"/>
            </a:spcBef>
            <a:spcAft>
              <a:spcPct val="35000"/>
            </a:spcAft>
            <a:buNone/>
          </a:pPr>
          <a:endParaRPr lang="en-US" sz="800" b="1" i="0" u="none" kern="1200" dirty="0"/>
        </a:p>
        <a:p>
          <a:pPr marL="0" lvl="0" indent="0" algn="ctr" defTabSz="355600">
            <a:lnSpc>
              <a:spcPct val="50000"/>
            </a:lnSpc>
            <a:spcBef>
              <a:spcPct val="0"/>
            </a:spcBef>
            <a:spcAft>
              <a:spcPct val="35000"/>
            </a:spcAft>
            <a:buNone/>
          </a:pPr>
          <a:r>
            <a:rPr lang="as-IN" sz="1800" b="1" i="0" u="none" kern="1200" dirty="0"/>
            <a:t>তিনি সত্যে </a:t>
          </a:r>
          <a:endParaRPr lang="en-US" sz="1800" b="1" i="0" u="none" kern="1200" dirty="0"/>
        </a:p>
        <a:p>
          <a:pPr marL="0" lvl="0" indent="0" algn="ctr" defTabSz="355600">
            <a:lnSpc>
              <a:spcPct val="50000"/>
            </a:lnSpc>
            <a:spcBef>
              <a:spcPct val="0"/>
            </a:spcBef>
            <a:spcAft>
              <a:spcPct val="35000"/>
            </a:spcAft>
            <a:buNone/>
          </a:pPr>
          <a:r>
            <a:rPr lang="as-IN" sz="1800" b="1" i="0" u="none" kern="1200" dirty="0"/>
            <a:t>আনন্দিত হন</a:t>
          </a:r>
          <a:endParaRPr lang="en" sz="1800" b="1" kern="1200" dirty="0"/>
        </a:p>
      </dsp:txBody>
      <dsp:txXfrm>
        <a:off x="536799" y="1946761"/>
        <a:ext cx="2042533" cy="479133"/>
      </dsp:txXfrm>
    </dsp:sp>
    <dsp:sp modelId="{A5359AAD-CF94-4598-A476-41679DAAB947}">
      <dsp:nvSpPr>
        <dsp:cNvPr id="0" name=""/>
        <dsp:cNvSpPr/>
      </dsp:nvSpPr>
      <dsp:spPr>
        <a:xfrm>
          <a:off x="262849" y="532254"/>
          <a:ext cx="259043" cy="2290255"/>
        </a:xfrm>
        <a:custGeom>
          <a:avLst/>
          <a:gdLst/>
          <a:ahLst/>
          <a:cxnLst/>
          <a:rect l="0" t="0" r="0" b="0"/>
          <a:pathLst>
            <a:path>
              <a:moveTo>
                <a:pt x="0" y="0"/>
              </a:moveTo>
              <a:lnTo>
                <a:pt x="0" y="2290255"/>
              </a:lnTo>
              <a:lnTo>
                <a:pt x="259043"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93"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8575" tIns="19050" rIns="28575" bIns="19050" numCol="1" spcCol="1270" anchor="b" anchorCtr="0">
          <a:noAutofit/>
        </a:bodyPr>
        <a:lstStyle/>
        <a:p>
          <a:pPr marL="0" lvl="0" indent="0" algn="ctr" defTabSz="666750">
            <a:lnSpc>
              <a:spcPct val="50000"/>
            </a:lnSpc>
            <a:spcBef>
              <a:spcPct val="0"/>
            </a:spcBef>
            <a:spcAft>
              <a:spcPct val="35000"/>
            </a:spcAft>
            <a:buNone/>
          </a:pPr>
          <a:r>
            <a:rPr lang="as-IN" sz="1500" b="1" i="0" u="none" kern="1200" dirty="0"/>
            <a:t>তিনি সবকিছু </a:t>
          </a:r>
          <a:endParaRPr lang="en-US" sz="1500" b="1" i="0" u="none" kern="1200" dirty="0"/>
        </a:p>
        <a:p>
          <a:pPr marL="0" lvl="0" indent="0" algn="ctr" defTabSz="666750">
            <a:lnSpc>
              <a:spcPct val="50000"/>
            </a:lnSpc>
            <a:spcBef>
              <a:spcPct val="0"/>
            </a:spcBef>
            <a:spcAft>
              <a:spcPct val="35000"/>
            </a:spcAft>
            <a:buNone/>
          </a:pPr>
          <a:r>
            <a:rPr lang="as-IN" sz="1500" b="1" i="0" u="none" kern="1200" dirty="0"/>
            <a:t>সহ্য করেন</a:t>
          </a:r>
          <a:endParaRPr lang="en" sz="1500" b="1" kern="1200" dirty="0"/>
        </a:p>
      </dsp:txBody>
      <dsp:txXfrm>
        <a:off x="536799" y="2582943"/>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 tIns="10160" rIns="15240" bIns="10160" numCol="1" spcCol="1270" anchor="t" anchorCtr="0">
          <a:noAutofit/>
        </a:bodyPr>
        <a:lstStyle/>
        <a:p>
          <a:pPr marL="0" lvl="0" indent="0" algn="ctr" defTabSz="355600">
            <a:lnSpc>
              <a:spcPct val="50000"/>
            </a:lnSpc>
            <a:spcBef>
              <a:spcPct val="0"/>
            </a:spcBef>
            <a:spcAft>
              <a:spcPct val="35000"/>
            </a:spcAft>
            <a:buNone/>
          </a:pPr>
          <a:endParaRPr lang="en-US" sz="800" b="1" i="0" u="none" kern="1200" dirty="0"/>
        </a:p>
        <a:p>
          <a:pPr marL="0" lvl="0" indent="0" algn="ctr" defTabSz="355600">
            <a:lnSpc>
              <a:spcPct val="50000"/>
            </a:lnSpc>
            <a:spcBef>
              <a:spcPct val="0"/>
            </a:spcBef>
            <a:spcAft>
              <a:spcPct val="35000"/>
            </a:spcAft>
            <a:buNone/>
          </a:pPr>
          <a:r>
            <a:rPr lang="as-IN" sz="1800" b="1" i="0" u="none" kern="1200" dirty="0"/>
            <a:t>তিনি</a:t>
          </a:r>
          <a:r>
            <a:rPr lang="as-IN" sz="1800" b="1" kern="1200" dirty="0"/>
            <a:t> সবকিছু </a:t>
          </a:r>
          <a:endParaRPr lang="en-US" sz="1800" b="1" kern="1200" dirty="0"/>
        </a:p>
        <a:p>
          <a:pPr marL="0" lvl="0" indent="0" algn="ctr" defTabSz="355600">
            <a:lnSpc>
              <a:spcPct val="50000"/>
            </a:lnSpc>
            <a:spcBef>
              <a:spcPct val="0"/>
            </a:spcBef>
            <a:spcAft>
              <a:spcPct val="35000"/>
            </a:spcAft>
            <a:buNone/>
          </a:pPr>
          <a:r>
            <a:rPr lang="as-IN" sz="1800" b="1" kern="1200" dirty="0"/>
            <a:t>বিশ্বাস করে</a:t>
          </a:r>
          <a:endParaRPr lang="es-ES" sz="1800" b="1" kern="1200" dirty="0"/>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40000"/>
            </a:lnSpc>
            <a:spcBef>
              <a:spcPct val="0"/>
            </a:spcBef>
            <a:spcAft>
              <a:spcPct val="35000"/>
            </a:spcAft>
            <a:buNone/>
          </a:pPr>
          <a:endParaRPr lang="en-US" sz="1800" b="1" i="0" u="none" kern="1200" dirty="0"/>
        </a:p>
        <a:p>
          <a:pPr marL="0" lvl="0" indent="0" algn="ctr" defTabSz="800100">
            <a:lnSpc>
              <a:spcPct val="40000"/>
            </a:lnSpc>
            <a:spcBef>
              <a:spcPct val="0"/>
            </a:spcBef>
            <a:spcAft>
              <a:spcPct val="35000"/>
            </a:spcAft>
            <a:buNone/>
          </a:pPr>
          <a:r>
            <a:rPr lang="as-IN" sz="1800" b="1" i="0" u="none" kern="1200" dirty="0"/>
            <a:t>তিনি সমস্ত কিছুর </a:t>
          </a:r>
          <a:endParaRPr lang="en-US" sz="1800" b="1" i="0" u="none" kern="1200" dirty="0"/>
        </a:p>
        <a:p>
          <a:pPr marL="0" lvl="0" indent="0" algn="ctr" defTabSz="800100">
            <a:lnSpc>
              <a:spcPct val="40000"/>
            </a:lnSpc>
            <a:spcBef>
              <a:spcPct val="0"/>
            </a:spcBef>
            <a:spcAft>
              <a:spcPct val="35000"/>
            </a:spcAft>
            <a:buNone/>
          </a:pPr>
          <a:r>
            <a:rPr lang="as-IN" sz="1800" b="1" i="0" u="none" kern="1200" dirty="0"/>
            <a:t>প্রত্যাশা করেন</a:t>
          </a:r>
          <a:endParaRPr lang="es-ES" sz="1800" b="1" kern="1200" dirty="0"/>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endParaRPr lang="en-US" sz="800" b="1" kern="1200" dirty="0"/>
        </a:p>
        <a:p>
          <a:pPr marL="0" lvl="0" indent="0" algn="ctr" defTabSz="355600">
            <a:lnSpc>
              <a:spcPct val="90000"/>
            </a:lnSpc>
            <a:spcBef>
              <a:spcPct val="0"/>
            </a:spcBef>
            <a:spcAft>
              <a:spcPct val="35000"/>
            </a:spcAft>
            <a:buNone/>
          </a:pPr>
          <a:r>
            <a:rPr lang="as-IN" sz="1800" b="1" i="0" u="none" kern="1200" dirty="0"/>
            <a:t>তিনি</a:t>
          </a:r>
          <a:r>
            <a:rPr lang="as-IN" sz="1800" b="1" kern="1200" dirty="0"/>
            <a:t> সব কিছু সহ্য করে</a:t>
          </a:r>
          <a:endParaRPr lang="es-ES" sz="1800" b="1" kern="1200" dirty="0"/>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প্রেম যা করে না</a:t>
          </a:r>
          <a:endParaRPr lang="en" sz="2000" b="1" kern="1200" dirty="0">
            <a:effectLst>
              <a:outerShdw blurRad="38100" dist="38100" dir="2700000" algn="tl">
                <a:srgbClr val="000000">
                  <a:alpha val="43137"/>
                </a:srgbClr>
              </a:outerShdw>
            </a:effectLst>
          </a:endParaRP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s-IN" sz="2000" b="1" kern="1200" dirty="0"/>
            <a:t>তিনি ঈর্ষান্বিত নন</a:t>
          </a:r>
          <a:endParaRPr lang="en" sz="2000" b="1" kern="1200" dirty="0"/>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তিনি আত্মশ্লাঘা করেন না</a:t>
          </a:r>
          <a:endParaRPr lang="en" sz="2000" b="1" kern="1200" dirty="0"/>
        </a:p>
      </dsp:txBody>
      <dsp:txXfrm>
        <a:off x="3474213" y="1310579"/>
        <a:ext cx="2042533" cy="479133"/>
      </dsp:txXfrm>
    </dsp:sp>
    <dsp:sp modelId="{F9C4B24E-F7DD-4AA9-B6FB-39B7CFB0C6FE}">
      <dsp:nvSpPr>
        <dsp:cNvPr id="0" name=""/>
        <dsp:cNvSpPr/>
      </dsp:nvSpPr>
      <dsp:spPr>
        <a:xfrm>
          <a:off x="3154009" y="532254"/>
          <a:ext cx="305298" cy="1654073"/>
        </a:xfrm>
        <a:custGeom>
          <a:avLst/>
          <a:gdLst/>
          <a:ahLst/>
          <a:cxnLst/>
          <a:rect l="0" t="0" r="0" b="0"/>
          <a:pathLst>
            <a:path>
              <a:moveTo>
                <a:pt x="0" y="0"/>
              </a:moveTo>
              <a:lnTo>
                <a:pt x="0" y="1654073"/>
              </a:lnTo>
              <a:lnTo>
                <a:pt x="305298"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459307"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as-IN" sz="1900" b="1" i="0" u="none" kern="1200" dirty="0"/>
            <a:t>তিনি</a:t>
          </a:r>
          <a:r>
            <a:rPr lang="as-IN" sz="1900" b="1" kern="1200" dirty="0"/>
            <a:t> অহংকার নেই</a:t>
          </a:r>
          <a:endParaRPr lang="en" sz="1900" b="1" kern="1200" dirty="0"/>
        </a:p>
      </dsp:txBody>
      <dsp:txXfrm>
        <a:off x="3474213"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তিনি</a:t>
          </a:r>
          <a:r>
            <a:rPr lang="en-US" sz="2000" b="1" i="0" u="none" kern="1200" dirty="0"/>
            <a:t> </a:t>
          </a:r>
          <a:r>
            <a:rPr lang="as-IN" sz="2000" b="1" kern="1200" dirty="0"/>
            <a:t>অভদ্র নয়</a:t>
          </a:r>
          <a:endParaRPr lang="en" sz="2000" b="1" kern="1200" dirty="0"/>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তিনি</a:t>
          </a:r>
          <a:r>
            <a:rPr lang="as-IN" sz="2000" b="1" kern="1200" dirty="0"/>
            <a:t> স্বার্থপর না</a:t>
          </a:r>
          <a:endParaRPr lang="es-ES" sz="2000" b="1" kern="1200" dirty="0"/>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তিনি</a:t>
          </a:r>
          <a:r>
            <a:rPr lang="as-IN" sz="2000" b="1" kern="1200" dirty="0"/>
            <a:t> সহজে রেগে যায় না</a:t>
          </a:r>
          <a:endParaRPr lang="es-ES" sz="2000" b="1" kern="1200" dirty="0"/>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s-IN" sz="2000" b="1" kern="1200" dirty="0"/>
            <a:t>তার কোনো ক্ষোভ নেই</a:t>
          </a:r>
          <a:endParaRPr lang="es-ES" sz="2000" b="1" kern="1200" dirty="0"/>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s-IN" sz="2000" b="1" kern="1200" dirty="0"/>
            <a:t>সে মন্দ কাজে আনন্দ পায় না</a:t>
          </a:r>
          <a:endParaRPr lang="es-ES" sz="2000" b="1" kern="1200" dirty="0"/>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as-IN" sz="1800" b="1" kern="1200" dirty="0">
              <a:effectLst>
                <a:outerShdw blurRad="38100" dist="38100" dir="2700000" algn="tl">
                  <a:srgbClr val="000000">
                    <a:alpha val="43137"/>
                  </a:srgbClr>
                </a:outerShdw>
              </a:effectLst>
            </a:rPr>
            <a:t>ঘোষিত ভবিষ্যৎ ঘটনাগুলো—যদি সেগুলো শর্তসাপেক্ষ না হয়—তবে অবশ্যই ঘটবে (দ্বিতীয় বিবরণ ১৮:২২; যিরমিয় ২৮:৮-৯; যোনা ৪:২)</a:t>
          </a:r>
          <a:endParaRPr lang="es-ES" sz="1800" kern="1200" dirty="0">
            <a:effectLst>
              <a:outerShdw blurRad="38100" dist="38100" dir="2700000" algn="tl">
                <a:srgbClr val="000000">
                  <a:alpha val="43137"/>
                </a:srgbClr>
              </a:outerShdw>
            </a:effectLst>
          </a:endParaRP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as-IN" sz="2000" b="1" i="0" u="none" kern="1200" dirty="0"/>
            <a:t>তাঁর বার্তা বা শিক্ষা অবশ্যই পূর্ববর্তী ভাববাদীদের শিক্ষার সাথে সঙ্গতিপূর্ণ হতে হবে (দ্বিতীয় বিবরণ ১৩:১-৩; যিশাইয় ৮:২০)</a:t>
          </a:r>
          <a:endParaRPr lang="es-ES" sz="2000" b="1" kern="1200" dirty="0">
            <a:effectLst>
              <a:outerShdw blurRad="38100" dist="38100" dir="2700000" algn="tl">
                <a:srgbClr val="000000">
                  <a:alpha val="43137"/>
                </a:srgbClr>
              </a:outerShdw>
            </a:effectLst>
          </a:endParaRP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as-IN" sz="2000" b="1" i="0" u="none" kern="1200" dirty="0"/>
            <a:t>তাঁকে অবশ্যই মানবদেহে যীশুর অবতার বা আগমনের সাক্ষ্য দিতে হবে (১ যোহন ৪:১-৩)।</a:t>
          </a:r>
          <a:endParaRPr lang="es-ES" sz="2000" b="1" kern="1200" dirty="0">
            <a:effectLst>
              <a:outerShdw blurRad="38100" dist="38100" dir="2700000" algn="tl">
                <a:srgbClr val="000000">
                  <a:alpha val="43137"/>
                </a:srgbClr>
              </a:outerShdw>
            </a:effectLst>
          </a:endParaRP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as-IN" sz="2000" b="1" i="0" u="none" kern="1200" dirty="0"/>
            <a:t>তাঁর জীবন অবশ্যই তাঁর দ্বারা প্রচারিত বাইবেলীয় বার্তার সাথে সঙ্গতিপূর্ণ বা সামঞ্জস্যপূর্ণ হতে হবে (মথি ৭:১৫-২০)।</a:t>
          </a:r>
          <a:endParaRPr lang="es-ES" sz="2000" b="1" kern="1200" dirty="0">
            <a:effectLst>
              <a:outerShdw blurRad="38100" dist="38100" dir="2700000" algn="tl">
                <a:srgbClr val="000000">
                  <a:alpha val="43137"/>
                </a:srgbClr>
              </a:outerShdw>
            </a:effectLst>
          </a:endParaRP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84917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671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4236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430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885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978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2039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79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7274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9982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292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22/07/2026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22/07/2026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9719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49.jpeg"/><Relationship Id="rId4" Type="http://schemas.openxmlformats.org/officeDocument/2006/relationships/diagramLayout" Target="../diagrams/layout3.xml"/><Relationship Id="rId9" Type="http://schemas.openxmlformats.org/officeDocument/2006/relationships/image" Target="../media/image48.jpeg"/></Relationships>
</file>

<file path=ppt/slides/_rels/slide1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26.jpeg"/><Relationship Id="rId5" Type="http://schemas.openxmlformats.org/officeDocument/2006/relationships/diagramQuickStyle" Target="../diagrams/quickStyle1.xml"/><Relationship Id="rId10" Type="http://schemas.openxmlformats.org/officeDocument/2006/relationships/image" Target="../media/image25.svg"/><Relationship Id="rId4" Type="http://schemas.openxmlformats.org/officeDocument/2006/relationships/diagramLayout" Target="../diagrams/layout1.xml"/><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5.jpeg"/><Relationship Id="rId7" Type="http://schemas.openxmlformats.org/officeDocument/2006/relationships/diagramColors" Target="../diagrams/colors2.xml"/><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hdphoto" Target="../media/hdphoto3.wdp"/><Relationship Id="rId4" Type="http://schemas.openxmlformats.org/officeDocument/2006/relationships/diagramData" Target="../diagrams/data2.xml"/><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385762" y="5541442"/>
            <a:ext cx="11420475" cy="1107996"/>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a:r>
              <a:rPr lang="as-IN"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আধ্যাত্মিক উপহার</a:t>
            </a:r>
            <a:endParaRPr lang="en"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endParaRPr>
          </a:p>
        </p:txBody>
      </p:sp>
      <p:sp>
        <p:nvSpPr>
          <p:cNvPr id="9" name="CuadroTexto 8">
            <a:extLst>
              <a:ext uri="{FF2B5EF4-FFF2-40B4-BE49-F238E27FC236}">
                <a16:creationId xmlns:a16="http://schemas.microsoft.com/office/drawing/2014/main" id="{532932FE-37BD-5457-BCA6-43B14BDE15F1}"/>
              </a:ext>
            </a:extLst>
          </p:cNvPr>
          <p:cNvSpPr txBox="1"/>
          <p:nvPr/>
        </p:nvSpPr>
        <p:spPr>
          <a:xfrm>
            <a:off x="9476503" y="1641987"/>
            <a:ext cx="2787546" cy="646331"/>
          </a:xfrm>
          <a:prstGeom prst="rect">
            <a:avLst/>
          </a:prstGeom>
          <a:noFill/>
        </p:spPr>
        <p:txBody>
          <a:bodyPr wrap="square" rtlCol="0">
            <a:spAutoFit/>
          </a:bodyPr>
          <a:lstStyle/>
          <a:p>
            <a:pPr algn="ctr"/>
            <a:r>
              <a:rPr lang="as-IN" b="1" dirty="0">
                <a:solidFill>
                  <a:srgbClr val="FFEFCA"/>
                </a:solidFill>
                <a:effectLst>
                  <a:outerShdw blurRad="38100" dist="38100" dir="2700000" algn="tl">
                    <a:srgbClr val="000000">
                      <a:alpha val="43137"/>
                    </a:srgbClr>
                  </a:outerShdw>
                </a:effectLst>
              </a:rPr>
              <a:t>পাঠ ৬, </a:t>
            </a:r>
            <a:endParaRPr lang="en-US" b="1" dirty="0">
              <a:solidFill>
                <a:srgbClr val="FFEFCA"/>
              </a:solidFill>
              <a:effectLst>
                <a:outerShdw blurRad="38100" dist="38100" dir="2700000" algn="tl">
                  <a:srgbClr val="000000">
                    <a:alpha val="43137"/>
                  </a:srgbClr>
                </a:outerShdw>
              </a:effectLst>
            </a:endParaRPr>
          </a:p>
          <a:p>
            <a:pPr algn="ctr"/>
            <a:r>
              <a:rPr lang="as-IN" b="1" dirty="0">
                <a:solidFill>
                  <a:srgbClr val="FFEFCA"/>
                </a:solidFill>
                <a:effectLst>
                  <a:outerShdw blurRad="38100" dist="38100" dir="2700000" algn="tl">
                    <a:srgbClr val="000000">
                      <a:alpha val="43137"/>
                    </a:srgbClr>
                  </a:outerShdw>
                </a:effectLst>
              </a:rPr>
              <a:t>অগাস্ট ৮, ২০২৬-এর জন্য</a:t>
            </a:r>
            <a:endParaRPr lang="en" b="1" dirty="0">
              <a:solidFill>
                <a:srgbClr val="FFEFCA"/>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792828" y="299775"/>
            <a:ext cx="5294397" cy="1107996"/>
          </a:xfrm>
          <a:prstGeom prst="rect">
            <a:avLst/>
          </a:prstGeom>
          <a:noFill/>
        </p:spPr>
        <p:txBody>
          <a:bodyPr wrap="square">
            <a:spAutoFit/>
          </a:bodyPr>
          <a:lstStyle/>
          <a:p>
            <a:pPr algn="ctr"/>
            <a:r>
              <a:rPr lang="as-IN" sz="6600" b="1" dirty="0">
                <a:ln w="13462">
                  <a:solidFill>
                    <a:schemeClr val="bg1"/>
                  </a:solidFill>
                  <a:prstDash val="solid"/>
                </a:ln>
                <a:solidFill>
                  <a:srgbClr val="7030A0"/>
                </a:solidFill>
                <a:effectLst>
                  <a:outerShdw dist="38100" dir="2700000" algn="bl" rotWithShape="0">
                    <a:schemeClr val="accent5"/>
                  </a:outerShdw>
                </a:effectLst>
              </a:rPr>
              <a:t>বিশেষ উপহার</a:t>
            </a:r>
            <a:endParaRPr lang="en" sz="6600" b="1" dirty="0">
              <a:ln w="13462">
                <a:solidFill>
                  <a:schemeClr val="bg1"/>
                </a:solidFill>
                <a:prstDash val="solid"/>
              </a:ln>
              <a:solidFill>
                <a:srgbClr val="7030A0"/>
              </a:solidFill>
              <a:effectLst>
                <a:outerShdw dist="38100" dir="2700000" algn="bl" rotWithShape="0">
                  <a:schemeClr val="accent5"/>
                </a:outerShdw>
              </a:effectLst>
            </a:endParaRP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as-IN"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পরভাষার বরদান</a:t>
            </a:r>
            <a:endParaRPr lang="en"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643022"/>
            <a:ext cx="12192000" cy="338554"/>
          </a:xfrm>
          <a:prstGeom prst="rect">
            <a:avLst/>
          </a:prstGeom>
          <a:noFill/>
        </p:spPr>
        <p:txBody>
          <a:bodyPr wrap="square">
            <a:spAutoFit/>
          </a:bodyPr>
          <a:lstStyle/>
          <a:p>
            <a:pPr algn="ctr"/>
            <a:r>
              <a:rPr lang="en"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as-IN"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এই জন্য যে ব্যক্তি বিশেষ ভাষায় কথা বলে, সে প্রার্থনা করুক, যেন অর্থ বুঝাইয়া দিতে পারে।</a:t>
            </a:r>
            <a:r>
              <a:rPr lang="en"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2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as-IN" sz="12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১ করিন্থীয় ১৪:১৩</a:t>
            </a:r>
            <a:r>
              <a:rPr lang="en" sz="12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p>
        </p:txBody>
      </p:sp>
      <p:sp>
        <p:nvSpPr>
          <p:cNvPr id="6" name="CuadroTexto 5">
            <a:extLst>
              <a:ext uri="{FF2B5EF4-FFF2-40B4-BE49-F238E27FC236}">
                <a16:creationId xmlns:a16="http://schemas.microsoft.com/office/drawing/2014/main" id="{ED6563F8-FF8C-8D45-713C-04F1CDC0B684}"/>
              </a:ext>
            </a:extLst>
          </p:cNvPr>
          <p:cNvSpPr txBox="1"/>
          <p:nvPr/>
        </p:nvSpPr>
        <p:spPr>
          <a:xfrm>
            <a:off x="238124" y="1038225"/>
            <a:ext cx="7600951" cy="1200329"/>
          </a:xfrm>
          <a:prstGeom prst="rect">
            <a:avLst/>
          </a:prstGeom>
          <a:noFill/>
        </p:spPr>
        <p:txBody>
          <a:bodyPr wrap="square" rtlCol="0">
            <a:spAutoFit/>
          </a:bodyPr>
          <a:lstStyle/>
          <a:p>
            <a:pPr algn="just">
              <a:spcBef>
                <a:spcPts val="600"/>
              </a:spcBef>
            </a:pPr>
            <a:r>
              <a:rPr lang="as-IN" b="1" dirty="0"/>
              <a:t>পরভাষার বরদান এবং এর সঠিক ব্যবহারের ওপর সাধু পৌলের এই বিশেষ জোর দেওয়া একথাই ইঙ্গিত করে যে, করিন্থীয় মণ্ডলীর সদস্যরা এটির অপব্যবহার করছিলেন; যার ফলে জনসমক্ষে বা যৌথ উপাসনার সময় বিশৃঙ্খলা ও বিভ্রান্তির সৃষ্টি হচ্ছিল (১ করিন্থীয় ১৪:২৩)।</a:t>
            </a:r>
            <a:endParaRPr lang="en" sz="2000" b="1" dirty="0"/>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39076"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51" y="4765606"/>
            <a:ext cx="4708522" cy="1846659"/>
          </a:xfrm>
          <a:prstGeom prst="rect">
            <a:avLst/>
          </a:prstGeom>
          <a:noFill/>
        </p:spPr>
        <p:txBody>
          <a:bodyPr wrap="square">
            <a:spAutoFit/>
          </a:bodyPr>
          <a:lstStyle/>
          <a:p>
            <a:pPr algn="just">
              <a:spcBef>
                <a:spcPts val="600"/>
              </a:spcBef>
            </a:pPr>
            <a:r>
              <a:rPr lang="as-IN" sz="1900" b="1" dirty="0"/>
              <a:t>প্রকৃতপক্ষে, এই আকাঙ্ক্ষা সমস্ত বরদানকে অন্তর্ভুক্ত করে (১ করিন্থীয় ১৪:১)। পৌল ইতিমধ্যেই স্পষ্ট করে দিয়েছিলেন যে, “এখন প্রত্যেকের কাছে আত্মার প্রকাশ সাধারণ মঙ্গলের জন্য দেওয়া হয়” (১ করিন্থীয় ১২:৭)। অতএব, প্রত্যেকে একই বরদান পায় না।</a:t>
            </a:r>
            <a:endParaRPr lang="en" sz="1900" b="1" dirty="0"/>
          </a:p>
        </p:txBody>
      </p:sp>
      <p:sp>
        <p:nvSpPr>
          <p:cNvPr id="7" name="CuadroTexto 6">
            <a:extLst>
              <a:ext uri="{FF2B5EF4-FFF2-40B4-BE49-F238E27FC236}">
                <a16:creationId xmlns:a16="http://schemas.microsoft.com/office/drawing/2014/main" id="{207EB4B5-18AA-C318-9BD1-685263F8CE4F}"/>
              </a:ext>
            </a:extLst>
          </p:cNvPr>
          <p:cNvSpPr txBox="1"/>
          <p:nvPr/>
        </p:nvSpPr>
        <p:spPr>
          <a:xfrm>
            <a:off x="238121" y="3522821"/>
            <a:ext cx="7600951" cy="1015663"/>
          </a:xfrm>
          <a:prstGeom prst="rect">
            <a:avLst/>
          </a:prstGeom>
          <a:noFill/>
        </p:spPr>
        <p:txBody>
          <a:bodyPr wrap="square">
            <a:spAutoFit/>
          </a:bodyPr>
          <a:lstStyle/>
          <a:p>
            <a:pPr lvl="0" algn="just">
              <a:spcBef>
                <a:spcPts val="600"/>
              </a:spcBef>
              <a:defRPr/>
            </a:pPr>
            <a:r>
              <a:rPr lang="as-IN" sz="2000" b="1" dirty="0">
                <a:solidFill>
                  <a:prstClr val="black"/>
                </a:solidFill>
              </a:rPr>
              <a:t>পৌলের এই আকাঙ্ক্ষা যে সকলেই যেন বিভিন্ন ভাষায় কথা বলে, তা তাদের দ্বারা ভুলভাবে ব্যাখ্যা করা হয়েছে যারা মনে করে যে আমাদের সকলেরই সেই বরদান থাকা উচিত (১ করিন্থীয় ১৪:৫)।</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2888A547-BE8E-0129-D327-36CA3FDF21C2}"/>
              </a:ext>
            </a:extLst>
          </p:cNvPr>
          <p:cNvSpPr txBox="1"/>
          <p:nvPr/>
        </p:nvSpPr>
        <p:spPr>
          <a:xfrm>
            <a:off x="238121" y="2233510"/>
            <a:ext cx="7600951" cy="1261884"/>
          </a:xfrm>
          <a:prstGeom prst="rect">
            <a:avLst/>
          </a:prstGeom>
          <a:noFill/>
        </p:spPr>
        <p:txBody>
          <a:bodyPr wrap="square">
            <a:spAutoFit/>
          </a:bodyPr>
          <a:lstStyle/>
          <a:p>
            <a:pPr lvl="0" algn="just">
              <a:spcBef>
                <a:spcPts val="600"/>
              </a:spcBef>
              <a:defRPr/>
            </a:pPr>
            <a:r>
              <a:rPr lang="as-IN" sz="1900" b="1" dirty="0">
                <a:solidFill>
                  <a:prstClr val="black"/>
                </a:solidFill>
              </a:rPr>
              <a:t>পরভাষার বরদান হলো মানুষের অজানা এমন কোনো মানবিক বা স্বর্গীয় ভাষায় কথা বলার ক্ষমতা (১ করিন্থীয় ১৩:১)। যখন এই ভাষা শ্রোতার কাছে অপরিচিত বা অজানা থাকে, তখন এর অর্থ ব্যাখ্যা করার (অনুবাদ করার) প্রয়োজন হয় (প্রেরিত ২:৮; ১ করিন্থীয় ১৪:২, ১৩-১৪, ২৭-২৮)।</a:t>
            </a:r>
            <a:endParaRPr kumimoji="0" lang="en" sz="19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0" y="0"/>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as-I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ভবিষ্যদ্বাণীর উপহার</a:t>
            </a:r>
            <a:endPar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536D062B-E8F7-0278-8C98-47A5CF93003F}"/>
              </a:ext>
            </a:extLst>
          </p:cNvPr>
          <p:cNvSpPr txBox="1"/>
          <p:nvPr/>
        </p:nvSpPr>
        <p:spPr>
          <a:xfrm>
            <a:off x="0" y="643622"/>
            <a:ext cx="12192000" cy="338554"/>
          </a:xfrm>
          <a:prstGeom prst="rect">
            <a:avLst/>
          </a:prstGeom>
          <a:noFill/>
        </p:spPr>
        <p:txBody>
          <a:bodyPr wrap="square">
            <a:spAutoFit/>
          </a:bodyPr>
          <a:lstStyle/>
          <a:p>
            <a:pPr algn="ctr"/>
            <a:r>
              <a:rPr lang="en" sz="1600" b="1" dirty="0">
                <a:solidFill>
                  <a:schemeClr val="accent6">
                    <a:lumMod val="50000"/>
                  </a:schemeClr>
                </a:solidFill>
                <a:latin typeface="Comic Sans MS" panose="030F0702030302020204" pitchFamily="66" charset="0"/>
              </a:rPr>
              <a:t>“</a:t>
            </a:r>
            <a:r>
              <a:rPr lang="as-IN" sz="1600" b="1" dirty="0">
                <a:solidFill>
                  <a:schemeClr val="accent6">
                    <a:lumMod val="50000"/>
                  </a:schemeClr>
                </a:solidFill>
                <a:latin typeface="Comic Sans MS" panose="030F0702030302020204" pitchFamily="66" charset="0"/>
              </a:rPr>
              <a:t>কিন্তু যে ব্যক্তি ভাববাণী বলে, সে মনুষ্যের কাছে গাঁথিয়া তুলিবার এবং আশ্বাস ও সান্ত্বনার কথা কহে।</a:t>
            </a:r>
            <a:r>
              <a:rPr lang="en" sz="1600" b="1" dirty="0">
                <a:solidFill>
                  <a:schemeClr val="accent6">
                    <a:lumMod val="50000"/>
                  </a:schemeClr>
                </a:solidFill>
                <a:latin typeface="Comic Sans MS" panose="030F0702030302020204" pitchFamily="66" charset="0"/>
              </a:rPr>
              <a:t>” </a:t>
            </a:r>
            <a:r>
              <a:rPr lang="en" sz="1200" b="1" dirty="0">
                <a:solidFill>
                  <a:schemeClr val="accent6">
                    <a:lumMod val="50000"/>
                  </a:schemeClr>
                </a:solidFill>
                <a:latin typeface="Comic Sans MS" panose="030F0702030302020204" pitchFamily="66" charset="0"/>
              </a:rPr>
              <a:t>(</a:t>
            </a:r>
            <a:r>
              <a:rPr lang="as-IN" sz="1200" b="1" dirty="0">
                <a:solidFill>
                  <a:schemeClr val="accent6">
                    <a:lumMod val="50000"/>
                  </a:schemeClr>
                </a:solidFill>
                <a:latin typeface="Comic Sans MS" panose="030F0702030302020204" pitchFamily="66" charset="0"/>
              </a:rPr>
              <a:t>১ করিন্থীয় ১৪:৩</a:t>
            </a:r>
            <a:r>
              <a:rPr lang="en" sz="1200" b="1" dirty="0">
                <a:solidFill>
                  <a:schemeClr val="accent6">
                    <a:lumMod val="50000"/>
                  </a:schemeClr>
                </a:solidFill>
                <a:latin typeface="Comic Sans MS" panose="030F0702030302020204" pitchFamily="66" charset="0"/>
              </a:rPr>
              <a:t>)</a:t>
            </a:r>
            <a:endParaRPr lang="es-ES" sz="1600"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2314374" y="1132271"/>
            <a:ext cx="4625441" cy="1477328"/>
          </a:xfrm>
          <a:prstGeom prst="rect">
            <a:avLst/>
          </a:prstGeom>
          <a:noFill/>
        </p:spPr>
        <p:txBody>
          <a:bodyPr wrap="square" rtlCol="0">
            <a:spAutoFit/>
          </a:bodyPr>
          <a:lstStyle/>
          <a:p>
            <a:pPr algn="just">
              <a:spcBef>
                <a:spcPts val="600"/>
              </a:spcBef>
            </a:pPr>
            <a:r>
              <a:rPr lang="as-IN" b="1" dirty="0"/>
              <a:t>আমাদের ভাববাণীর বরদানকে কেবল ভবিষ্যৎ ঘটনার ভবিষ্যদ্বাণীর মধ্যেই সীমাবদ্ধ রাখা উচিত নয়। ভাববাণীর বরদানের প্রধান উদ্দেশ্য হলো গঠন, আত্মিক উপদেশ এবং সান্ত্বনা প্রদান করা (১ করিন্থীয় ১৪:৩)।</a:t>
            </a:r>
            <a:endParaRPr lang="en" sz="2000" b="1" dirty="0"/>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2899169751"/>
              </p:ext>
            </p:extLst>
          </p:nvPr>
        </p:nvGraphicFramePr>
        <p:xfrm>
          <a:off x="7035766" y="1247776"/>
          <a:ext cx="5015064" cy="543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35557" y="11130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141171" y="2737113"/>
            <a:ext cx="4240330" cy="2185214"/>
          </a:xfrm>
          <a:prstGeom prst="rect">
            <a:avLst/>
          </a:prstGeom>
          <a:noFill/>
        </p:spPr>
        <p:txBody>
          <a:bodyPr wrap="square">
            <a:spAutoFit/>
          </a:bodyPr>
          <a:lstStyle/>
          <a:p>
            <a:pPr algn="just">
              <a:spcBef>
                <a:spcPts val="600"/>
              </a:spcBef>
            </a:pPr>
            <a:r>
              <a:rPr lang="as-IN" sz="1700" b="1" dirty="0"/>
              <a:t>পৌল অন্যান্য বরদানের চেয়ে এই বরদানটিকে (ভাববাণীর বরদানকে) বেশি গুরুত্ব দিয়েছেন (১ করিন্থীয় ১৪:১, ৪, ২২-২৫)। তবে তিনি এটিও জোর দিয়ে বলেছেন যেন বিভ্রান্তি সৃষ্টি না হয় সে জন্য এর সঠিক ব্যবহার করা হয়: 'কিন্তু সমস্ত বিষয় যেন উপযুক্তভাবে ও শৃঙ্খলার সাথে করা হয়' (১ করিন্থীয় ১৪:৪০; দেখুন ১ করিন্থীয় ১৪:২৯-৩৩)।</a:t>
            </a:r>
            <a:endParaRPr lang="en" sz="1700" b="1" dirty="0"/>
          </a:p>
        </p:txBody>
      </p:sp>
      <p:sp>
        <p:nvSpPr>
          <p:cNvPr id="12" name="CuadroTexto 11">
            <a:extLst>
              <a:ext uri="{FF2B5EF4-FFF2-40B4-BE49-F238E27FC236}">
                <a16:creationId xmlns:a16="http://schemas.microsoft.com/office/drawing/2014/main" id="{6D813A6C-1159-F60E-C4E3-6C8433BCC4F4}"/>
              </a:ext>
            </a:extLst>
          </p:cNvPr>
          <p:cNvSpPr txBox="1"/>
          <p:nvPr/>
        </p:nvSpPr>
        <p:spPr>
          <a:xfrm>
            <a:off x="2695074" y="4928634"/>
            <a:ext cx="4244741" cy="1754326"/>
          </a:xfrm>
          <a:prstGeom prst="rect">
            <a:avLst/>
          </a:prstGeom>
          <a:noFill/>
        </p:spPr>
        <p:txBody>
          <a:bodyPr wrap="square">
            <a:spAutoFit/>
          </a:bodyPr>
          <a:lstStyle/>
          <a:p>
            <a:pPr algn="just">
              <a:spcBef>
                <a:spcPts val="600"/>
              </a:spcBef>
            </a:pPr>
            <a:r>
              <a:rPr lang="as-IN" b="1" dirty="0"/>
              <a:t>অবশিষ্ট মণ্ডলীর (</a:t>
            </a:r>
            <a:r>
              <a:rPr lang="en-US" b="1" dirty="0"/>
              <a:t>Remnant Church) </a:t>
            </a:r>
            <a:r>
              <a:rPr lang="as-IN" b="1" dirty="0"/>
              <a:t>একটি বৈশিষ্ট্যসূচক বরদান হিসেবে, এলেন জি. হোয়াইটের জীবন ও কার্যে এর বিশেষ বহিঃপ্রকাশ ঘটেছিল (প্রকাশিত বাক্য ১২:১৭; ১৯:১০)। কিন্তু আমরা কীভাবে একজন সত্য ভাববাদীকে চিনতে পারি?</a:t>
            </a:r>
            <a:endParaRPr lang="en" sz="2000" b="1" dirty="0"/>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4807" y="5006668"/>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4381500" y="2806404"/>
            <a:ext cx="2425318" cy="2032096"/>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1143000" y="866686"/>
            <a:ext cx="10953750" cy="4893647"/>
          </a:xfrm>
          <a:prstGeom prst="rect">
            <a:avLst/>
          </a:prstGeom>
          <a:noFill/>
        </p:spPr>
        <p:txBody>
          <a:bodyPr wrap="square">
            <a:spAutoFit/>
          </a:bodyPr>
          <a:lstStyle/>
          <a:p>
            <a:pPr algn="just"/>
            <a:r>
              <a:rPr lang="en" sz="2400" b="1" dirty="0">
                <a:latin typeface="Constantia" panose="02030602050306030303" pitchFamily="18" charset="0"/>
              </a:rPr>
              <a:t>“</a:t>
            </a:r>
            <a:r>
              <a:rPr lang="as-IN" sz="2400" b="1" dirty="0"/>
              <a:t>"প্রভুর সমস্ত ব্যবস্থার মধ্যে, পুরুষ ও নারীদের ভিন্ন ভিন্ন বরদান বা বিশেষ ক্ষমতা দেওয়ার পরিকল্পনার চেয়ে সুন্দর আর কিছু নেই। মণ্ডলী হলো তাঁর বাগান, যা বিভিন্ন ধরনের গাছ, চারা ও ফুলে সুশোভিত। তিনি আশা করেন না যে এসোব গাছ এরোসংঘ বা দেবদারু গাছের আকার ধারণ করবে, কিংবা জলপাই গাছ দীর্ঘ তালগাছের উচ্চতায় পৌঁছাবে। অনেকেই কেবল সীমিত ধর্মীয় ও বুদ্ধিবৃত্তিক প্রশিক্ষণ পেয়েছেন, তবে তাঁরা যদি নম্রভাবে কাজ করেন এবং ঈশ্বরের ওপর বিশ্বাস রাখেন, তবে এই শ্রেণির মানুষের জন্যও ঈশ্বরের করার মতো কাজ রয়েছে..."</a:t>
            </a:r>
            <a:endParaRPr lang="as-IN" sz="2400" dirty="0"/>
          </a:p>
          <a:p>
            <a:pPr algn="just"/>
            <a:r>
              <a:rPr lang="as-IN" sz="2400" b="1" dirty="0"/>
              <a:t>"ভিন্ন ভিন্ন মানুষকে ভিন্ন ভিন্ন বরদান দান করা হয়েছে, যাতে সহকর্মীরা একে অপরের প্রয়োজনীয়তা অনুভব করতে পারেন। ঈশ্বর এই বরদানসমূহ প্রদান করেন এবং এগুলো তাঁর সেবায় নিয়োজিত হয়—বরদান প্রাপ্ত ব্যক্তির মহিমা বা কোনো মানুষকে উঁচু করার জন্য নয়, বরং জগতের ত্রাণকর্তাকে উর্ধ্বে তুলে ধরার জন্য। এগুলো কোনো মিথ্যা বা অসত্যের সাক্ষ্য দেওয়ার জন্য নয়, বরং সত্যকে উপস্থাপন করে সমগ্র মানবজাতির কল্যাণে ব্যবহার করার জন্য দেওয়া হয়েছে।</a:t>
            </a:r>
            <a:endParaRPr lang="as-IN" sz="2400" dirty="0"/>
          </a:p>
        </p:txBody>
      </p:sp>
      <p:sp>
        <p:nvSpPr>
          <p:cNvPr id="4" name="CuadroTexto 3">
            <a:extLst>
              <a:ext uri="{FF2B5EF4-FFF2-40B4-BE49-F238E27FC236}">
                <a16:creationId xmlns:a16="http://schemas.microsoft.com/office/drawing/2014/main" id="{D1E34BAA-9490-0067-290E-E1E5F5E11BFD}"/>
              </a:ext>
            </a:extLst>
          </p:cNvPr>
          <p:cNvSpPr txBox="1"/>
          <p:nvPr/>
        </p:nvSpPr>
        <p:spPr>
          <a:xfrm>
            <a:off x="8567707" y="5767060"/>
            <a:ext cx="3529043" cy="338554"/>
          </a:xfrm>
          <a:prstGeom prst="rect">
            <a:avLst/>
          </a:prstGeom>
          <a:noFill/>
        </p:spPr>
        <p:txBody>
          <a:bodyPr wrap="none" rtlCol="0">
            <a:spAutoFit/>
          </a:bodyPr>
          <a:lstStyle/>
          <a:p>
            <a:pPr algn="r"/>
            <a:r>
              <a:rPr lang="en" sz="1600" b="1" dirty="0"/>
              <a:t>EGW (Ye Shall Receive Power, July 1)</a:t>
            </a:r>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714322" y="38500"/>
            <a:ext cx="4677077" cy="1846659"/>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r>
              <a:rPr kumimoji="0" lang="as-IN"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তোমরা প্রেমের অনুধাবন কর, আবার আত্মিক বর সকলের জন্য উদ্‌যোগী হও, বিশেষতঃ যেন ভাববাণী বলিতে পার।</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r>
              <a:rPr kumimoji="0" lang="as-IN"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১ করিন্থীয় ১৪:১</a:t>
            </a: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7229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858000" y="3359468"/>
            <a:ext cx="5334000" cy="3400931"/>
          </a:xfrm>
          <a:prstGeom prst="rect">
            <a:avLst/>
          </a:prstGeom>
          <a:noFill/>
          <a:effectLst/>
        </p:spPr>
        <p:txBody>
          <a:bodyPr wrap="square" rtlCol="0">
            <a:spAutoFit/>
          </a:bodyPr>
          <a:lstStyle/>
          <a:p>
            <a:pPr>
              <a:spcBef>
                <a:spcPts val="600"/>
              </a:spcBef>
            </a:pPr>
            <a:r>
              <a:rPr lang="en" sz="2000" b="1" dirty="0">
                <a:highlight>
                  <a:srgbClr val="FC918D"/>
                </a:highlight>
              </a:rPr>
              <a:t> </a:t>
            </a:r>
            <a:r>
              <a:rPr lang="as-IN" sz="2000" b="1" dirty="0">
                <a:highlight>
                  <a:srgbClr val="FD918D"/>
                </a:highlight>
              </a:rPr>
              <a:t>আধ্যাত্মিক উপহার </a:t>
            </a:r>
            <a:r>
              <a:rPr lang="en" sz="2000" b="1" dirty="0">
                <a:highlight>
                  <a:srgbClr val="FC918D"/>
                </a:highlight>
              </a:rPr>
              <a:t>:</a:t>
            </a:r>
          </a:p>
          <a:p>
            <a:pPr lvl="1">
              <a:spcBef>
                <a:spcPts val="600"/>
              </a:spcBef>
            </a:pPr>
            <a:r>
              <a:rPr lang="as-IN" sz="2000" b="1" dirty="0"/>
              <a:t>অনেক উপহার, একজন দাতা।</a:t>
            </a:r>
            <a:endParaRPr lang="en-US" sz="2000" b="1" dirty="0"/>
          </a:p>
          <a:p>
            <a:pPr lvl="1">
              <a:spcBef>
                <a:spcPts val="600"/>
              </a:spcBef>
            </a:pPr>
            <a:r>
              <a:rPr lang="as-IN" sz="2000" b="1" dirty="0"/>
              <a:t>বহু সদস্য, এক দেহ।</a:t>
            </a:r>
            <a:endParaRPr lang="en" sz="2000" b="1" dirty="0"/>
          </a:p>
          <a:p>
            <a:pPr>
              <a:spcBef>
                <a:spcPts val="1800"/>
              </a:spcBef>
            </a:pPr>
            <a:r>
              <a:rPr lang="en" sz="2000" b="1" dirty="0">
                <a:highlight>
                  <a:srgbClr val="FCBE62"/>
                </a:highlight>
              </a:rPr>
              <a:t> </a:t>
            </a:r>
            <a:r>
              <a:rPr lang="as-IN" sz="2000" b="1" dirty="0">
                <a:highlight>
                  <a:srgbClr val="FDBE62"/>
                </a:highlight>
              </a:rPr>
              <a:t>ঐক্যবদ্ধকারী উপাদান </a:t>
            </a:r>
            <a:r>
              <a:rPr lang="en" sz="2000" b="1" dirty="0">
                <a:highlight>
                  <a:srgbClr val="FCBE62"/>
                </a:highlight>
              </a:rPr>
              <a:t>:</a:t>
            </a:r>
          </a:p>
          <a:p>
            <a:pPr lvl="1">
              <a:spcBef>
                <a:spcPts val="600"/>
              </a:spcBef>
            </a:pPr>
            <a:r>
              <a:rPr lang="as-IN" sz="2000" b="1" dirty="0"/>
              <a:t>ভালোবাসার শ্রেষ্ঠত্ব ।</a:t>
            </a:r>
            <a:endParaRPr lang="en" sz="2000" b="1" dirty="0"/>
          </a:p>
          <a:p>
            <a:pPr>
              <a:spcBef>
                <a:spcPts val="1800"/>
              </a:spcBef>
            </a:pPr>
            <a:r>
              <a:rPr lang="en" sz="2000" b="1" dirty="0">
                <a:highlight>
                  <a:srgbClr val="8ABDEA"/>
                </a:highlight>
              </a:rPr>
              <a:t> </a:t>
            </a:r>
            <a:r>
              <a:rPr lang="as-IN" sz="2000" b="1" dirty="0">
                <a:highlight>
                  <a:srgbClr val="8ABEEA"/>
                </a:highlight>
              </a:rPr>
              <a:t>বিশেষ উপহার </a:t>
            </a:r>
            <a:r>
              <a:rPr lang="en" sz="2000" b="1" dirty="0">
                <a:highlight>
                  <a:srgbClr val="8ABDEA"/>
                </a:highlight>
              </a:rPr>
              <a:t>:</a:t>
            </a:r>
          </a:p>
          <a:p>
            <a:pPr lvl="1">
              <a:spcBef>
                <a:spcPts val="600"/>
              </a:spcBef>
            </a:pPr>
            <a:r>
              <a:rPr lang="as-IN" sz="2000" b="1" dirty="0"/>
              <a:t>পরভাষায় কথা বলার বরদান।</a:t>
            </a:r>
            <a:endParaRPr lang="en" sz="2000" b="1" dirty="0"/>
          </a:p>
          <a:p>
            <a:pPr lvl="1">
              <a:spcBef>
                <a:spcPts val="600"/>
              </a:spcBef>
            </a:pPr>
            <a:r>
              <a:rPr lang="as-IN" sz="2000" b="1" dirty="0"/>
              <a:t>ভবিষ্যদ্বাণীর উপহার</a:t>
            </a:r>
            <a:r>
              <a:rPr lang="en" sz="2000" b="1" dirty="0"/>
              <a:t>.</a:t>
            </a:r>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4" y="28069"/>
            <a:ext cx="6534151" cy="1631216"/>
          </a:xfrm>
          <a:prstGeom prst="rect">
            <a:avLst/>
          </a:prstGeom>
          <a:noFill/>
        </p:spPr>
        <p:txBody>
          <a:bodyPr wrap="square" rtlCol="0">
            <a:spAutoFit/>
          </a:bodyPr>
          <a:lstStyle/>
          <a:p>
            <a:pPr algn="just">
              <a:spcBef>
                <a:spcPts val="600"/>
              </a:spcBef>
            </a:pPr>
            <a:r>
              <a:rPr lang="as-IN" sz="2000" b="1" dirty="0"/>
              <a:t>এটি স্পষ্ট যে, করিন্থের মণ্ডলী বিভিন্ন বিষয়ে বিভক্ত ছিল। তারা প্রচারকদের বিষয়ে; কীভাবে আহার করতে হবে সেই বিষয়ে; বিয়ে করবেন নাকি অবিবাহিত থাকবেন সেই বিষয়ে; এবং কোন আত্মিক বরদানকে সবচেয়ে বেশি সম্মান করা উচিত—তা নিয়ে দ্বিমত পোষণ করতেন।</a:t>
            </a:r>
            <a:endParaRPr lang="en" sz="2000" b="1" dirty="0"/>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6" cstate="email">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6469012" y="5555199"/>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460241" y="4647715"/>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886877" y="3836137"/>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886877" y="6431734"/>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886877" y="6042999"/>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886877" y="5137589"/>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3" cstate="email">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86877" y="4218436"/>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2" y="2934886"/>
            <a:ext cx="6534151" cy="400110"/>
          </a:xfrm>
          <a:prstGeom prst="rect">
            <a:avLst/>
          </a:prstGeom>
          <a:noFill/>
        </p:spPr>
        <p:txBody>
          <a:bodyPr wrap="square">
            <a:spAutoFit/>
          </a:bodyPr>
          <a:lstStyle/>
          <a:p>
            <a:pPr lvl="0">
              <a:spcBef>
                <a:spcPts val="600"/>
              </a:spcBef>
              <a:defRPr/>
            </a:pPr>
            <a:r>
              <a:rPr lang="as-IN" sz="2000" b="1" dirty="0">
                <a:solidFill>
                  <a:prstClr val="black"/>
                </a:solidFill>
              </a:rPr>
              <a:t>কোন উপহার সেরা? কোনোটিই নয়! কেন?</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1" y="1789254"/>
            <a:ext cx="6534151" cy="1015663"/>
          </a:xfrm>
          <a:prstGeom prst="rect">
            <a:avLst/>
          </a:prstGeom>
          <a:noFill/>
        </p:spPr>
        <p:txBody>
          <a:bodyPr wrap="square">
            <a:spAutoFit/>
          </a:bodyPr>
          <a:lstStyle/>
          <a:p>
            <a:pPr lvl="0" algn="just">
              <a:spcBef>
                <a:spcPts val="600"/>
              </a:spcBef>
              <a:defRPr/>
            </a:pPr>
            <a:r>
              <a:rPr lang="as-IN" sz="2000" b="1" dirty="0">
                <a:solidFill>
                  <a:prstClr val="black"/>
                </a:solidFill>
              </a:rPr>
              <a:t>প্রাথমিক সমস্যাগুলোর সমাধান করার পর, পৌল দেখিয়েছেন যে কীভাবে আত্মিক বরদানসমূহ একটি সমস্যা থেকে দূর হয়ে ঐক্যের মাধ্যমে পরিণত হতে পারে (১ করিন্থীয় ১২-১৪)।</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20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5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30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240378" y="175950"/>
            <a:ext cx="5951622" cy="2123658"/>
          </a:xfrm>
          <a:prstGeom prst="rect">
            <a:avLst/>
          </a:prstGeom>
          <a:noFill/>
        </p:spPr>
        <p:txBody>
          <a:bodyPr wrap="square">
            <a:spAutoFit/>
          </a:bodyPr>
          <a:lstStyle/>
          <a:p>
            <a:pPr algn="ctr"/>
            <a:r>
              <a:rPr lang="as-IN" sz="6600" b="1" dirty="0">
                <a:ln w="13462">
                  <a:solidFill>
                    <a:schemeClr val="bg1"/>
                  </a:solidFill>
                  <a:prstDash val="solid"/>
                </a:ln>
                <a:solidFill>
                  <a:schemeClr val="accent5">
                    <a:lumMod val="50000"/>
                  </a:schemeClr>
                </a:solidFill>
                <a:effectLst>
                  <a:outerShdw dist="38100" dir="2700000" algn="bl" rotWithShape="0">
                    <a:schemeClr val="accent5"/>
                  </a:outerShdw>
                </a:effectLst>
              </a:rPr>
              <a:t>আধ্যাত্মিক উপহার</a:t>
            </a:r>
            <a:endPar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AFA425-BC85-998E-A8E1-67A26C93786C}"/>
              </a:ext>
            </a:extLst>
          </p:cNvPr>
          <p:cNvSpPr txBox="1"/>
          <p:nvPr/>
        </p:nvSpPr>
        <p:spPr>
          <a:xfrm>
            <a:off x="0" y="0"/>
            <a:ext cx="10067923" cy="769441"/>
          </a:xfrm>
          <a:prstGeom prst="rect">
            <a:avLst/>
          </a:prstGeom>
          <a:noFill/>
        </p:spPr>
        <p:txBody>
          <a:bodyPr wrap="square">
            <a:spAutoFit/>
          </a:bodyPr>
          <a:lstStyle/>
          <a:p>
            <a:pPr algn="ctr"/>
            <a:r>
              <a:rPr lang="as-IN" sz="4400" b="1" dirty="0">
                <a:ln w="6600">
                  <a:solidFill>
                    <a:schemeClr val="accent2"/>
                  </a:solidFill>
                  <a:prstDash val="solid"/>
                </a:ln>
                <a:solidFill>
                  <a:schemeClr val="bg1"/>
                </a:solidFill>
                <a:effectLst>
                  <a:outerShdw dist="38100" dir="2700000" algn="tl" rotWithShape="0">
                    <a:schemeClr val="accent2">
                      <a:lumMod val="50000"/>
                    </a:schemeClr>
                  </a:outerShdw>
                </a:effectLst>
              </a:rPr>
              <a:t>অনেক উপহার, একজন দাতা</a:t>
            </a:r>
            <a:endPar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5" name="CuadroTexto 4">
            <a:extLst>
              <a:ext uri="{FF2B5EF4-FFF2-40B4-BE49-F238E27FC236}">
                <a16:creationId xmlns:a16="http://schemas.microsoft.com/office/drawing/2014/main" id="{F686DAD3-F801-E604-25B7-89F179979399}"/>
              </a:ext>
            </a:extLst>
          </p:cNvPr>
          <p:cNvSpPr txBox="1"/>
          <p:nvPr/>
        </p:nvSpPr>
        <p:spPr>
          <a:xfrm>
            <a:off x="0" y="718125"/>
            <a:ext cx="10067923" cy="338554"/>
          </a:xfrm>
          <a:prstGeom prst="rect">
            <a:avLst/>
          </a:prstGeom>
          <a:noFill/>
        </p:spPr>
        <p:txBody>
          <a:bodyPr wrap="square">
            <a:spAutoFit/>
          </a:bodyPr>
          <a:lstStyle/>
          <a:p>
            <a:pPr algn="ctr"/>
            <a:r>
              <a:rPr lang="en" sz="1600" b="1" dirty="0">
                <a:solidFill>
                  <a:schemeClr val="accent5">
                    <a:lumMod val="50000"/>
                  </a:schemeClr>
                </a:solidFill>
                <a:latin typeface="Comic Sans MS" panose="030F0702030302020204" pitchFamily="66" charset="0"/>
              </a:rPr>
              <a:t>“</a:t>
            </a:r>
            <a:r>
              <a:rPr lang="as-IN" sz="1600" b="1" dirty="0">
                <a:solidFill>
                  <a:schemeClr val="accent5">
                    <a:lumMod val="50000"/>
                  </a:schemeClr>
                </a:solidFill>
                <a:latin typeface="Comic Sans MS" panose="030F0702030302020204" pitchFamily="66" charset="0"/>
              </a:rPr>
              <a:t>অনুহ-দান নানা প্রকার, কিন্তু আত্মা এক;</a:t>
            </a:r>
            <a:r>
              <a:rPr lang="en" sz="1600" b="1" dirty="0">
                <a:solidFill>
                  <a:schemeClr val="accent5">
                    <a:lumMod val="50000"/>
                  </a:schemeClr>
                </a:solidFill>
                <a:latin typeface="Comic Sans MS" panose="030F0702030302020204" pitchFamily="66" charset="0"/>
              </a:rPr>
              <a:t>” </a:t>
            </a:r>
            <a:r>
              <a:rPr lang="en" sz="1200" b="1" dirty="0">
                <a:solidFill>
                  <a:schemeClr val="accent5">
                    <a:lumMod val="50000"/>
                  </a:schemeClr>
                </a:solidFill>
                <a:latin typeface="Comic Sans MS" panose="030F0702030302020204" pitchFamily="66" charset="0"/>
              </a:rPr>
              <a:t>(</a:t>
            </a:r>
            <a:r>
              <a:rPr lang="as-IN" sz="1200" b="1" dirty="0">
                <a:solidFill>
                  <a:schemeClr val="accent5">
                    <a:lumMod val="50000"/>
                  </a:schemeClr>
                </a:solidFill>
                <a:latin typeface="Comic Sans MS" panose="030F0702030302020204" pitchFamily="66" charset="0"/>
              </a:rPr>
              <a:t>১ করিন্থীয় ১২:৪</a:t>
            </a:r>
            <a:r>
              <a:rPr lang="en" sz="1200" b="1" dirty="0">
                <a:solidFill>
                  <a:schemeClr val="accent5">
                    <a:lumMod val="50000"/>
                  </a:schemeClr>
                </a:solidFill>
                <a:latin typeface="Comic Sans MS" panose="030F0702030302020204" pitchFamily="66" charset="0"/>
              </a:rPr>
              <a:t>)</a:t>
            </a:r>
          </a:p>
        </p:txBody>
      </p:sp>
      <p:sp>
        <p:nvSpPr>
          <p:cNvPr id="6" name="CuadroTexto 5">
            <a:extLst>
              <a:ext uri="{FF2B5EF4-FFF2-40B4-BE49-F238E27FC236}">
                <a16:creationId xmlns:a16="http://schemas.microsoft.com/office/drawing/2014/main" id="{1302D915-36EE-0120-0FF0-6D0AA9696243}"/>
              </a:ext>
            </a:extLst>
          </p:cNvPr>
          <p:cNvSpPr txBox="1"/>
          <p:nvPr/>
        </p:nvSpPr>
        <p:spPr>
          <a:xfrm>
            <a:off x="314325" y="1135381"/>
            <a:ext cx="9753598" cy="400110"/>
          </a:xfrm>
          <a:prstGeom prst="rect">
            <a:avLst/>
          </a:prstGeom>
          <a:noFill/>
        </p:spPr>
        <p:txBody>
          <a:bodyPr wrap="square" rtlCol="0">
            <a:spAutoFit/>
          </a:bodyPr>
          <a:lstStyle/>
          <a:p>
            <a:pPr algn="ctr">
              <a:spcBef>
                <a:spcPts val="600"/>
              </a:spcBef>
            </a:pPr>
            <a:r>
              <a:rPr lang="as-IN" sz="2000" b="1" dirty="0"/>
              <a:t>আত্মিক বরদান কে দান করেন? (১ করিন্থীয় ১২:৪-৬)</a:t>
            </a:r>
            <a:endParaRPr lang="en" sz="2000" b="1" dirty="0"/>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78020520"/>
              </p:ext>
            </p:extLst>
          </p:nvPr>
        </p:nvGraphicFramePr>
        <p:xfrm>
          <a:off x="114299" y="1599426"/>
          <a:ext cx="9563100" cy="118872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916382">
                  <a:extLst>
                    <a:ext uri="{9D8B030D-6E8A-4147-A177-3AD203B41FA5}">
                      <a16:colId xmlns:a16="http://schemas.microsoft.com/office/drawing/2014/main" val="2953872213"/>
                    </a:ext>
                  </a:extLst>
                </a:gridCol>
                <a:gridCol w="2455594">
                  <a:extLst>
                    <a:ext uri="{9D8B030D-6E8A-4147-A177-3AD203B41FA5}">
                      <a16:colId xmlns:a16="http://schemas.microsoft.com/office/drawing/2014/main" val="1097554260"/>
                    </a:ext>
                  </a:extLst>
                </a:gridCol>
                <a:gridCol w="1428750">
                  <a:extLst>
                    <a:ext uri="{9D8B030D-6E8A-4147-A177-3AD203B41FA5}">
                      <a16:colId xmlns:a16="http://schemas.microsoft.com/office/drawing/2014/main" val="1633178379"/>
                    </a:ext>
                  </a:extLst>
                </a:gridCol>
                <a:gridCol w="1743075">
                  <a:extLst>
                    <a:ext uri="{9D8B030D-6E8A-4147-A177-3AD203B41FA5}">
                      <a16:colId xmlns:a16="http://schemas.microsoft.com/office/drawing/2014/main" val="1700144443"/>
                    </a:ext>
                  </a:extLst>
                </a:gridCol>
                <a:gridCol w="2019299">
                  <a:extLst>
                    <a:ext uri="{9D8B030D-6E8A-4147-A177-3AD203B41FA5}">
                      <a16:colId xmlns:a16="http://schemas.microsoft.com/office/drawing/2014/main" val="62583980"/>
                    </a:ext>
                  </a:extLst>
                </a:gridCol>
              </a:tblGrid>
              <a:tr h="370840">
                <a:tc>
                  <a:txBody>
                    <a:bodyPr/>
                    <a:lstStyle/>
                    <a:p>
                      <a:r>
                        <a:rPr lang="as-IN" sz="1800" b="1" i="0" u="none" strike="noStrike" kern="1200" dirty="0">
                          <a:solidFill>
                            <a:schemeClr val="dk1"/>
                          </a:solidFill>
                          <a:effectLst/>
                          <a:latin typeface="+mn-lt"/>
                          <a:ea typeface="+mn-ea"/>
                          <a:cs typeface="+mn-cs"/>
                        </a:rPr>
                        <a:t>১ করিন্থীয় ১২:৪</a:t>
                      </a:r>
                      <a:endParaRPr lang="en" sz="2000" b="1" dirty="0"/>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r>
                        <a:rPr lang="as-IN" sz="2000" b="1" dirty="0"/>
                        <a:t>ভিন্নতা রয়েছে</a:t>
                      </a:r>
                      <a:endParaRPr lang="en" sz="2000" b="1" dirty="0"/>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as-IN" sz="2000" b="1" dirty="0"/>
                        <a:t>উপহার</a:t>
                      </a:r>
                      <a:endParaRPr lang="en" sz="2000" b="1" dirty="0"/>
                    </a:p>
                  </a:txBody>
                  <a:tcPr/>
                </a:tc>
                <a:tc rowSpan="3">
                  <a:txBody>
                    <a:bodyPr/>
                    <a:lstStyle/>
                    <a:p>
                      <a:r>
                        <a:rPr lang="as-IN" sz="1800" b="1" i="0" u="none" strike="noStrike" kern="1200" dirty="0">
                          <a:solidFill>
                            <a:schemeClr val="dk1"/>
                          </a:solidFill>
                          <a:effectLst/>
                          <a:latin typeface="+mn-lt"/>
                          <a:ea typeface="+mn-ea"/>
                          <a:cs typeface="+mn-cs"/>
                        </a:rPr>
                        <a:t>কিন্তু একই</a:t>
                      </a:r>
                      <a:endParaRPr lang="en" sz="2000" b="1" dirty="0"/>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as-IN" sz="2000" b="1" dirty="0"/>
                        <a:t>আত্মা</a:t>
                      </a:r>
                      <a:endParaRPr lang="en"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146269094"/>
                  </a:ext>
                </a:extLst>
              </a:tr>
              <a:tr h="370840">
                <a:tc>
                  <a:txBody>
                    <a:bodyPr/>
                    <a:lstStyle/>
                    <a:p>
                      <a:r>
                        <a:rPr lang="as-IN" sz="2000" b="1" dirty="0"/>
                        <a:t>১ করিন্থীয় ১২:৫</a:t>
                      </a:r>
                      <a:endParaRPr lang="en" sz="2000" b="1" dirty="0"/>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r>
                        <a:rPr lang="as-IN" sz="1900" b="1" dirty="0"/>
                        <a:t>পরিচর্যাসমূহ</a:t>
                      </a:r>
                      <a:endParaRPr lang="en" sz="1900" b="1" dirty="0"/>
                    </a:p>
                  </a:txBody>
                  <a:tcPr/>
                </a:tc>
                <a:tc vMerge="1">
                  <a:txBody>
                    <a:bodyPr/>
                    <a:lstStyle/>
                    <a:p>
                      <a:endParaRPr lang="es-ES" dirty="0"/>
                    </a:p>
                  </a:txBody>
                  <a:tcPr/>
                </a:tc>
                <a:tc>
                  <a:txBody>
                    <a:bodyPr/>
                    <a:lstStyle/>
                    <a:p>
                      <a:r>
                        <a:rPr lang="as-IN" sz="2000" b="1" dirty="0"/>
                        <a:t>প্রভু</a:t>
                      </a:r>
                      <a:endParaRPr lang="en"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89925097"/>
                  </a:ext>
                </a:extLst>
              </a:tr>
              <a:tr h="370840">
                <a:tc>
                  <a:txBody>
                    <a:bodyPr/>
                    <a:lstStyle/>
                    <a:p>
                      <a:r>
                        <a:rPr lang="as-IN" sz="2000" b="1" dirty="0"/>
                        <a:t>১ করিন্থীয় ১২:৬</a:t>
                      </a:r>
                      <a:endParaRPr lang="en" sz="2000" b="1" dirty="0"/>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as-IN" sz="2000" b="1" dirty="0"/>
                        <a:t>কার্যপ্রণালী</a:t>
                      </a:r>
                      <a:endParaRPr lang="en" sz="2000" b="1" dirty="0"/>
                    </a:p>
                  </a:txBody>
                  <a:tcPr/>
                </a:tc>
                <a:tc vMerge="1">
                  <a:txBody>
                    <a:bodyPr/>
                    <a:lstStyle/>
                    <a:p>
                      <a:endParaRPr lang="es-ES" dirty="0"/>
                    </a:p>
                  </a:txBody>
                  <a:tcPr/>
                </a:tc>
                <a:tc>
                  <a:txBody>
                    <a:bodyPr/>
                    <a:lstStyle/>
                    <a:p>
                      <a:r>
                        <a:rPr lang="as-IN" sz="2000" b="1" dirty="0"/>
                        <a:t>ঈশ্বর</a:t>
                      </a:r>
                      <a:endParaRPr lang="en"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0" y="3233068"/>
            <a:ext cx="8896350" cy="1015663"/>
          </a:xfrm>
          <a:prstGeom prst="rect">
            <a:avLst/>
          </a:prstGeom>
          <a:noFill/>
        </p:spPr>
        <p:txBody>
          <a:bodyPr wrap="square" rtlCol="0">
            <a:spAutoFit/>
          </a:bodyPr>
          <a:lstStyle/>
          <a:p>
            <a:pPr algn="just">
              <a:spcBef>
                <a:spcPts val="600"/>
              </a:spcBef>
            </a:pPr>
            <a:r>
              <a:rPr lang="as-IN" sz="2000" b="1" dirty="0"/>
              <a:t>আধ্যাত্মিক উপহার এবং তাদের দাতার মধ্যে সম্পর্ক বুঝতে সাহায্য করার জন্য, পল তাদের সনাক্ত করার জন্য তিনটি পদ ব্যবহার করেন, তাদের বৈচিত্র্যকে হাইলাইট করে: উপহার; মন্ত্রণালয়; এবং অপারেশন।</a:t>
            </a:r>
            <a:endParaRPr lang="en" sz="2000" b="1" dirty="0"/>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5065958" y="2227512"/>
            <a:ext cx="231282" cy="1352549"/>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a:extLst>
              <a:ext uri="{FF2B5EF4-FFF2-40B4-BE49-F238E27FC236}">
                <a16:creationId xmlns:a16="http://schemas.microsoft.com/office/drawing/2014/main" id="{96937D84-3F49-1EC8-6F8D-3198870FC5AD}"/>
              </a:ext>
            </a:extLst>
          </p:cNvPr>
          <p:cNvSpPr txBox="1"/>
          <p:nvPr/>
        </p:nvSpPr>
        <p:spPr>
          <a:xfrm>
            <a:off x="4000499" y="2941582"/>
            <a:ext cx="2381250" cy="369332"/>
          </a:xfrm>
          <a:prstGeom prst="rect">
            <a:avLst/>
          </a:prstGeom>
          <a:noFill/>
        </p:spPr>
        <p:txBody>
          <a:bodyPr wrap="square" rtlCol="0">
            <a:spAutoFit/>
          </a:bodyPr>
          <a:lstStyle/>
          <a:p>
            <a:pPr algn="ctr"/>
            <a:r>
              <a:rPr lang="as-IN" b="1" dirty="0">
                <a:solidFill>
                  <a:schemeClr val="accent2">
                    <a:lumMod val="50000"/>
                  </a:schemeClr>
                </a:solidFill>
              </a:rPr>
              <a:t>আধ্যাত্মিক উপহার</a:t>
            </a:r>
            <a:endParaRPr lang="en" b="1" dirty="0">
              <a:solidFill>
                <a:schemeClr val="accent2">
                  <a:lumMod val="50000"/>
                </a:schemeClr>
              </a:solidFill>
            </a:endParaRP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8561633" y="1914928"/>
            <a:ext cx="231282" cy="2000249"/>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B426E5D2-5F8F-D7EE-A7A9-8FF4DFA970AE}"/>
              </a:ext>
            </a:extLst>
          </p:cNvPr>
          <p:cNvSpPr txBox="1"/>
          <p:nvPr/>
        </p:nvSpPr>
        <p:spPr>
          <a:xfrm>
            <a:off x="7834926" y="2980614"/>
            <a:ext cx="1581150" cy="369332"/>
          </a:xfrm>
          <a:prstGeom prst="rect">
            <a:avLst/>
          </a:prstGeom>
          <a:noFill/>
        </p:spPr>
        <p:txBody>
          <a:bodyPr wrap="square" rtlCol="0">
            <a:spAutoFit/>
          </a:bodyPr>
          <a:lstStyle/>
          <a:p>
            <a:pPr algn="ctr"/>
            <a:r>
              <a:rPr lang="as-IN" b="1" dirty="0">
                <a:solidFill>
                  <a:schemeClr val="accent4">
                    <a:lumMod val="50000"/>
                  </a:schemeClr>
                </a:solidFill>
              </a:rPr>
              <a:t>দাতা</a:t>
            </a:r>
            <a:endParaRPr lang="en" b="1" dirty="0">
              <a:solidFill>
                <a:schemeClr val="accent4">
                  <a:lumMod val="50000"/>
                </a:schemeClr>
              </a:solidFill>
            </a:endParaRP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986546" y="3354982"/>
            <a:ext cx="3060455" cy="1752169"/>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640155" y="5226784"/>
            <a:ext cx="5551843" cy="1631216"/>
          </a:xfrm>
          <a:prstGeom prst="rect">
            <a:avLst/>
          </a:prstGeom>
          <a:noFill/>
        </p:spPr>
        <p:txBody>
          <a:bodyPr wrap="square">
            <a:spAutoFit/>
          </a:bodyPr>
          <a:lstStyle/>
          <a:p>
            <a:pPr algn="just">
              <a:spcBef>
                <a:spcPts val="600"/>
              </a:spcBef>
            </a:pPr>
            <a:r>
              <a:rPr lang="as-IN" sz="2000" b="1" dirty="0"/>
              <a:t>কিন্তু ঈশ্বর গ্রেকো-রোমান ‘দেবতাদের’ মতো উপহার প্রদান করেন না (১ করিন্থীয় ১২:২)। সেখানে কোনো ভাবাবেশ নেই, কিংবা উপহার প্রাপকদের কোনো পদমর্যাদাভিত্তিক নির্বাচনও নেই (যেমন, উদাহরণস্বরূপ, পুরোহিতারা)।</a:t>
            </a:r>
            <a:endParaRPr lang="en" sz="2000" b="1" dirty="0"/>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3450" y="5014452"/>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0" y="4249133"/>
            <a:ext cx="8896350" cy="646331"/>
          </a:xfrm>
          <a:prstGeom prst="rect">
            <a:avLst/>
          </a:prstGeom>
          <a:noFill/>
        </p:spPr>
        <p:txBody>
          <a:bodyPr wrap="square">
            <a:spAutoFit/>
          </a:bodyPr>
          <a:lstStyle/>
          <a:p>
            <a:pPr lvl="0" algn="just">
              <a:spcBef>
                <a:spcPts val="600"/>
              </a:spcBef>
              <a:defRPr/>
            </a:pPr>
            <a:r>
              <a:rPr lang="as-IN" b="1" dirty="0"/>
              <a:t>যাইহোক, দাতা হলেন এক ও অভিন্ন: [পবিত্র] আত্মা; প্রভু [যীশু]; এবং ঈশ্বর [পিতা]। অর্থাৎ: ঈশ্বরের সমগ্র সত্তা (ঈশ্বরত্ব) পূর্ণ ঐক্যে কাজ করছেন (যোহন ১৪:১৬)।</a:t>
            </a:r>
            <a:endParaRPr kumimoji="0" lang="en" sz="20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238125" y="1169594"/>
            <a:ext cx="4461694" cy="707886"/>
          </a:xfrm>
          <a:prstGeom prst="rect">
            <a:avLst/>
          </a:prstGeom>
          <a:noFill/>
        </p:spPr>
        <p:txBody>
          <a:bodyPr wrap="square" rtlCol="0">
            <a:spAutoFit/>
          </a:bodyPr>
          <a:lstStyle/>
          <a:p>
            <a:pPr algn="just">
              <a:spcBef>
                <a:spcPts val="600"/>
              </a:spcBef>
            </a:pPr>
            <a:r>
              <a:rPr lang="as-IN" sz="2000" b="1" dirty="0"/>
              <a:t>ঈশ্বর কেন বিভিন্ন মানুষকে বিভিন্ন বরদান দেন? (১ করিন্থীয় ১২:৭)</a:t>
            </a:r>
            <a:endParaRPr lang="en" sz="2000" b="1" dirty="0"/>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2353661253"/>
              </p:ext>
            </p:extLst>
          </p:nvPr>
        </p:nvGraphicFramePr>
        <p:xfrm>
          <a:off x="4867275" y="1295817"/>
          <a:ext cx="7086600"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0" y="0"/>
            <a:ext cx="12192000" cy="769441"/>
          </a:xfrm>
          <a:prstGeom prst="rect">
            <a:avLst/>
          </a:prstGeom>
          <a:noFill/>
        </p:spPr>
        <p:txBody>
          <a:bodyPr wrap="square">
            <a:spAutoFit/>
          </a:bodyPr>
          <a:lstStyle/>
          <a:p>
            <a:pPr algn="ctr"/>
            <a:r>
              <a:rPr lang="as-IN" sz="4400" b="1" dirty="0">
                <a:ln w="6600">
                  <a:solidFill>
                    <a:schemeClr val="accent2"/>
                  </a:solidFill>
                  <a:prstDash val="solid"/>
                </a:ln>
                <a:solidFill>
                  <a:schemeClr val="bg1"/>
                </a:solidFill>
                <a:effectLst>
                  <a:outerShdw dist="38100" dir="2700000" algn="tl" rotWithShape="0">
                    <a:schemeClr val="accent2">
                      <a:lumMod val="50000"/>
                    </a:schemeClr>
                  </a:outerShdw>
                </a:effectLst>
              </a:rPr>
              <a:t>অনেক উপহার, একজন দাতা</a:t>
            </a:r>
            <a:endPar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9" name="CuadroTexto 8">
            <a:extLst>
              <a:ext uri="{FF2B5EF4-FFF2-40B4-BE49-F238E27FC236}">
                <a16:creationId xmlns:a16="http://schemas.microsoft.com/office/drawing/2014/main" id="{0C4D3967-5CAE-A330-984A-DD2776B48FC0}"/>
              </a:ext>
            </a:extLst>
          </p:cNvPr>
          <p:cNvSpPr txBox="1"/>
          <p:nvPr/>
        </p:nvSpPr>
        <p:spPr>
          <a:xfrm>
            <a:off x="1062039" y="718125"/>
            <a:ext cx="10067923" cy="369332"/>
          </a:xfrm>
          <a:prstGeom prst="rect">
            <a:avLst/>
          </a:prstGeom>
          <a:noFill/>
        </p:spPr>
        <p:txBody>
          <a:bodyPr wrap="square">
            <a:spAutoFit/>
          </a:bodyPr>
          <a:lstStyle/>
          <a:p>
            <a:pPr algn="ctr"/>
            <a:r>
              <a:rPr lang="en" b="1" dirty="0">
                <a:solidFill>
                  <a:schemeClr val="accent5">
                    <a:lumMod val="50000"/>
                  </a:schemeClr>
                </a:solidFill>
                <a:latin typeface="Comic Sans MS" panose="030F0702030302020204" pitchFamily="66" charset="0"/>
              </a:rPr>
              <a:t>“</a:t>
            </a:r>
            <a:r>
              <a:rPr lang="as-IN" sz="1600" b="1" dirty="0">
                <a:solidFill>
                  <a:schemeClr val="accent5">
                    <a:lumMod val="50000"/>
                  </a:schemeClr>
                </a:solidFill>
                <a:latin typeface="Comic Sans MS" panose="030F0702030302020204" pitchFamily="66" charset="0"/>
              </a:rPr>
              <a:t>অনুহ-দান নানা প্রকার, কিন্তু আত্মা এক;</a:t>
            </a:r>
            <a:r>
              <a:rPr lang="en" sz="1600" b="1" dirty="0">
                <a:solidFill>
                  <a:schemeClr val="accent5">
                    <a:lumMod val="50000"/>
                  </a:schemeClr>
                </a:solidFill>
                <a:latin typeface="Comic Sans MS" panose="030F0702030302020204" pitchFamily="66" charset="0"/>
              </a:rPr>
              <a:t>” </a:t>
            </a:r>
            <a:r>
              <a:rPr lang="en" sz="1200" b="1" dirty="0">
                <a:solidFill>
                  <a:schemeClr val="accent5">
                    <a:lumMod val="50000"/>
                  </a:schemeClr>
                </a:solidFill>
                <a:latin typeface="Comic Sans MS" panose="030F0702030302020204" pitchFamily="66" charset="0"/>
              </a:rPr>
              <a:t>(</a:t>
            </a:r>
            <a:r>
              <a:rPr lang="as-IN" sz="1200" b="1" dirty="0">
                <a:solidFill>
                  <a:schemeClr val="accent5">
                    <a:lumMod val="50000"/>
                  </a:schemeClr>
                </a:solidFill>
                <a:latin typeface="Comic Sans MS" panose="030F0702030302020204" pitchFamily="66" charset="0"/>
              </a:rPr>
              <a:t>১ করিন্থীয় ১২:৪</a:t>
            </a:r>
            <a:r>
              <a:rPr lang="en" sz="1200" b="1" dirty="0">
                <a:solidFill>
                  <a:schemeClr val="accent5">
                    <a:lumMod val="50000"/>
                  </a:schemeClr>
                </a:solidFill>
                <a:latin typeface="Comic Sans MS" panose="030F0702030302020204" pitchFamily="66" charset="0"/>
              </a:rPr>
              <a:t>)</a:t>
            </a:r>
          </a:p>
        </p:txBody>
      </p:sp>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2716155"/>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038648"/>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361141"/>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683634"/>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006127"/>
            <a:ext cx="299884" cy="299884"/>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328620"/>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4651114"/>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015378"/>
            <a:ext cx="299884" cy="299884"/>
          </a:xfrm>
          <a:prstGeom prst="rect">
            <a:avLst/>
          </a:prstGeom>
        </p:spPr>
      </p:pic>
      <p:pic>
        <p:nvPicPr>
          <p:cNvPr id="27" name="Gráfico 26" descr="Marca de insignia con relleno sólido">
            <a:extLst>
              <a:ext uri="{FF2B5EF4-FFF2-40B4-BE49-F238E27FC236}">
                <a16:creationId xmlns:a16="http://schemas.microsoft.com/office/drawing/2014/main" id="{24E08E91-3CAC-C91C-670E-D09966B136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371380"/>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2766498"/>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125828"/>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485158"/>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844488"/>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239443"/>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586898"/>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2751780"/>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106594"/>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461408"/>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238125" y="2064741"/>
            <a:ext cx="4543476" cy="1631216"/>
          </a:xfrm>
          <a:prstGeom prst="rect">
            <a:avLst/>
          </a:prstGeom>
          <a:noFill/>
        </p:spPr>
        <p:txBody>
          <a:bodyPr wrap="square">
            <a:spAutoFit/>
          </a:bodyPr>
          <a:lstStyle/>
          <a:p>
            <a:pPr lvl="0" algn="just">
              <a:spcBef>
                <a:spcPts val="600"/>
              </a:spcBef>
              <a:defRPr/>
            </a:pPr>
            <a:r>
              <a:rPr lang="as-IN" sz="2000" b="1" dirty="0">
                <a:solidFill>
                  <a:prstClr val="black"/>
                </a:solidFill>
              </a:rPr>
              <a:t>আত্মিক বরদানসমূহ মণ্ডলীর “মঙ্গলের জন্য” ব্যবহৃত হয়। কোন ব্যক্তিরা সেই উদ্দেশ্য সাধনের জন্য একটি নির্দিষ্ট বরদান ব্যবহার করতে পারে, তা কেবল ঈশ্বরই জানেন।</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par>
                                <p:cTn id="63" presetID="10"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70" dur="500"/>
                                        <p:tgtEl>
                                          <p:spTgt spid="2">
                                            <p:graphicEl>
                                              <a:dgm id="{8F95F10C-CDF9-4461-A7BC-9BC3BD7F92C5}"/>
                                            </p:graphic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par>
                                <p:cTn id="77" presetID="10" presetClass="entr" presetSubtype="0" fill="hold"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par>
                                <p:cTn id="80" presetID="10" presetClass="entr" presetSubtype="0" fill="hold"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10" presetClass="entr" presetSubtype="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93" dur="500"/>
                                        <p:tgtEl>
                                          <p:spTgt spid="2">
                                            <p:graphicEl>
                                              <a:dgm id="{BE5080B9-EA33-42BA-9920-DB396A08385A}"/>
                                            </p:graphicEl>
                                          </p:spTgt>
                                        </p:tgtEl>
                                      </p:cBhvr>
                                    </p:animEffect>
                                  </p:childTnLst>
                                </p:cTn>
                              </p:par>
                              <p:par>
                                <p:cTn id="94" presetID="10" presetClass="entr" presetSubtype="0" fill="hold" nodeType="with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fade">
                                      <p:cBhvr>
                                        <p:cTn id="96" dur="500"/>
                                        <p:tgtEl>
                                          <p:spTgt spid="41"/>
                                        </p:tgtEl>
                                      </p:cBhvr>
                                    </p:animEffect>
                                  </p:childTnLst>
                                </p:cTn>
                              </p:par>
                              <p:par>
                                <p:cTn id="97" presetID="10" presetClass="entr" presetSubtype="0" fill="hold"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fade">
                                      <p:cBhvr>
                                        <p:cTn id="99" dur="500"/>
                                        <p:tgtEl>
                                          <p:spTgt spid="43"/>
                                        </p:tgtEl>
                                      </p:cBhvr>
                                    </p:animEffect>
                                  </p:childTnLst>
                                </p:cTn>
                              </p:par>
                              <p:par>
                                <p:cTn id="100" presetID="10" presetClass="entr" presetSubtype="0" fill="hold" nodeType="withEffect">
                                  <p:stCondLst>
                                    <p:cond delay="0"/>
                                  </p:stCondLst>
                                  <p:childTnLst>
                                    <p:set>
                                      <p:cBhvr>
                                        <p:cTn id="101" dur="1" fill="hold">
                                          <p:stCondLst>
                                            <p:cond delay="0"/>
                                          </p:stCondLst>
                                        </p:cTn>
                                        <p:tgtEl>
                                          <p:spTgt spid="45"/>
                                        </p:tgtEl>
                                        <p:attrNameLst>
                                          <p:attrName>style.visibility</p:attrName>
                                        </p:attrNameLst>
                                      </p:cBhvr>
                                      <p:to>
                                        <p:strVal val="visible"/>
                                      </p:to>
                                    </p:set>
                                    <p:animEffect transition="in" filter="fade">
                                      <p:cBhvr>
                                        <p:cTn id="10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as-IN"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অনেক অঙ্গ, এক দেহ</a:t>
            </a:r>
            <a:endParaRPr lang="en"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07026BAC-8996-D441-456A-B251C3515337}"/>
              </a:ext>
            </a:extLst>
          </p:cNvPr>
          <p:cNvSpPr txBox="1"/>
          <p:nvPr/>
        </p:nvSpPr>
        <p:spPr>
          <a:xfrm>
            <a:off x="357187" y="644081"/>
            <a:ext cx="11477624" cy="646331"/>
          </a:xfrm>
          <a:prstGeom prst="rect">
            <a:avLst/>
          </a:prstGeom>
          <a:noFill/>
        </p:spPr>
        <p:txBody>
          <a:bodyPr wrap="square">
            <a:spAutoFit/>
          </a:bodyPr>
          <a:lstStyle/>
          <a:p>
            <a:pPr algn="ctr"/>
            <a:r>
              <a:rPr lang="e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r>
              <a:rPr lang="as-I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কেননা যেমন দেহ এক, আর তাহার অঙ্গপ্রত্যঙ্গ অনেক, এবং দেহের সমুদয় অঙ্গ অনেক হইলেও, এক দেহ হয়, খ্রীষ্টও সেইরূপ।</a:t>
            </a:r>
            <a:r>
              <a:rPr lang="e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r>
              <a:rPr lang="as-IN"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১ করিন্থীয় ১২:১২</a:t>
            </a:r>
            <a:r>
              <a:rPr lang="en"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p>
        </p:txBody>
      </p:sp>
      <p:sp>
        <p:nvSpPr>
          <p:cNvPr id="6" name="CuadroTexto 5">
            <a:extLst>
              <a:ext uri="{FF2B5EF4-FFF2-40B4-BE49-F238E27FC236}">
                <a16:creationId xmlns:a16="http://schemas.microsoft.com/office/drawing/2014/main" id="{4AE6FAF5-81DB-4BFF-5EED-EEFF3478BE15}"/>
              </a:ext>
            </a:extLst>
          </p:cNvPr>
          <p:cNvSpPr txBox="1"/>
          <p:nvPr/>
        </p:nvSpPr>
        <p:spPr>
          <a:xfrm>
            <a:off x="2153266" y="1272283"/>
            <a:ext cx="6577780" cy="1323439"/>
          </a:xfrm>
          <a:prstGeom prst="rect">
            <a:avLst/>
          </a:prstGeom>
          <a:noFill/>
        </p:spPr>
        <p:txBody>
          <a:bodyPr wrap="square" rtlCol="0">
            <a:spAutoFit/>
          </a:bodyPr>
          <a:lstStyle/>
          <a:p>
            <a:pPr algn="just">
              <a:spcBef>
                <a:spcPts val="600"/>
              </a:spcBef>
            </a:pPr>
            <a:r>
              <a:rPr lang="as-IN" sz="2000" b="1" dirty="0"/>
              <a:t>ঈশ্বর এক, কিন্তু ঈশ্বরের প্রতিটি সদস্যের নিজস্ব কাজ আছে। একইভাবে, গির্জা একটি, কিন্তু এর প্রতিটি উপাদানের নিজস্ব কাজ রয়েছে পৃথিবীতে খ্রিস্টের দেহের অংশ হিসাবে (1 করি. 12:12-13)।</a:t>
            </a:r>
            <a:endParaRPr lang="en" sz="2000" b="1" dirty="0"/>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09189" y="5276850"/>
            <a:ext cx="2032138" cy="1406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0" y="5582628"/>
            <a:ext cx="6577780" cy="1323439"/>
          </a:xfrm>
          <a:prstGeom prst="rect">
            <a:avLst/>
          </a:prstGeom>
          <a:noFill/>
        </p:spPr>
        <p:txBody>
          <a:bodyPr wrap="square">
            <a:spAutoFit/>
          </a:bodyPr>
          <a:lstStyle/>
          <a:p>
            <a:pPr algn="just">
              <a:spcBef>
                <a:spcPts val="600"/>
              </a:spcBef>
            </a:pPr>
            <a:r>
              <a:rPr lang="as-IN" sz="2000" b="1" dirty="0"/>
              <a:t>এর অর্থ হলো—প্রত্যেকেরই প্রয়োজন আছে; কেউ কারও চেয়ে বড় নয়; প্রত্যেকেরই উচিত অন্যের মঙ্গলের বিষয়ে চিন্তা করা; এবং প্রত্যেকেরই উচিত মণ্ডলীর ঐক্যের জন্য কাজ করা (১ করিন্থীয় ১২:১৫-২৭)।</a:t>
            </a:r>
            <a:endParaRPr lang="en" sz="2000" b="1" dirty="0"/>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276758" y="4637514"/>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153265" y="2647122"/>
            <a:ext cx="6652161" cy="1938992"/>
          </a:xfrm>
          <a:prstGeom prst="rect">
            <a:avLst/>
          </a:prstGeom>
          <a:noFill/>
        </p:spPr>
        <p:txBody>
          <a:bodyPr wrap="square">
            <a:spAutoFit/>
          </a:bodyPr>
          <a:lstStyle/>
          <a:p>
            <a:pPr lvl="0" algn="just">
              <a:spcBef>
                <a:spcPts val="600"/>
              </a:spcBef>
              <a:defRPr/>
            </a:pPr>
            <a:r>
              <a:rPr lang="as-IN" sz="2000" b="1" dirty="0">
                <a:solidFill>
                  <a:prstClr val="black"/>
                </a:solidFill>
              </a:rPr>
              <a:t>বৈচিত্র্যের মধ্যে ঐক্য তুলে ধরতে পৌল মানবদেহকে মণ্ডলীর সঙ্গে তুলনা করেছেন। চোখের দৃষ্টিশক্তির ‘উপহার’ আছে, কিন্তু কানের তা নেই। তবে, এই দুটি একসঙ্গে কাজ করার মাধ্যমে একে অপরের পরিপূরক। একইভাবে, মণ্ডলীর মধ্যে প্রত্যেক ব্যক্তি তাদের প্রাপ্ত উপহার অনুসারে নিজ নিজ কাজ সম্পাদন করে (১ করিন্থীয় ১২:২৮-৩০)।</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6240378" y="175950"/>
            <a:ext cx="5951622" cy="2123658"/>
          </a:xfrm>
          <a:prstGeom prst="rect">
            <a:avLst/>
          </a:prstGeom>
          <a:noFill/>
        </p:spPr>
        <p:txBody>
          <a:bodyPr wrap="square">
            <a:spAutoFit/>
          </a:bodyPr>
          <a:lstStyle/>
          <a:p>
            <a:pPr algn="ctr"/>
            <a:r>
              <a:rPr lang="as-IN" sz="6600" b="1" dirty="0">
                <a:ln w="13462">
                  <a:solidFill>
                    <a:schemeClr val="bg1"/>
                  </a:solidFill>
                  <a:prstDash val="solid"/>
                </a:ln>
                <a:solidFill>
                  <a:schemeClr val="accent5">
                    <a:lumMod val="50000"/>
                  </a:schemeClr>
                </a:solidFill>
                <a:effectLst>
                  <a:outerShdw dist="38100" dir="2700000" algn="bl" rotWithShape="0">
                    <a:schemeClr val="accent5"/>
                  </a:outerShdw>
                </a:effectLst>
              </a:rPr>
              <a:t>ঐক্যবদ্ধকারী উপাদান</a:t>
            </a:r>
            <a:endPar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607967" y="1183315"/>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4148215343"/>
              </p:ext>
            </p:extLst>
          </p:nvPr>
        </p:nvGraphicFramePr>
        <p:xfrm>
          <a:off x="6191250" y="1063883"/>
          <a:ext cx="5905500" cy="56450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2614612" y="0"/>
            <a:ext cx="9577388" cy="769441"/>
          </a:xfrm>
          <a:prstGeom prst="rect">
            <a:avLst/>
          </a:prstGeom>
          <a:noFill/>
        </p:spPr>
        <p:txBody>
          <a:bodyPr wrap="square">
            <a:spAutoFit/>
          </a:bodyPr>
          <a:lstStyle/>
          <a:p>
            <a:pPr algn="ctr"/>
            <a:r>
              <a:rPr lang="as-IN"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rPr>
              <a:t>প্রেমের শ্রেষ্ঠত্ব</a:t>
            </a:r>
            <a:endParaRPr lang="en"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endParaRPr>
          </a:p>
        </p:txBody>
      </p:sp>
      <p:sp>
        <p:nvSpPr>
          <p:cNvPr id="5" name="CuadroTexto 4">
            <a:extLst>
              <a:ext uri="{FF2B5EF4-FFF2-40B4-BE49-F238E27FC236}">
                <a16:creationId xmlns:a16="http://schemas.microsoft.com/office/drawing/2014/main" id="{675ED5BD-D98E-F3F6-11EB-71B08EE0273D}"/>
              </a:ext>
            </a:extLst>
          </p:cNvPr>
          <p:cNvSpPr txBox="1"/>
          <p:nvPr/>
        </p:nvSpPr>
        <p:spPr>
          <a:xfrm>
            <a:off x="2614613" y="691247"/>
            <a:ext cx="9577388" cy="646331"/>
          </a:xfrm>
          <a:prstGeom prst="rect">
            <a:avLst/>
          </a:prstGeom>
          <a:noFill/>
        </p:spPr>
        <p:txBody>
          <a:bodyPr wrap="square">
            <a:spAutoFit/>
          </a:bodyPr>
          <a:lstStyle/>
          <a:p>
            <a:r>
              <a:rPr lang="e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as-I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তোমরা শ্রেষ্ঠ দান সকল প্রাপ্ত হইতে যত্নবান হও। পরন্তু আমি তোমাদিগকে আরও উৎকৃষ্ট এক পথ দেখাইতেছি।</a:t>
            </a:r>
            <a:r>
              <a:rPr lang="e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as-IN"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১ করিন্থীয় ১২:৩১</a:t>
            </a:r>
            <a:r>
              <a:rPr lang="en"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endPar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2743198" y="1666324"/>
            <a:ext cx="3448052" cy="2554545"/>
          </a:xfrm>
          <a:prstGeom prst="rect">
            <a:avLst/>
          </a:prstGeom>
          <a:noFill/>
        </p:spPr>
        <p:txBody>
          <a:bodyPr wrap="square" rtlCol="0">
            <a:spAutoFit/>
          </a:bodyPr>
          <a:lstStyle/>
          <a:p>
            <a:pPr algn="just">
              <a:spcBef>
                <a:spcPts val="600"/>
              </a:spcBef>
            </a:pPr>
            <a:r>
              <a:rPr lang="as-IN" sz="2000" b="1" dirty="0"/>
              <a:t>প্রেম কোনো বরদান নয়, বরং এটি হলো 'সবচেয়ে উৎকৃষ্ট পথ' (১ করিন্থীয় ১২:৩১)। এটি বিশ্বাসীর জীবনে পবিত্র আত্মার একটি ফল (গালাতীয় ৫:২২)। আত্মিক বরদানসমূহ কেবল প্রেমের মাধ্যমেই সঠিকভাবে ব্যবহার করা সম্ভব।</a:t>
            </a:r>
            <a:endParaRPr lang="en" sz="2000" b="1" dirty="0"/>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90486" y="86828"/>
            <a:ext cx="2486027" cy="4443112"/>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47624" y="4549616"/>
            <a:ext cx="6465092" cy="1477328"/>
          </a:xfrm>
          <a:prstGeom prst="rect">
            <a:avLst/>
          </a:prstGeom>
          <a:noFill/>
        </p:spPr>
        <p:txBody>
          <a:bodyPr wrap="square">
            <a:spAutoFit/>
          </a:bodyPr>
          <a:lstStyle/>
          <a:p>
            <a:pPr algn="just">
              <a:spcBef>
                <a:spcPts val="600"/>
              </a:spcBef>
            </a:pPr>
            <a:r>
              <a:rPr lang="as-IN" b="1" dirty="0"/>
              <a:t>প্রেম ছাড়া পরভাষার বরদান হলো 'ঝনঝনকারী কাঁসর বা শব্দকারী করতাল।' প্রেম ছাড়া ভাববাণীর বরদান, জ্ঞানের বরদান এবং বিশ্বাসের বরদান—সবই শূন্য বা অর্থহীন। আর প্রেম ছাড়া উদারতার সাথে দান করার বরদান এবং শহীদি মৃত্যুর বরদান—একেবারেই মূল্যহীন (১ করিন্থীয় ১৩:১-৩)।</a:t>
            </a:r>
            <a:endParaRPr lang="en" sz="2000" b="1" dirty="0"/>
          </a:p>
        </p:txBody>
      </p:sp>
      <p:sp>
        <p:nvSpPr>
          <p:cNvPr id="8" name="CuadroTexto 7">
            <a:extLst>
              <a:ext uri="{FF2B5EF4-FFF2-40B4-BE49-F238E27FC236}">
                <a16:creationId xmlns:a16="http://schemas.microsoft.com/office/drawing/2014/main" id="{F3CADCB6-8081-E3D8-4F44-66D666562EA4}"/>
              </a:ext>
            </a:extLst>
          </p:cNvPr>
          <p:cNvSpPr txBox="1"/>
          <p:nvPr/>
        </p:nvSpPr>
        <p:spPr>
          <a:xfrm>
            <a:off x="47623" y="6148140"/>
            <a:ext cx="6465091" cy="646331"/>
          </a:xfrm>
          <a:prstGeom prst="rect">
            <a:avLst/>
          </a:prstGeom>
          <a:noFill/>
        </p:spPr>
        <p:txBody>
          <a:bodyPr wrap="square">
            <a:spAutoFit/>
          </a:bodyPr>
          <a:lstStyle/>
          <a:p>
            <a:pPr lvl="0" algn="just">
              <a:spcBef>
                <a:spcPts val="600"/>
              </a:spcBef>
              <a:defRPr/>
            </a:pPr>
            <a:r>
              <a:rPr lang="as-IN" b="1" dirty="0">
                <a:solidFill>
                  <a:prstClr val="black"/>
                </a:solidFill>
              </a:rPr>
              <a:t>১ করিন্থীয় ১৩:৪-৭ পদ আত্মিক বরদানসমূহের চর্চা বা ব্যবহারের ক্ষেত্রে সঠিক আচরণের একটি নির্ভরযোগ্য নির্দেশনা প্রদান করে:</a:t>
            </a:r>
            <a:endParaRPr kumimoji="0" lang="en"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100"/>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5284</TotalTime>
  <Words>1419</Words>
  <Application>Microsoft Office PowerPoint</Application>
  <PresentationFormat>Panorámica</PresentationFormat>
  <Paragraphs>117</Paragraphs>
  <Slides>13</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Comic Sans MS</vt:lpstr>
      <vt:lpstr>Aptos</vt:lpstr>
      <vt:lpstr>Constantia</vt:lpstr>
      <vt:lpstr>Arial</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102</cp:revision>
  <dcterms:created xsi:type="dcterms:W3CDTF">2026-07-08T13:31:31Z</dcterms:created>
  <dcterms:modified xsi:type="dcterms:W3CDTF">2026-07-22T19:17:27Z</dcterms:modified>
</cp:coreProperties>
</file>