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76" r:id="rId2"/>
    <p:sldId id="265" r:id="rId3"/>
    <p:sldId id="270" r:id="rId4"/>
    <p:sldId id="258" r:id="rId5"/>
    <p:sldId id="267" r:id="rId6"/>
    <p:sldId id="259" r:id="rId7"/>
    <p:sldId id="277" r:id="rId8"/>
    <p:sldId id="278" r:id="rId9"/>
    <p:sldId id="279" r:id="rId10"/>
    <p:sldId id="280" r:id="rId11"/>
    <p:sldId id="263" r:id="rId12"/>
    <p:sldId id="268" r:id="rId13"/>
    <p:sldId id="274"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55" autoAdjust="0"/>
    <p:restoredTop sz="94681"/>
  </p:normalViewPr>
  <p:slideViewPr>
    <p:cSldViewPr snapToGrid="0">
      <p:cViewPr varScale="1">
        <p:scale>
          <a:sx n="25" d="100"/>
          <a:sy n="25" d="100"/>
        </p:scale>
        <p:origin x="30" y="14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as-IN" sz="2800" b="1" i="0" u="none" dirty="0"/>
            <a:t>ভালোবাসার একটি প্রতিকৃতি</a:t>
          </a:r>
          <a:endParaRPr lang="es-ES" sz="2800" b="1"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as-IN" sz="2000" b="1" i="0" u="none" dirty="0"/>
            <a:t>প্রেমের শ্রেষ্ঠত্ব</a:t>
          </a:r>
          <a:endParaRPr lang="es-ES" sz="2000" b="1" dirty="0">
            <a:effectLst>
              <a:outerShdw blurRad="38100" dist="38100" dir="2700000" algn="tl">
                <a:srgbClr val="000000">
                  <a:alpha val="43137"/>
                </a:srgbClr>
              </a:outerShdw>
            </a:effectLst>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as-IN" sz="2000" b="1" i="0" u="none" dirty="0"/>
            <a:t>উৎকৃষ্টতম পথ</a:t>
          </a:r>
          <a:endParaRPr lang="es-ES" sz="2000" b="1" dirty="0">
            <a:effectLst>
              <a:outerShdw blurRad="38100" dist="38100" dir="2700000" algn="tl">
                <a:srgbClr val="000000">
                  <a:alpha val="43137"/>
                </a:srgbClr>
              </a:outerShdw>
            </a:effectLst>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as-IN" sz="2000" b="1" i="0" u="none" dirty="0"/>
            <a:t>ভালোবাসার বৈশিষ্ট্যসমূহ</a:t>
          </a:r>
          <a:endParaRPr lang="es-ES" sz="2000" b="1" dirty="0">
            <a:effectLst>
              <a:outerShdw blurRad="38100" dist="38100" dir="2700000" algn="tl">
                <a:srgbClr val="000000">
                  <a:alpha val="43137"/>
                </a:srgbClr>
              </a:outerShdw>
            </a:effectLst>
          </a:endParaRP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as-IN" sz="2000" b="1" i="0" u="none" dirty="0"/>
            <a:t>ভালোবাসা যা করে</a:t>
          </a:r>
          <a:endParaRPr lang="es-ES" sz="2000" b="1" dirty="0">
            <a:effectLst>
              <a:outerShdw blurRad="38100" dist="38100" dir="2700000" algn="tl">
                <a:srgbClr val="000000">
                  <a:alpha val="43137"/>
                </a:srgbClr>
              </a:outerShdw>
            </a:effectLst>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as-IN" sz="2000" b="1" i="0" u="none" dirty="0"/>
            <a:t>ভালোবাসা যা করে না</a:t>
          </a:r>
          <a:endParaRPr lang="es-ES" sz="2000" b="1" dirty="0">
            <a:effectLst>
              <a:outerShdw blurRad="38100" dist="38100" dir="2700000" algn="tl">
                <a:srgbClr val="000000">
                  <a:alpha val="43137"/>
                </a:srgbClr>
              </a:outerShdw>
            </a:effectLst>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as-IN" sz="2000" b="1" i="0" u="none" dirty="0"/>
            <a:t>যীশুর একটি </a:t>
          </a:r>
          <a:r>
            <a:rPr lang="as-IN" sz="1800" b="1" i="0" u="none" dirty="0"/>
            <a:t>প্রতিকৃতি</a:t>
          </a:r>
          <a:endParaRPr lang="es-ES" sz="1800" b="1" dirty="0">
            <a:effectLst>
              <a:outerShdw blurRad="38100" dist="38100" dir="2700000" algn="tl">
                <a:srgbClr val="000000">
                  <a:alpha val="43137"/>
                </a:srgbClr>
              </a:outerShdw>
            </a:effectLst>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as-IN" sz="2000" b="1" dirty="0">
              <a:effectLst>
                <a:outerShdw blurRad="38100" dist="38100" dir="2700000" algn="tl">
                  <a:srgbClr val="000000">
                    <a:alpha val="43137"/>
                  </a:srgbClr>
                </a:outerShdw>
              </a:effectLst>
            </a:rPr>
            <a:t>প্রেমের সহনশীলতা</a:t>
          </a:r>
          <a:endParaRPr lang="es-ES" sz="2000" b="1" dirty="0">
            <a:effectLst>
              <a:outerShdw blurRad="38100" dist="38100" dir="2700000" algn="tl">
                <a:srgbClr val="000000">
                  <a:alpha val="43137"/>
                </a:srgbClr>
              </a:outerShdw>
            </a:effectLst>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as-IN" sz="2000" b="1" i="0" u="none" dirty="0"/>
            <a:t>সর্বশ্রেষ্ঠ গুণ</a:t>
          </a:r>
          <a:endParaRPr lang="es-ES" sz="2000" b="1" dirty="0">
            <a:effectLst>
              <a:outerShdw blurRad="38100" dist="38100" dir="2700000" algn="tl">
                <a:srgbClr val="000000">
                  <a:alpha val="43137"/>
                </a:srgbClr>
              </a:outerShdw>
            </a:effectLst>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as-IN" sz="2000" b="1" dirty="0">
              <a:effectLst>
                <a:outerShdw blurRad="38100" dist="38100" dir="2700000" algn="tl">
                  <a:srgbClr val="000000">
                    <a:alpha val="43137"/>
                  </a:srgbClr>
                </a:outerShdw>
              </a:effectLst>
            </a:rPr>
            <a:t>প্রেম চিরসহিষ্ণু</a:t>
          </a:r>
          <a:endParaRPr lang="es-ES" sz="2000" b="1" dirty="0">
            <a:effectLst>
              <a:outerShdw blurRad="38100" dist="38100" dir="2700000" algn="tl">
                <a:srgbClr val="000000">
                  <a:alpha val="43137"/>
                </a:srgbClr>
              </a:outerShdw>
            </a:effectLst>
          </a:endParaRP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as-IN" sz="2000" b="1" dirty="0">
              <a:effectLst>
                <a:outerShdw blurRad="38100" dist="38100" dir="2700000" algn="tl">
                  <a:srgbClr val="000000">
                    <a:alpha val="43137"/>
                  </a:srgbClr>
                </a:outerShdw>
              </a:effectLst>
            </a:rPr>
            <a:t>প্রেম</a:t>
          </a:r>
          <a:r>
            <a:rPr lang="as-IN" sz="2000" b="0" i="0" u="none" dirty="0"/>
            <a:t> </a:t>
          </a:r>
          <a:r>
            <a:rPr lang="as-IN" sz="2000" b="1" i="0" u="none" dirty="0"/>
            <a:t>দয়ালু</a:t>
          </a:r>
          <a:r>
            <a:rPr lang="as-IN" sz="2000" b="0" i="0" u="none" dirty="0"/>
            <a:t> </a:t>
          </a:r>
          <a:endParaRPr lang="es-ES" sz="2000" b="1" dirty="0">
            <a:effectLst>
              <a:outerShdw blurRad="38100" dist="38100" dir="2700000" algn="tl">
                <a:srgbClr val="000000">
                  <a:alpha val="43137"/>
                </a:srgbClr>
              </a:outerShdw>
            </a:effectLst>
          </a:endParaRP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as-IN" sz="2000" b="1" dirty="0">
              <a:effectLst>
                <a:outerShdw blurRad="38100" dist="38100" dir="2700000" algn="tl">
                  <a:srgbClr val="000000">
                    <a:alpha val="43137"/>
                  </a:srgbClr>
                </a:outerShdw>
              </a:effectLst>
            </a:rPr>
            <a:t>সত্যে আনন্দিত হয়</a:t>
          </a:r>
          <a:endParaRPr lang="es-ES" sz="2000" b="1" dirty="0">
            <a:effectLst>
              <a:outerShdw blurRad="38100" dist="38100" dir="2700000" algn="tl">
                <a:srgbClr val="000000">
                  <a:alpha val="43137"/>
                </a:srgbClr>
              </a:outerShdw>
            </a:effectLst>
          </a:endParaRP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as-IN" sz="1800" b="1" i="0" u="none" dirty="0"/>
            <a:t>দীর্ঘসহিষ্ণু হওয়া / সহনশীল হওয়া / ধৈর্য ধারণ করা </a:t>
          </a:r>
          <a:endParaRPr lang="es-ES" sz="1800" b="1" dirty="0"/>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as-IN" sz="1600" b="1" i="0" u="none" dirty="0"/>
            <a:t>ধৈর্য প্রকাশ করো এবং অন্যদের ভুলত্রুটি ক্ষমা সুন্দর চোখে দেখো / সহ্য করো </a:t>
          </a:r>
          <a:endParaRPr lang="es-ES" sz="1600" b="1" dirty="0"/>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as-IN" sz="1800" b="1" i="0" u="none" dirty="0"/>
            <a:t>সদয় বা দয়ালু আচরণ করা </a:t>
          </a:r>
          <a:endParaRPr lang="es-ES" sz="1800" b="1" dirty="0"/>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as-IN" sz="1600" b="1" i="0" u="none" dirty="0"/>
            <a:t>সে দয়ালু ও সমবেদনাশীল / তিনি করুণাময় ও সহানুভূতিশীল </a:t>
          </a:r>
          <a:endParaRPr lang="es-ES" sz="1600" b="1" dirty="0"/>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as-IN" sz="1600" b="1" i="0" u="none" dirty="0"/>
            <a:t>সহ-আনন্দিত হওয়া / আনন্দ ভাগ করে নেওয়া / অভিনন্দন জানানো </a:t>
          </a:r>
          <a:endParaRPr lang="es-ES" sz="1600" b="1" dirty="0"/>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as-IN" sz="1600" b="1" i="0" u="none" dirty="0"/>
            <a:t>যারা সত্যকে সমর্থন করে তাদের সাথে আনন্দ প্রকাশ করে / আনন্দিত হয় </a:t>
          </a:r>
          <a:endParaRPr lang="es-ES" sz="1600" b="1" dirty="0"/>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as-IN" sz="2000" b="1" dirty="0">
              <a:effectLst>
                <a:outerShdw blurRad="38100" dist="38100" dir="2700000" algn="tl">
                  <a:srgbClr val="000000">
                    <a:alpha val="43137"/>
                  </a:srgbClr>
                </a:outerShdw>
              </a:effectLst>
            </a:rPr>
            <a:t>সবকিছু সহ্য করে।</a:t>
          </a:r>
          <a:endParaRPr lang="es-ES" sz="2000" b="1" dirty="0">
            <a:effectLst>
              <a:outerShdw blurRad="38100" dist="38100" dir="2700000" algn="tl">
                <a:srgbClr val="000000">
                  <a:alpha val="43137"/>
                </a:srgbClr>
              </a:outerShdw>
            </a:effectLst>
          </a:endParaRP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as-IN" sz="1800" b="1" i="0" u="none" dirty="0"/>
            <a:t>নীরবে সহ্য করা </a:t>
          </a:r>
          <a:endParaRPr lang="es-ES" sz="1800" b="1" dirty="0"/>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as-IN" sz="1800" b="1" i="0" u="none" dirty="0"/>
            <a:t>অন্যের ভুল-ত্রুটি গোপন রাখো এবং শান্ত থাকো, তা প্রচার করো না </a:t>
          </a:r>
          <a:endParaRPr lang="es-ES" sz="1800" b="1" dirty="0"/>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as-IN" sz="2000" b="1" dirty="0">
              <a:effectLst>
                <a:outerShdw blurRad="38100" dist="38100" dir="2700000" algn="tl">
                  <a:srgbClr val="000000">
                    <a:alpha val="43137"/>
                  </a:srgbClr>
                </a:outerShdw>
              </a:effectLst>
            </a:rPr>
            <a:t>সবকিছু বিশ্বাস করে।</a:t>
          </a:r>
          <a:endParaRPr lang="es-ES" sz="2000" b="1" dirty="0">
            <a:effectLst>
              <a:outerShdw blurRad="38100" dist="38100" dir="2700000" algn="tl">
                <a:srgbClr val="000000">
                  <a:alpha val="43137"/>
                </a:srgbClr>
              </a:outerShdw>
            </a:effectLst>
          </a:endParaRP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as-IN" sz="1800" b="1" i="0" u="none" dirty="0"/>
            <a:t>বিশ্বাস করা</a:t>
          </a:r>
          <a:endParaRPr lang="es-ES" sz="1800" b="1" dirty="0"/>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as-IN" sz="1800" b="1" i="0" u="none" dirty="0"/>
            <a:t>দোষী সাব্যস্ত করে না, বরং সংশয়ের সুবিধা দেয়</a:t>
          </a:r>
          <a:endParaRPr lang="es-ES" sz="1800" b="1" dirty="0"/>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as-IN" sz="1600" b="1" i="0" u="none" dirty="0"/>
            <a:t>সবকিছু ধৈর্য ধরে প্রত্যাশা করে </a:t>
          </a:r>
          <a:endParaRPr lang="es-ES" sz="1600" b="1" dirty="0">
            <a:effectLst>
              <a:outerShdw blurRad="38100" dist="38100" dir="2700000" algn="tl">
                <a:srgbClr val="000000">
                  <a:alpha val="43137"/>
                </a:srgbClr>
              </a:outerShdw>
            </a:effectLst>
          </a:endParaRP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as-IN" sz="1800" b="1" i="0" u="none" dirty="0"/>
            <a:t>আশা করা</a:t>
          </a:r>
          <a:endParaRPr lang="es-ES" sz="1800" b="1" dirty="0"/>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as-IN" sz="1800" b="1" i="0" u="none" dirty="0"/>
            <a:t>সবসময় ভালো কিছু হওয়ার আশা করে </a:t>
          </a:r>
          <a:endParaRPr lang="es-ES" sz="1800" b="1" dirty="0"/>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as-IN" sz="2000" b="0" i="0" u="none" dirty="0"/>
            <a:t>সবকিছু সহ্য করে</a:t>
          </a:r>
          <a:endParaRPr lang="es-ES" sz="2000" b="1" dirty="0">
            <a:effectLst>
              <a:outerShdw blurRad="38100" dist="38100" dir="2700000" algn="tl">
                <a:srgbClr val="000000">
                  <a:alpha val="43137"/>
                </a:srgbClr>
              </a:outerShdw>
            </a:effectLst>
          </a:endParaRP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as-IN" sz="1800" b="1" i="0" u="none" dirty="0"/>
            <a:t>ধৈর্য ধরে টিকে থাকা</a:t>
          </a:r>
          <a:r>
            <a:rPr lang="en-US" sz="1800" b="1" i="0" u="none" dirty="0"/>
            <a:t>, </a:t>
          </a:r>
          <a:r>
            <a:rPr lang="as-IN" sz="1800" b="1" i="0" dirty="0"/>
            <a:t>অধ্যবসায় করা</a:t>
          </a:r>
          <a:endParaRPr lang="es-ES" sz="1800" b="1" dirty="0"/>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as-IN" sz="1800" b="1" i="0" dirty="0"/>
            <a:t>কষ্ট, পরীক্ষা এবং নিপীড়ন সহ্য করে টিকে থাকে </a:t>
          </a:r>
          <a:endParaRPr lang="es-ES" sz="1800" b="1" dirty="0"/>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as-IN" sz="2000" b="1" i="0" u="none" dirty="0"/>
            <a:t>ঈর্ষা করে না</a:t>
          </a:r>
          <a:endParaRPr lang="es-ES" sz="2000" b="1"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as-IN" sz="1800" b="1" i="0" u="none" dirty="0"/>
            <a:t>তীব্র অনুভূতি বা আকাঙ্ক্ষা রাখা</a:t>
          </a:r>
          <a:endParaRPr lang="es-ES" sz="1800" b="1" dirty="0"/>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as-IN" sz="1800" b="1" i="0" u="none" dirty="0"/>
            <a:t>অন্যদের বর বা গুণাবলী দেখে ঈর্ষা করে না</a:t>
          </a:r>
          <a:endParaRPr lang="es-ES" sz="1800" b="1" dirty="0"/>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as-IN" sz="2000" b="1" i="0" u="none" dirty="0"/>
            <a:t>আত্মশ্লাঘা করে না</a:t>
          </a:r>
          <a:endParaRPr lang="es-ES" sz="2000" b="1" dirty="0">
            <a:effectLst>
              <a:outerShdw blurRad="38100" dist="38100" dir="2700000" algn="tl">
                <a:srgbClr val="000000">
                  <a:alpha val="43137"/>
                </a:srgbClr>
              </a:outerShdw>
            </a:effectLst>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as-IN" sz="1800" b="1" i="0" dirty="0"/>
            <a:t>বড়াই করা</a:t>
          </a:r>
          <a:r>
            <a:rPr lang="en-US" sz="1800" b="1" i="0" dirty="0"/>
            <a:t>, </a:t>
          </a:r>
          <a:r>
            <a:rPr lang="as-IN" sz="1800" b="1" i="0" dirty="0"/>
            <a:t>নিজের প্রশংসা করা</a:t>
          </a:r>
          <a:endParaRPr lang="es-ES" sz="1800" b="1" dirty="0"/>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as-IN" sz="1800" b="1" i="0" u="none" dirty="0"/>
            <a:t>অন্যদের দ্বারা প্রশংসিত হতে চায় না</a:t>
          </a:r>
          <a:endParaRPr lang="es-ES" sz="1800" b="1" dirty="0"/>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as-IN" sz="2000" b="1" i="0" u="none" dirty="0"/>
            <a:t>অহংকারে ফুলে ওঠে না</a:t>
          </a:r>
          <a:endParaRPr lang="es-ES" sz="2000" b="1"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as-IN" sz="1800" b="1" i="0" dirty="0"/>
            <a:t>গর্বে স্ফীত হওয়া</a:t>
          </a:r>
          <a:r>
            <a:rPr lang="en-US" sz="1800" b="0" i="0" u="none" dirty="0"/>
            <a:t>, </a:t>
          </a:r>
          <a:r>
            <a:rPr lang="as-IN" sz="1800" b="1" i="0" dirty="0"/>
            <a:t>অহংকারে ফুলে ওঠা</a:t>
          </a:r>
          <a:endParaRPr lang="es-ES" sz="1800" b="1" dirty="0"/>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as-IN" sz="1800" b="1" i="0" u="none" dirty="0"/>
            <a:t>নিজের সম্পর্কে কোনো অতিরঞ্জিত ধারণা রাখে না</a:t>
          </a:r>
          <a:endParaRPr lang="es-ES" sz="1800" b="1" dirty="0"/>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as-IN" sz="2000" b="1" i="0" dirty="0"/>
            <a:t>কোনো অনুচিত কাজ করে না</a:t>
          </a:r>
          <a:endParaRPr lang="es-ES" sz="2000" b="1"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as-IN" sz="1800" b="1" i="0" dirty="0"/>
            <a:t>অশালীন বা অনুচিত আচরণ করা</a:t>
          </a:r>
          <a:endParaRPr lang="es-ES" sz="1800" b="1" dirty="0"/>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as-IN" sz="1800" b="1" i="0" dirty="0"/>
            <a:t>সামাজিক ও নৈতিক নিয়মের বিরুদ্ধে আচরণ করে না</a:t>
          </a:r>
          <a:endParaRPr lang="es-ES" sz="1800" b="1" dirty="0"/>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as-IN" sz="2000" b="1" i="0" u="none" dirty="0"/>
            <a:t>নিজের স্বার্থ খোঁজে না</a:t>
          </a:r>
          <a:endParaRPr lang="es-ES" sz="2000" b="1"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as-IN" sz="1800" b="1" i="0" u="none" dirty="0"/>
            <a:t>খোঁজা বা চেষ্টা করা</a:t>
          </a:r>
          <a:endParaRPr lang="es-ES" sz="1800" b="1" dirty="0"/>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as-IN" sz="1800" b="1" i="0" dirty="0"/>
            <a:t>অন্যের কল্যাণের জন্য নিজের অধিকার ত্যাগ করে</a:t>
          </a:r>
          <a:endParaRPr lang="es-ES" sz="1800" b="1" dirty="0"/>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as-IN" sz="2000" b="1" i="0" dirty="0"/>
            <a:t>রাগ করে না</a:t>
          </a:r>
          <a:endParaRPr lang="es-ES" sz="2000" b="1"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as-IN" sz="1800" b="1" i="0" u="none" dirty="0"/>
            <a:t>উত্তেজিত করা, রাগানো বা উসকানি দেওয়া</a:t>
          </a:r>
          <a:endParaRPr lang="es-ES" sz="1800" b="1" dirty="0"/>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as-IN" sz="1800" b="1" i="0" u="none" dirty="0"/>
            <a:t>সহজে রাগে না বা অতিরিক্ত সংবেদনশীল নয়</a:t>
          </a:r>
          <a:endParaRPr lang="es-ES" sz="1800" b="1" dirty="0"/>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as-IN" sz="2000" b="1" i="0" dirty="0"/>
            <a:t>ক্ষোভ পুষে রাখে না</a:t>
          </a:r>
          <a:endParaRPr lang="es-ES" sz="2000" b="1" dirty="0">
            <a:effectLst>
              <a:outerShdw blurRad="38100" dist="38100" dir="2700000" algn="tl">
                <a:srgbClr val="000000">
                  <a:alpha val="43137"/>
                </a:srgbClr>
              </a:outerShdw>
            </a:effectLst>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as-IN" sz="1800" b="1" i="0" u="none" dirty="0"/>
            <a:t>হিসাব রাখা বা খাতায় তুলে রাখা</a:t>
          </a:r>
          <a:endParaRPr lang="es-ES" sz="1800" b="1" dirty="0"/>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as-IN" sz="1800" b="1" i="0" dirty="0"/>
            <a:t>ক্ষমা করে এবং প্রাপ্ত আঘাত বা অপরাধের হিসাব রাখে না</a:t>
          </a:r>
          <a:endParaRPr lang="es-ES" sz="1800" b="1" dirty="0"/>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as-IN" sz="2000" b="1" i="0" dirty="0"/>
            <a:t>অন্যায়ে আনন্দ করে না</a:t>
          </a:r>
          <a:endParaRPr lang="es-ES" sz="2000" b="1"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as-IN" sz="1800" b="1" i="0" u="none" dirty="0"/>
            <a:t>আনন্দিত হওয়া, খুশি হওয়া বা ভালো থাকা</a:t>
          </a:r>
          <a:endParaRPr lang="es-ES" sz="1800" b="1" dirty="0"/>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as-IN" sz="1800" b="1" i="0" u="none" dirty="0"/>
            <a:t>অন্যের ভুলে আনন্দিত হয় না, বরং তা সংশোধন করার চেষ্টা করে</a:t>
          </a:r>
          <a:endParaRPr lang="es-ES" sz="1800" b="1" dirty="0"/>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as-IN" sz="2000" b="1" i="0" u="none" dirty="0"/>
            <a:t>তিনি কড়া চাবুকের প্রহার, অপমান ও অবহেলা সহ্য করেছিলেন (মথি ২৭:২৭-৩১)</a:t>
          </a:r>
          <a:endParaRPr lang="es-ES" sz="2000" b="1" dirty="0"/>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as-IN" sz="2000" b="1" i="0" dirty="0"/>
            <a:t>দয়ালু</a:t>
          </a:r>
          <a:endParaRPr lang="es-ES" sz="2000" b="1" dirty="0">
            <a:effectLst>
              <a:outerShdw blurRad="38100" dist="38100" dir="2700000" algn="tl">
                <a:srgbClr val="000000">
                  <a:alpha val="43137"/>
                </a:srgbClr>
              </a:outerShdw>
            </a:effectLst>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as-IN" sz="2000" b="1" i="0" u="none" dirty="0"/>
            <a:t>তিনি কষ্ট পাওয়া প্রতিটি মানুষের প্রতি যত্নশীল ও সহানুভূতিশীল ছিলেন</a:t>
          </a:r>
          <a:endParaRPr lang="es-ES" sz="2000" b="1" dirty="0"/>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as-IN" sz="2000" b="1" i="0" u="none" dirty="0"/>
            <a:t>ধৈর্যশীল</a:t>
          </a:r>
          <a:endParaRPr lang="es-ES" sz="2000" b="1" dirty="0">
            <a:effectLst>
              <a:outerShdw blurRad="38100" dist="38100" dir="2700000" algn="tl">
                <a:srgbClr val="000000">
                  <a:alpha val="43137"/>
                </a:srgbClr>
              </a:outerShdw>
            </a:effectLst>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as-IN" sz="2000" b="1" i="0" u="none" dirty="0"/>
            <a:t>সত্যে আনন্দ করে</a:t>
          </a:r>
          <a:endParaRPr lang="es-ES" sz="2000" b="1" dirty="0">
            <a:effectLst>
              <a:outerShdw blurRad="38100" dist="38100" dir="2700000" algn="tl">
                <a:srgbClr val="000000">
                  <a:alpha val="43137"/>
                </a:srgbClr>
              </a:outerShdw>
            </a:effectLst>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as-IN" sz="2000" b="1" i="0" u="none" dirty="0"/>
            <a:t>তিনি স্পষ্টতা ও দৃঢ়তার সাথে সত্য শিক্ষা দিতেন</a:t>
          </a:r>
          <a:endParaRPr lang="es-ES" sz="2000" b="1" dirty="0"/>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as-IN" sz="2000" b="1" i="0" u="none" dirty="0"/>
            <a:t>সবকিছু সহ্য করে</a:t>
          </a:r>
          <a:endParaRPr lang="es-ES" sz="2000" b="1"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as-IN" sz="2000" b="1" i="0" u="none" dirty="0"/>
            <a:t>তিনি সেই পাপী নারীকে বিচার করেননি, বরং তাঁকে ক্ষমা করে দিয়েছিলেন (যোহন ৮:১০-১১)</a:t>
          </a:r>
          <a:endParaRPr lang="es-ES" sz="2000" b="1" dirty="0"/>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as-IN" sz="2000" b="1" i="0" u="none" dirty="0"/>
            <a:t>সবকিছু বিশ্বাস করে</a:t>
          </a:r>
          <a:endParaRPr lang="es-ES" sz="2000" b="1" dirty="0">
            <a:effectLst>
              <a:outerShdw blurRad="38100" dist="38100" dir="2700000" algn="tl">
                <a:srgbClr val="000000">
                  <a:alpha val="43137"/>
                </a:srgbClr>
              </a:outerShdw>
            </a:effectLst>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as-IN" sz="2000" b="1" i="0" u="none" dirty="0"/>
            <a:t>তিনি সক্কেয়ের আন্তরিকতায় বিশ্বাস করেছিলেন (লূক ১৯:৮-৯)</a:t>
          </a:r>
          <a:endParaRPr lang="es-ES" sz="2000" b="1" dirty="0"/>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as-IN" sz="2000" b="1" i="0" u="none" dirty="0"/>
            <a:t>সবকিছুর আশা রাখে</a:t>
          </a:r>
          <a:endParaRPr lang="es-ES" sz="2000" b="1"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as-IN" sz="2000" b="1" i="0" u="none" dirty="0"/>
            <a:t>তিনি ১২ জন মানুষকে একটি "অসম্ভব" মিশনের জন্য প্রস্তুত করেছিলেন</a:t>
          </a:r>
          <a:endParaRPr lang="es-ES" sz="2000" b="1" dirty="0"/>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as-IN" sz="2000" b="1" i="0" dirty="0"/>
            <a:t>সবকিছু সহ্য করে</a:t>
          </a:r>
          <a:endParaRPr lang="es-ES" sz="2000" b="1"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as-IN" sz="2000" b="1" i="0" u="none" dirty="0"/>
            <a:t>তিনি ক্ষুধা, প্রত্যাখ্যান, বেদনা এবং তাড়না সহ্য করেছিলেন</a:t>
          </a:r>
          <a:endParaRPr lang="es-ES" sz="2000" b="1" dirty="0"/>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as-IN" sz="2000" b="1" dirty="0">
              <a:solidFill>
                <a:schemeClr val="tx1"/>
              </a:solidFill>
            </a:rPr>
            <a:t>ঈর্ষা করে না</a:t>
          </a:r>
          <a:endParaRPr lang="es-ES" sz="2000" b="1" dirty="0">
            <a:solidFill>
              <a:schemeClr val="tx1"/>
            </a:solidFill>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as-IN" sz="2000" b="1" dirty="0">
              <a:solidFill>
                <a:schemeClr val="bg1"/>
              </a:solidFill>
              <a:effectLst>
                <a:outerShdw blurRad="38100" dist="38100" dir="2700000" algn="tl">
                  <a:srgbClr val="000000">
                    <a:alpha val="43137"/>
                  </a:srgbClr>
                </a:outerShdw>
              </a:effectLst>
            </a:rPr>
            <a:t>তিনি সম্মান বা সম্মানজনক পদ খোঁজেননি, বরং নম্র ও বিনয়ী মানুষদের সাথে মেলামেশা করেছেন</a:t>
          </a:r>
          <a:endParaRPr lang="es-ES" sz="2000" b="1"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as-IN" sz="1800" b="1" dirty="0">
              <a:solidFill>
                <a:schemeClr val="tx1"/>
              </a:solidFill>
            </a:rPr>
            <a:t>বড়াই করে না</a:t>
          </a:r>
          <a:endParaRPr lang="es-ES" sz="1800" b="1" dirty="0">
            <a:solidFill>
              <a:schemeClr val="tx1"/>
            </a:solidFill>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as-IN" sz="2000" b="1" dirty="0">
              <a:solidFill>
                <a:schemeClr val="bg1"/>
              </a:solidFill>
              <a:effectLst>
                <a:outerShdw blurRad="38100" dist="38100" dir="2700000" algn="tl">
                  <a:srgbClr val="000000">
                    <a:alpha val="43137"/>
                  </a:srgbClr>
                </a:outerShdw>
              </a:effectLst>
            </a:rPr>
            <a:t>যদিও তিনি মহাবিশ্বের রাজা ছিলেন, তবুও তিনি তা নিয়ে অহংকার করেননি</a:t>
          </a:r>
          <a:endParaRPr lang="es-ES" sz="2000" b="1"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as-IN" sz="2000" b="1" i="0" u="none" dirty="0">
              <a:solidFill>
                <a:schemeClr val="tx1"/>
              </a:solidFill>
            </a:rPr>
            <a:t>অহংকারে ফুলে ওঠে না</a:t>
          </a:r>
          <a:endParaRPr lang="es-ES" sz="2000" b="1" dirty="0">
            <a:solidFill>
              <a:schemeClr val="tx1"/>
            </a:solidFill>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as-IN" sz="2000" b="1" i="0" u="none" dirty="0">
              <a:solidFill>
                <a:schemeClr val="bg1"/>
              </a:solidFill>
            </a:rPr>
            <a:t>তিনি অত্যন্ত নম্র ও তুচ্ছ কাজগুলো করতেও প্রস্তুত ছিলেন</a:t>
          </a:r>
          <a:endParaRPr lang="es-ES" sz="2000" b="1"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as-IN" sz="1800" b="1" i="0" dirty="0">
              <a:solidFill>
                <a:schemeClr val="tx1"/>
              </a:solidFill>
            </a:rPr>
            <a:t>অনুপযুক্ত আচরণ করে না</a:t>
          </a:r>
          <a:endParaRPr lang="es-ES" sz="1800" b="1" dirty="0">
            <a:solidFill>
              <a:schemeClr val="tx1"/>
            </a:solidFill>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as-IN" sz="2000" b="1" i="0" u="none" dirty="0">
              <a:solidFill>
                <a:schemeClr val="bg1"/>
              </a:solidFill>
            </a:rPr>
            <a:t>তিনি সবার সাথে সৌজন্য ও ভদ্রতার সাথে আচরণ করতেন</a:t>
          </a:r>
          <a:endParaRPr lang="es-ES" sz="2000" b="1"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as-IN" sz="2000" b="1" i="0" dirty="0">
              <a:solidFill>
                <a:schemeClr val="tx1"/>
              </a:solidFill>
            </a:rPr>
            <a:t>নিজের স্বার্থ খোঁজে না</a:t>
          </a:r>
          <a:endParaRPr lang="es-ES" sz="2000" b="1" dirty="0">
            <a:solidFill>
              <a:schemeClr val="tx1"/>
            </a:solidFill>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as-IN" sz="2000" b="1" i="0" dirty="0">
              <a:solidFill>
                <a:schemeClr val="bg1"/>
              </a:solidFill>
            </a:rPr>
            <a:t>তিনি সর্বদা তাঁর পিতার ইচ্ছা পূরণ করেছেন (যোহন ৬:৩৮)</a:t>
          </a:r>
          <a:endParaRPr lang="es-ES" sz="2000" b="1" dirty="0">
            <a:solidFill>
              <a:schemeClr val="bg1"/>
            </a:solidFill>
            <a:effectLst>
              <a:outerShdw blurRad="38100" dist="38100" dir="2700000" algn="tl">
                <a:srgbClr val="000000">
                  <a:alpha val="43137"/>
                </a:srgbClr>
              </a:outerShdw>
            </a:effectLst>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as-IN" sz="2000" b="1" i="0" u="none" dirty="0">
              <a:solidFill>
                <a:schemeClr val="tx1"/>
              </a:solidFill>
            </a:rPr>
            <a:t>রাগ করে না</a:t>
          </a:r>
          <a:endParaRPr lang="es-ES" sz="2000" b="1" dirty="0">
            <a:solidFill>
              <a:schemeClr val="tx1"/>
            </a:solidFill>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as-IN" sz="2000" b="1" i="0" u="none" dirty="0">
              <a:solidFill>
                <a:schemeClr val="bg1"/>
              </a:solidFill>
            </a:rPr>
            <a:t>এমনকি যখন তাঁকে প্রহার করা হয়েছিল, তখনও তিনি সৌজন্য ও নম্রতার সাথে উত্তর দিয়েছিলেন (যোহন ১৮:২২-২৩)</a:t>
          </a:r>
          <a:endParaRPr lang="es-ES" sz="2000" b="1" dirty="0">
            <a:solidFill>
              <a:schemeClr val="bg1"/>
            </a:solidFill>
            <a:effectLst>
              <a:outerShdw blurRad="38100" dist="38100" dir="2700000" algn="tl">
                <a:srgbClr val="000000">
                  <a:alpha val="43137"/>
                </a:srgbClr>
              </a:outerShdw>
            </a:effectLst>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as-IN" sz="1800" b="1" i="0" dirty="0">
              <a:solidFill>
                <a:schemeClr val="tx1"/>
              </a:solidFill>
            </a:rPr>
            <a:t>অপকারের হিসাব রাখে না</a:t>
          </a:r>
          <a:endParaRPr lang="es-ES" sz="1800" b="1" dirty="0">
            <a:solidFill>
              <a:schemeClr val="tx1"/>
            </a:solidFill>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as-IN" sz="2000" b="1" i="0" u="none" dirty="0">
              <a:solidFill>
                <a:schemeClr val="bg1"/>
              </a:solidFill>
            </a:rPr>
            <a:t>যাঁরা তাঁকে ক্রুশবিদ্ধ করছিল, তিনি তাদের ক্ষমার জন্য প্রার্থনা করেছিলেন (লূক ২৩:৩৪)</a:t>
          </a:r>
          <a:endParaRPr lang="es-ES" sz="2000" b="1" dirty="0">
            <a:solidFill>
              <a:schemeClr val="bg1"/>
            </a:solidFill>
            <a:effectLst>
              <a:outerShdw blurRad="38100" dist="38100" dir="2700000" algn="tl">
                <a:srgbClr val="000000">
                  <a:alpha val="43137"/>
                </a:srgbClr>
              </a:outerShdw>
            </a:effectLst>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as-IN" sz="1800" b="1" i="0" u="none" dirty="0">
              <a:solidFill>
                <a:schemeClr val="tx1"/>
              </a:solidFill>
            </a:rPr>
            <a:t>অধার্মিকতায় আনন্দ করে না</a:t>
          </a:r>
          <a:endParaRPr lang="es-ES" sz="1800" b="1" dirty="0">
            <a:solidFill>
              <a:schemeClr val="tx1"/>
            </a:solidFill>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as-IN" sz="2000" b="1" i="0" u="none" dirty="0">
              <a:solidFill>
                <a:schemeClr val="bg1"/>
              </a:solidFill>
            </a:rPr>
            <a:t>তিনি অধার্মিক ফরীশীদের কঠোর ভাষায় তিরস্কার করেছিলেন (মথি ২৩:২৭-২৮)</a:t>
          </a:r>
          <a:endParaRPr lang="es-ES" sz="2000" b="1" dirty="0">
            <a:solidFill>
              <a:schemeClr val="bg1"/>
            </a:solidFill>
            <a:effectLst>
              <a:outerShdw blurRad="38100" dist="38100" dir="2700000" algn="tl">
                <a:srgbClr val="000000">
                  <a:alpha val="43137"/>
                </a:srgbClr>
              </a:outerShdw>
            </a:effectLst>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Y="1011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s-IN" sz="2800" b="1" i="0" u="none" kern="1200" dirty="0"/>
            <a:t>ভালোবাসার একটি প্রতিকৃতি</a:t>
          </a:r>
          <a:endParaRPr lang="es-ES" sz="2800" b="1" kern="1200" dirty="0">
            <a:effectLst>
              <a:outerShdw blurRad="38100" dist="38100" dir="2700000" algn="tl">
                <a:srgbClr val="000000">
                  <a:alpha val="43137"/>
                </a:srgbClr>
              </a:outerShdw>
            </a:effectLst>
          </a:endParaRP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প্রেমের শ্রেষ্ঠত্ব</a:t>
          </a:r>
          <a:endParaRPr lang="es-ES" sz="2000" b="1" kern="1200" dirty="0">
            <a:effectLst>
              <a:outerShdw blurRad="38100" dist="38100" dir="2700000" algn="tl">
                <a:srgbClr val="000000">
                  <a:alpha val="43137"/>
                </a:srgbClr>
              </a:outerShdw>
            </a:effectLst>
          </a:endParaRP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উৎকৃষ্টতম পথ</a:t>
          </a:r>
          <a:endParaRPr lang="es-ES" sz="2000" b="1" kern="1200" dirty="0">
            <a:effectLst>
              <a:outerShdw blurRad="38100" dist="38100" dir="2700000" algn="tl">
                <a:srgbClr val="000000">
                  <a:alpha val="43137"/>
                </a:srgbClr>
              </a:outerShdw>
            </a:effectLst>
          </a:endParaRP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ভালোবাসার বৈশিষ্ট্যসমূহ</a:t>
          </a:r>
          <a:endParaRPr lang="es-ES" sz="2000" b="1" kern="1200" dirty="0">
            <a:effectLst>
              <a:outerShdw blurRad="38100" dist="38100" dir="2700000" algn="tl">
                <a:srgbClr val="000000">
                  <a:alpha val="43137"/>
                </a:srgbClr>
              </a:outerShdw>
            </a:effectLst>
          </a:endParaRP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ভালোবাসা যা করে</a:t>
          </a:r>
          <a:endParaRPr lang="es-ES" sz="2000" b="1" kern="1200" dirty="0">
            <a:effectLst>
              <a:outerShdw blurRad="38100" dist="38100" dir="2700000" algn="tl">
                <a:srgbClr val="000000">
                  <a:alpha val="43137"/>
                </a:srgbClr>
              </a:outerShdw>
            </a:effectLst>
          </a:endParaRP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ভালোবাসা যা করে না</a:t>
          </a:r>
          <a:endParaRPr lang="es-ES" sz="2000" b="1" kern="1200" dirty="0">
            <a:effectLst>
              <a:outerShdw blurRad="38100" dist="38100" dir="2700000" algn="tl">
                <a:srgbClr val="000000">
                  <a:alpha val="43137"/>
                </a:srgbClr>
              </a:outerShdw>
            </a:effectLst>
          </a:endParaRP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যীশুর একটি </a:t>
          </a:r>
          <a:r>
            <a:rPr lang="as-IN" sz="1800" b="1" i="0" u="none" kern="1200" dirty="0"/>
            <a:t>প্রতিকৃতি</a:t>
          </a:r>
          <a:endParaRPr lang="es-ES" sz="1800" b="1" kern="1200" dirty="0">
            <a:effectLst>
              <a:outerShdw blurRad="38100" dist="38100" dir="2700000" algn="tl">
                <a:srgbClr val="000000">
                  <a:alpha val="43137"/>
                </a:srgbClr>
              </a:outerShdw>
            </a:effectLst>
          </a:endParaRP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প্রেমের সহনশীলতা</a:t>
          </a:r>
          <a:endParaRPr lang="es-ES" sz="2000" b="1" kern="1200" dirty="0">
            <a:effectLst>
              <a:outerShdw blurRad="38100" dist="38100" dir="2700000" algn="tl">
                <a:srgbClr val="000000">
                  <a:alpha val="43137"/>
                </a:srgbClr>
              </a:outerShdw>
            </a:effectLst>
          </a:endParaRP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সর্বশ্রেষ্ঠ গুণ</a:t>
          </a:r>
          <a:endParaRPr lang="es-ES" sz="2000" b="1" kern="1200" dirty="0">
            <a:effectLst>
              <a:outerShdw blurRad="38100" dist="38100" dir="2700000" algn="tl">
                <a:srgbClr val="000000">
                  <a:alpha val="43137"/>
                </a:srgbClr>
              </a:outerShdw>
            </a:effectLst>
          </a:endParaRP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প্রেম চিরসহিষ্ণু</a:t>
          </a:r>
          <a:endParaRPr lang="es-ES" sz="2000" b="1" kern="1200" dirty="0">
            <a:effectLst>
              <a:outerShdw blurRad="38100" dist="38100" dir="2700000" algn="tl">
                <a:srgbClr val="000000">
                  <a:alpha val="43137"/>
                </a:srgbClr>
              </a:outerShdw>
            </a:effectLst>
          </a:endParaRP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দীর্ঘসহিষ্ণু হওয়া / সহনশীল হওয়া / ধৈর্য ধারণ করা </a:t>
          </a:r>
          <a:endParaRPr lang="es-ES" sz="1800" b="1" kern="1200" dirty="0"/>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s-IN" sz="1600" b="1" i="0" u="none" kern="1200" dirty="0"/>
            <a:t>ধৈর্য প্রকাশ করো এবং অন্যদের ভুলত্রুটি ক্ষমা সুন্দর চোখে দেখো / সহ্য করো </a:t>
          </a:r>
          <a:endParaRPr lang="es-ES" sz="1600" b="1" kern="1200" dirty="0"/>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প্রেম</a:t>
          </a:r>
          <a:r>
            <a:rPr lang="as-IN" sz="2000" b="0" i="0" u="none" kern="1200" dirty="0"/>
            <a:t> </a:t>
          </a:r>
          <a:r>
            <a:rPr lang="as-IN" sz="2000" b="1" i="0" u="none" kern="1200" dirty="0"/>
            <a:t>দয়ালু</a:t>
          </a:r>
          <a:r>
            <a:rPr lang="as-IN" sz="2000" b="0" i="0" u="none" kern="1200" dirty="0"/>
            <a:t> </a:t>
          </a:r>
          <a:endParaRPr lang="es-ES" sz="2000" b="1" kern="1200" dirty="0">
            <a:effectLst>
              <a:outerShdw blurRad="38100" dist="38100" dir="2700000" algn="tl">
                <a:srgbClr val="000000">
                  <a:alpha val="43137"/>
                </a:srgbClr>
              </a:outerShdw>
            </a:effectLst>
          </a:endParaRP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সদয় বা দয়ালু আচরণ করা </a:t>
          </a:r>
          <a:endParaRPr lang="es-ES" sz="1800" b="1" kern="1200" dirty="0"/>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s-IN" sz="1600" b="1" i="0" u="none" kern="1200" dirty="0"/>
            <a:t>সে দয়ালু ও সমবেদনাশীল / তিনি করুণাময় ও সহানুভূতিশীল </a:t>
          </a:r>
          <a:endParaRPr lang="es-ES" sz="1600" b="1" kern="1200" dirty="0"/>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সত্যে আনন্দিত হয়</a:t>
          </a:r>
          <a:endParaRPr lang="es-ES" sz="2000" b="1" kern="1200" dirty="0">
            <a:effectLst>
              <a:outerShdw blurRad="38100" dist="38100" dir="2700000" algn="tl">
                <a:srgbClr val="000000">
                  <a:alpha val="43137"/>
                </a:srgbClr>
              </a:outerShdw>
            </a:effectLst>
          </a:endParaRP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s-IN" sz="1600" b="1" i="0" u="none" kern="1200" dirty="0"/>
            <a:t>সহ-আনন্দিত হওয়া / আনন্দ ভাগ করে নেওয়া / অভিনন্দন জানানো </a:t>
          </a:r>
          <a:endParaRPr lang="es-ES" sz="1600" b="1" kern="1200" dirty="0"/>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s-IN" sz="1600" b="1" i="0" u="none" kern="1200" dirty="0"/>
            <a:t>যারা সত্যকে সমর্থন করে তাদের সাথে আনন্দ প্রকাশ করে / আনন্দিত হয় </a:t>
          </a:r>
          <a:endParaRPr lang="es-ES" sz="1600" b="1" kern="1200" dirty="0"/>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সবকিছু সহ্য করে।</a:t>
          </a:r>
          <a:endParaRPr lang="es-ES" sz="2000" b="1" kern="1200" dirty="0">
            <a:effectLst>
              <a:outerShdw blurRad="38100" dist="38100" dir="2700000" algn="tl">
                <a:srgbClr val="000000">
                  <a:alpha val="43137"/>
                </a:srgbClr>
              </a:outerShdw>
            </a:effectLst>
          </a:endParaRP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নীরবে সহ্য করা </a:t>
          </a:r>
          <a:endParaRPr lang="es-ES" sz="1800" b="1" kern="1200" dirty="0"/>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অন্যের ভুল-ত্রুটি গোপন রাখো এবং শান্ত থাকো, তা প্রচার করো না </a:t>
          </a:r>
          <a:endParaRPr lang="es-ES" sz="1800" b="1" kern="1200" dirty="0"/>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সবকিছু বিশ্বাস করে।</a:t>
          </a:r>
          <a:endParaRPr lang="es-ES" sz="2000" b="1" kern="1200" dirty="0">
            <a:effectLst>
              <a:outerShdw blurRad="38100" dist="38100" dir="2700000" algn="tl">
                <a:srgbClr val="000000">
                  <a:alpha val="43137"/>
                </a:srgbClr>
              </a:outerShdw>
            </a:effectLst>
          </a:endParaRP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বিশ্বাস করা</a:t>
          </a:r>
          <a:endParaRPr lang="es-ES" sz="1800" b="1" kern="1200" dirty="0"/>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দোষী সাব্যস্ত করে না, বরং সংশয়ের সুবিধা দেয়</a:t>
          </a:r>
          <a:endParaRPr lang="es-ES" sz="1800" b="1" kern="1200" dirty="0"/>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s-IN" sz="1600" b="1" i="0" u="none" kern="1200" dirty="0"/>
            <a:t>সবকিছু ধৈর্য ধরে প্রত্যাশা করে </a:t>
          </a:r>
          <a:endParaRPr lang="es-ES" sz="1600" b="1" kern="1200" dirty="0">
            <a:effectLst>
              <a:outerShdw blurRad="38100" dist="38100" dir="2700000" algn="tl">
                <a:srgbClr val="000000">
                  <a:alpha val="43137"/>
                </a:srgbClr>
              </a:outerShdw>
            </a:effectLst>
          </a:endParaRP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আশা করা</a:t>
          </a:r>
          <a:endParaRPr lang="es-ES" sz="1800" b="1" kern="1200" dirty="0"/>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সবসময় ভালো কিছু হওয়ার আশা করে </a:t>
          </a:r>
          <a:endParaRPr lang="es-ES" sz="1800" b="1" kern="1200" dirty="0"/>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0" i="0" u="none" kern="1200" dirty="0"/>
            <a:t>সবকিছু সহ্য করে</a:t>
          </a:r>
          <a:endParaRPr lang="es-ES" sz="2000" b="1" kern="1200" dirty="0">
            <a:effectLst>
              <a:outerShdw blurRad="38100" dist="38100" dir="2700000" algn="tl">
                <a:srgbClr val="000000">
                  <a:alpha val="43137"/>
                </a:srgbClr>
              </a:outerShdw>
            </a:effectLst>
          </a:endParaRP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ধৈর্য ধরে টিকে থাকা</a:t>
          </a:r>
          <a:r>
            <a:rPr lang="en-US" sz="1800" b="1" i="0" u="none" kern="1200" dirty="0"/>
            <a:t>, </a:t>
          </a:r>
          <a:r>
            <a:rPr lang="as-IN" sz="1800" b="1" i="0" kern="1200" dirty="0"/>
            <a:t>অধ্যবসায় করা</a:t>
          </a:r>
          <a:endParaRPr lang="es-ES" sz="1800" b="1" kern="1200" dirty="0"/>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kern="1200" dirty="0"/>
            <a:t>কষ্ট, পরীক্ষা এবং নিপীড়ন সহ্য করে টিকে থাকে </a:t>
          </a:r>
          <a:endParaRPr lang="es-ES" sz="1800" b="1" kern="1200" dirty="0"/>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ঈর্ষা করে না</a:t>
          </a:r>
          <a:endParaRPr lang="es-ES" sz="2000" b="1" kern="1200" dirty="0">
            <a:effectLst>
              <a:outerShdw blurRad="38100" dist="38100" dir="2700000" algn="tl">
                <a:srgbClr val="000000">
                  <a:alpha val="43137"/>
                </a:srgbClr>
              </a:outerShdw>
            </a:effectLst>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তীব্র অনুভূতি বা আকাঙ্ক্ষা রাখা</a:t>
          </a:r>
          <a:endParaRPr lang="es-ES" sz="1800" b="1" kern="1200" dirty="0"/>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অন্যদের বর বা গুণাবলী দেখে ঈর্ষা করে না</a:t>
          </a:r>
          <a:endParaRPr lang="es-ES" sz="1800" b="1" kern="1200" dirty="0"/>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আত্মশ্লাঘা করে না</a:t>
          </a:r>
          <a:endParaRPr lang="es-ES" sz="2000" b="1" kern="1200" dirty="0">
            <a:effectLst>
              <a:outerShdw blurRad="38100" dist="38100" dir="2700000" algn="tl">
                <a:srgbClr val="000000">
                  <a:alpha val="43137"/>
                </a:srgbClr>
              </a:outerShdw>
            </a:effectLst>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kern="1200" dirty="0"/>
            <a:t>বড়াই করা</a:t>
          </a:r>
          <a:r>
            <a:rPr lang="en-US" sz="1800" b="1" i="0" kern="1200" dirty="0"/>
            <a:t>, </a:t>
          </a:r>
          <a:r>
            <a:rPr lang="as-IN" sz="1800" b="1" i="0" kern="1200" dirty="0"/>
            <a:t>নিজের প্রশংসা করা</a:t>
          </a:r>
          <a:endParaRPr lang="es-ES" sz="1800" b="1" kern="1200" dirty="0"/>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অন্যদের দ্বারা প্রশংসিত হতে চায় না</a:t>
          </a:r>
          <a:endParaRPr lang="es-ES" sz="1800" b="1" kern="1200" dirty="0"/>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অহংকারে ফুলে ওঠে না</a:t>
          </a:r>
          <a:endParaRPr lang="es-ES" sz="2000" b="1" kern="1200" dirty="0">
            <a:effectLst>
              <a:outerShdw blurRad="38100" dist="38100" dir="2700000" algn="tl">
                <a:srgbClr val="000000">
                  <a:alpha val="43137"/>
                </a:srgbClr>
              </a:outerShdw>
            </a:effectLst>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kern="1200" dirty="0"/>
            <a:t>গর্বে স্ফীত হওয়া</a:t>
          </a:r>
          <a:r>
            <a:rPr lang="en-US" sz="1800" b="0" i="0" u="none" kern="1200" dirty="0"/>
            <a:t>, </a:t>
          </a:r>
          <a:r>
            <a:rPr lang="as-IN" sz="1800" b="1" i="0" kern="1200" dirty="0"/>
            <a:t>অহংকারে ফুলে ওঠা</a:t>
          </a:r>
          <a:endParaRPr lang="es-ES" sz="1800" b="1" kern="1200" dirty="0"/>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নিজের সম্পর্কে কোনো অতিরঞ্জিত ধারণা রাখে না</a:t>
          </a:r>
          <a:endParaRPr lang="es-ES" sz="1800" b="1" kern="1200" dirty="0"/>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kern="1200" dirty="0"/>
            <a:t>কোনো অনুচিত কাজ করে না</a:t>
          </a:r>
          <a:endParaRPr lang="es-ES" sz="2000" b="1" kern="120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kern="1200" dirty="0"/>
            <a:t>অশালীন বা অনুচিত আচরণ করা</a:t>
          </a:r>
          <a:endParaRPr lang="es-ES" sz="1800" b="1" kern="1200" dirty="0"/>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kern="1200" dirty="0"/>
            <a:t>সামাজিক ও নৈতিক নিয়মের বিরুদ্ধে আচরণ করে না</a:t>
          </a:r>
          <a:endParaRPr lang="es-ES" sz="1800" b="1" kern="1200" dirty="0"/>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u="none" kern="1200" dirty="0"/>
            <a:t>নিজের স্বার্থ খোঁজে না</a:t>
          </a:r>
          <a:endParaRPr lang="es-ES" sz="2000" b="1" kern="1200" dirty="0">
            <a:effectLst>
              <a:outerShdw blurRad="38100" dist="38100" dir="2700000" algn="tl">
                <a:srgbClr val="000000">
                  <a:alpha val="43137"/>
                </a:srgbClr>
              </a:outerShdw>
            </a:effectLst>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খোঁজা বা চেষ্টা করা</a:t>
          </a:r>
          <a:endParaRPr lang="es-ES" sz="1800" b="1" kern="1200" dirty="0"/>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kern="1200" dirty="0"/>
            <a:t>অন্যের কল্যাণের জন্য নিজের অধিকার ত্যাগ করে</a:t>
          </a:r>
          <a:endParaRPr lang="es-ES" sz="1800" b="1" kern="1200" dirty="0"/>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kern="1200" dirty="0"/>
            <a:t>রাগ করে না</a:t>
          </a:r>
          <a:endParaRPr lang="es-ES" sz="2000" b="1" kern="1200" dirty="0">
            <a:effectLst>
              <a:outerShdw blurRad="38100" dist="38100" dir="2700000" algn="tl">
                <a:srgbClr val="000000">
                  <a:alpha val="43137"/>
                </a:srgbClr>
              </a:outerShdw>
            </a:effectLst>
          </a:endParaRP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উত্তেজিত করা, রাগানো বা উসকানি দেওয়া</a:t>
          </a:r>
          <a:endParaRPr lang="es-ES" sz="1800" b="1" kern="1200" dirty="0"/>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সহজে রাগে না বা অতিরিক্ত সংবেদনশীল নয়</a:t>
          </a:r>
          <a:endParaRPr lang="es-ES" sz="1800" b="1" kern="1200" dirty="0"/>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kern="1200" dirty="0"/>
            <a:t>ক্ষোভ পুষে রাখে না</a:t>
          </a:r>
          <a:endParaRPr lang="es-ES" sz="2000" b="1" kern="1200" dirty="0">
            <a:effectLst>
              <a:outerShdw blurRad="38100" dist="38100" dir="2700000" algn="tl">
                <a:srgbClr val="000000">
                  <a:alpha val="43137"/>
                </a:srgbClr>
              </a:outerShdw>
            </a:effectLst>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হিসাব রাখা বা খাতায় তুলে রাখা</a:t>
          </a:r>
          <a:endParaRPr lang="es-ES" sz="1800" b="1" kern="1200" dirty="0"/>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kern="1200" dirty="0"/>
            <a:t>ক্ষমা করে এবং প্রাপ্ত আঘাত বা অপরাধের হিসাব রাখে না</a:t>
          </a:r>
          <a:endParaRPr lang="es-ES" sz="1800" b="1" kern="1200" dirty="0"/>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s-IN" sz="2000" b="1" i="0" kern="1200" dirty="0"/>
            <a:t>অন্যায়ে আনন্দ করে না</a:t>
          </a:r>
          <a:endParaRPr lang="es-ES" sz="2000" b="1" kern="120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আনন্দিত হওয়া, খুশি হওয়া বা ভালো থাকা</a:t>
          </a:r>
          <a:endParaRPr lang="es-ES" sz="1800" b="1" kern="1200" dirty="0"/>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s-IN" sz="1800" b="1" i="0" u="none" kern="1200" dirty="0"/>
            <a:t>অন্যের ভুলে আনন্দিত হয় না, বরং তা সংশোধন করার চেষ্টা করে</a:t>
          </a:r>
          <a:endParaRPr lang="es-ES" sz="1800" b="1" kern="1200" dirty="0"/>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t>তিনি কড়া চাবুকের প্রহার, অপমান ও অবহেলা সহ্য করেছিলেন (মথি ২৭:২৭-৩১)</a:t>
          </a:r>
          <a:endParaRPr lang="es-ES" sz="2000" b="1" kern="1200" dirty="0"/>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u="none" kern="1200" dirty="0"/>
            <a:t>ধৈর্যশীল</a:t>
          </a:r>
          <a:endParaRPr lang="es-ES" sz="2000" b="1" kern="1200" dirty="0">
            <a:effectLst>
              <a:outerShdw blurRad="38100" dist="38100" dir="2700000" algn="tl">
                <a:srgbClr val="000000">
                  <a:alpha val="43137"/>
                </a:srgbClr>
              </a:outerShdw>
            </a:effectLst>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t>তিনি কষ্ট পাওয়া প্রতিটি মানুষের প্রতি যত্নশীল ও সহানুভূতিশীল ছিলেন</a:t>
          </a:r>
          <a:endParaRPr lang="es-ES" sz="2000" b="1" kern="1200" dirty="0"/>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kern="1200" dirty="0"/>
            <a:t>দয়ালু</a:t>
          </a:r>
          <a:endParaRPr lang="es-ES" sz="2000" b="1" kern="1200" dirty="0">
            <a:effectLst>
              <a:outerShdw blurRad="38100" dist="38100" dir="2700000" algn="tl">
                <a:srgbClr val="000000">
                  <a:alpha val="43137"/>
                </a:srgbClr>
              </a:outerShdw>
            </a:effectLst>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t>তিনি স্পষ্টতা ও দৃঢ়তার সাথে সত্য শিক্ষা দিতেন</a:t>
          </a:r>
          <a:endParaRPr lang="es-ES" sz="2000" b="1" kern="1200" dirty="0"/>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u="none" kern="1200" dirty="0"/>
            <a:t>সত্যে আনন্দ করে</a:t>
          </a:r>
          <a:endParaRPr lang="es-ES" sz="2000" b="1" kern="1200" dirty="0">
            <a:effectLst>
              <a:outerShdw blurRad="38100" dist="38100" dir="2700000" algn="tl">
                <a:srgbClr val="000000">
                  <a:alpha val="43137"/>
                </a:srgbClr>
              </a:outerShdw>
            </a:effectLst>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t>তিনি সেই পাপী নারীকে বিচার করেননি, বরং তাঁকে ক্ষমা করে দিয়েছিলেন (যোহন ৮:১০-১১)</a:t>
          </a:r>
          <a:endParaRPr lang="es-ES" sz="2000" b="1" kern="1200" dirty="0"/>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u="none" kern="1200" dirty="0"/>
            <a:t>সবকিছু সহ্য করে</a:t>
          </a:r>
          <a:endParaRPr lang="es-ES" sz="2000" b="1" kern="1200" dirty="0">
            <a:effectLst>
              <a:outerShdw blurRad="38100" dist="38100" dir="2700000" algn="tl">
                <a:srgbClr val="000000">
                  <a:alpha val="43137"/>
                </a:srgbClr>
              </a:outerShdw>
            </a:effectLst>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t>তিনি সক্কেয়ের আন্তরিকতায় বিশ্বাস করেছিলেন (লূক ১৯:৮-৯)</a:t>
          </a:r>
          <a:endParaRPr lang="es-ES" sz="2000" b="1" kern="1200" dirty="0"/>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u="none" kern="1200" dirty="0"/>
            <a:t>সবকিছু বিশ্বাস করে</a:t>
          </a:r>
          <a:endParaRPr lang="es-ES" sz="2000" b="1" kern="1200" dirty="0">
            <a:effectLst>
              <a:outerShdw blurRad="38100" dist="38100" dir="2700000" algn="tl">
                <a:srgbClr val="000000">
                  <a:alpha val="43137"/>
                </a:srgbClr>
              </a:outerShdw>
            </a:effectLst>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t>তিনি ১২ জন মানুষকে একটি "অসম্ভব" মিশনের জন্য প্রস্তুত করেছিলেন</a:t>
          </a:r>
          <a:endParaRPr lang="es-ES" sz="2000" b="1" kern="1200" dirty="0"/>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u="none" kern="1200" dirty="0"/>
            <a:t>সবকিছুর আশা রাখে</a:t>
          </a:r>
          <a:endParaRPr lang="es-ES" sz="2000" b="1" kern="120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t>তিনি ক্ষুধা, প্রত্যাখ্যান, বেদনা এবং তাড়না সহ্য করেছিলেন</a:t>
          </a:r>
          <a:endParaRPr lang="es-ES" sz="2000" b="1" kern="1200" dirty="0"/>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kern="1200" dirty="0"/>
            <a:t>সবকিছু সহ্য করে</a:t>
          </a:r>
          <a:endParaRPr lang="es-ES" sz="2000" b="1" kern="120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91840" y="176368"/>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kern="1200" dirty="0">
              <a:solidFill>
                <a:schemeClr val="bg1"/>
              </a:solidFill>
              <a:effectLst>
                <a:outerShdw blurRad="38100" dist="38100" dir="2700000" algn="tl">
                  <a:srgbClr val="000000">
                    <a:alpha val="43137"/>
                  </a:srgbClr>
                </a:outerShdw>
              </a:effectLst>
            </a:rPr>
            <a:t>তিনি সম্মান বা সম্মানজনক পদ খোঁজেননি, বরং নম্র ও বিনয়ী মানুষদের সাথে মেলামেশা করেছেন</a:t>
          </a:r>
          <a:endParaRPr lang="es-ES" sz="2000" b="1" kern="1200" dirty="0">
            <a:solidFill>
              <a:schemeClr val="bg1"/>
            </a:solidFill>
            <a:effectLst>
              <a:outerShdw blurRad="38100" dist="38100" dir="2700000" algn="tl">
                <a:srgbClr val="000000">
                  <a:alpha val="43137"/>
                </a:srgbClr>
              </a:outerShdw>
            </a:effectLst>
          </a:endParaRPr>
        </a:p>
      </dsp:txBody>
      <dsp:txXfrm>
        <a:off x="431952" y="216480"/>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kern="1200" dirty="0">
              <a:solidFill>
                <a:schemeClr val="tx1"/>
              </a:solidFill>
            </a:rPr>
            <a:t>ঈর্ষা করে না</a:t>
          </a:r>
          <a:endParaRPr lang="es-ES" sz="2000" b="1" kern="1200" dirty="0">
            <a:solidFill>
              <a:schemeClr val="tx1"/>
            </a:solidFill>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kern="1200" dirty="0">
              <a:solidFill>
                <a:schemeClr val="bg1"/>
              </a:solidFill>
              <a:effectLst>
                <a:outerShdw blurRad="38100" dist="38100" dir="2700000" algn="tl">
                  <a:srgbClr val="000000">
                    <a:alpha val="43137"/>
                  </a:srgbClr>
                </a:outerShdw>
              </a:effectLst>
            </a:rPr>
            <a:t>যদিও তিনি মহাবিশ্বের রাজা ছিলেন, তবুও তিনি তা নিয়ে অহংকার করেননি</a:t>
          </a:r>
          <a:endParaRPr lang="es-ES" sz="2000" b="1" kern="1200" dirty="0">
            <a:solidFill>
              <a:schemeClr val="bg1"/>
            </a:solidFill>
            <a:effectLst>
              <a:outerShdw blurRad="38100" dist="38100" dir="2700000" algn="tl">
                <a:srgbClr val="000000">
                  <a:alpha val="43137"/>
                </a:srgbClr>
              </a:outerShdw>
            </a:effectLst>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as-IN" sz="1800" b="1" kern="1200" dirty="0">
              <a:solidFill>
                <a:schemeClr val="tx1"/>
              </a:solidFill>
            </a:rPr>
            <a:t>বড়াই করে না</a:t>
          </a:r>
          <a:endParaRPr lang="es-ES" sz="1800" b="1" kern="1200" dirty="0">
            <a:solidFill>
              <a:schemeClr val="tx1"/>
            </a:solidFill>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solidFill>
                <a:schemeClr val="bg1"/>
              </a:solidFill>
            </a:rPr>
            <a:t>তিনি অত্যন্ত নম্র ও তুচ্ছ কাজগুলো করতেও প্রস্তুত ছিলেন</a:t>
          </a:r>
          <a:endParaRPr lang="es-ES" sz="2000" b="1" kern="1200" dirty="0">
            <a:solidFill>
              <a:schemeClr val="bg1"/>
            </a:solidFill>
            <a:effectLst>
              <a:outerShdw blurRad="38100" dist="38100" dir="2700000" algn="tl">
                <a:srgbClr val="000000">
                  <a:alpha val="43137"/>
                </a:srgbClr>
              </a:outerShdw>
            </a:effectLst>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u="none" kern="1200" dirty="0">
              <a:solidFill>
                <a:schemeClr val="tx1"/>
              </a:solidFill>
            </a:rPr>
            <a:t>অহংকারে ফুলে ওঠে না</a:t>
          </a:r>
          <a:endParaRPr lang="es-ES" sz="2000" b="1" kern="1200" dirty="0">
            <a:solidFill>
              <a:schemeClr val="tx1"/>
            </a:solidFill>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solidFill>
                <a:schemeClr val="bg1"/>
              </a:solidFill>
            </a:rPr>
            <a:t>তিনি সবার সাথে সৌজন্য ও ভদ্রতার সাথে আচরণ করতেন</a:t>
          </a:r>
          <a:endParaRPr lang="es-ES" sz="2000" b="1" kern="1200" dirty="0">
            <a:solidFill>
              <a:schemeClr val="bg1"/>
            </a:solidFill>
            <a:effectLst>
              <a:outerShdw blurRad="38100" dist="38100" dir="2700000" algn="tl">
                <a:srgbClr val="000000">
                  <a:alpha val="43137"/>
                </a:srgbClr>
              </a:outerShdw>
            </a:effectLst>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as-IN" sz="1800" b="1" i="0" kern="1200" dirty="0">
              <a:solidFill>
                <a:schemeClr val="tx1"/>
              </a:solidFill>
            </a:rPr>
            <a:t>অনুপযুক্ত আচরণ করে না</a:t>
          </a:r>
          <a:endParaRPr lang="es-ES" sz="1800" b="1" kern="1200" dirty="0">
            <a:solidFill>
              <a:schemeClr val="tx1"/>
            </a:solidFill>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kern="1200" dirty="0">
              <a:solidFill>
                <a:schemeClr val="bg1"/>
              </a:solidFill>
            </a:rPr>
            <a:t>তিনি সর্বদা তাঁর পিতার ইচ্ছা পূরণ করেছেন (যোহন ৬:৩৮)</a:t>
          </a:r>
          <a:endParaRPr lang="es-ES" sz="2000" b="1" kern="1200" dirty="0">
            <a:solidFill>
              <a:schemeClr val="bg1"/>
            </a:solidFill>
            <a:effectLst>
              <a:outerShdw blurRad="38100" dist="38100" dir="2700000" algn="tl">
                <a:srgbClr val="000000">
                  <a:alpha val="43137"/>
                </a:srgbClr>
              </a:outerShdw>
            </a:effectLst>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kern="1200" dirty="0">
              <a:solidFill>
                <a:schemeClr val="tx1"/>
              </a:solidFill>
            </a:rPr>
            <a:t>নিজের স্বার্থ খোঁজে না</a:t>
          </a:r>
          <a:endParaRPr lang="es-ES" sz="2000" b="1" kern="1200" dirty="0">
            <a:solidFill>
              <a:schemeClr val="tx1"/>
            </a:solidFill>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solidFill>
                <a:schemeClr val="bg1"/>
              </a:solidFill>
            </a:rPr>
            <a:t>এমনকি যখন তাঁকে প্রহার করা হয়েছিল, তখনও তিনি সৌজন্য ও নম্রতার সাথে উত্তর দিয়েছিলেন (যোহন ১৮:২২-২৩)</a:t>
          </a:r>
          <a:endParaRPr lang="es-ES" sz="2000" b="1" kern="1200" dirty="0">
            <a:solidFill>
              <a:schemeClr val="bg1"/>
            </a:solidFill>
            <a:effectLst>
              <a:outerShdw blurRad="38100" dist="38100" dir="2700000" algn="tl">
                <a:srgbClr val="000000">
                  <a:alpha val="43137"/>
                </a:srgbClr>
              </a:outerShdw>
            </a:effectLst>
          </a:endParaRP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s-IN" sz="2000" b="1" i="0" u="none" kern="1200" dirty="0">
              <a:solidFill>
                <a:schemeClr val="tx1"/>
              </a:solidFill>
            </a:rPr>
            <a:t>রাগ করে না</a:t>
          </a:r>
          <a:endParaRPr lang="es-ES" sz="2000" b="1" kern="1200" dirty="0">
            <a:solidFill>
              <a:schemeClr val="tx1"/>
            </a:solidFill>
          </a:endParaRP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solidFill>
                <a:schemeClr val="bg1"/>
              </a:solidFill>
            </a:rPr>
            <a:t>যাঁরা তাঁকে ক্রুশবিদ্ধ করছিল, তিনি তাদের ক্ষমার জন্য প্রার্থনা করেছিলেন (লূক ২৩:৩৪)</a:t>
          </a:r>
          <a:endParaRPr lang="es-ES" sz="2000" b="1" kern="1200" dirty="0">
            <a:solidFill>
              <a:schemeClr val="bg1"/>
            </a:solidFill>
            <a:effectLst>
              <a:outerShdw blurRad="38100" dist="38100" dir="2700000" algn="tl">
                <a:srgbClr val="000000">
                  <a:alpha val="43137"/>
                </a:srgbClr>
              </a:outerShdw>
            </a:effectLst>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as-IN" sz="1800" b="1" i="0" kern="1200" dirty="0">
              <a:solidFill>
                <a:schemeClr val="tx1"/>
              </a:solidFill>
            </a:rPr>
            <a:t>অপকারের হিসাব রাখে না</a:t>
          </a:r>
          <a:endParaRPr lang="es-ES" sz="1800" b="1" kern="1200" dirty="0">
            <a:solidFill>
              <a:schemeClr val="tx1"/>
            </a:solidFill>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s-IN" sz="2000" b="1" i="0" u="none" kern="1200" dirty="0">
              <a:solidFill>
                <a:schemeClr val="bg1"/>
              </a:solidFill>
            </a:rPr>
            <a:t>তিনি অধার্মিক ফরীশীদের কঠোর ভাষায় তিরস্কার করেছিলেন (মথি ২৩:২৭-২৮)</a:t>
          </a:r>
          <a:endParaRPr lang="es-ES" sz="2000" b="1" kern="1200" dirty="0">
            <a:solidFill>
              <a:schemeClr val="bg1"/>
            </a:solidFill>
            <a:effectLst>
              <a:outerShdw blurRad="38100" dist="38100" dir="2700000" algn="tl">
                <a:srgbClr val="000000">
                  <a:alpha val="43137"/>
                </a:srgbClr>
              </a:outerShdw>
            </a:effectLst>
          </a:endParaRP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as-IN" sz="1800" b="1" i="0" u="none" kern="1200" dirty="0">
              <a:solidFill>
                <a:schemeClr val="tx1"/>
              </a:solidFill>
            </a:rPr>
            <a:t>অধার্মিকতায় আনন্দ করে না</a:t>
          </a:r>
          <a:endParaRPr lang="es-ES" sz="1800" b="1" kern="1200" dirty="0">
            <a:solidFill>
              <a:schemeClr val="tx1"/>
            </a:solidFill>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13/08/2026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as-IN"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ভালোবাসার একটি প্রতিকৃতি</a:t>
            </a:r>
            <a:endParaRPr lang="es-ES"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368645" y="3887531"/>
            <a:ext cx="3139001" cy="338554"/>
          </a:xfrm>
          <a:prstGeom prst="rect">
            <a:avLst/>
          </a:prstGeom>
          <a:noFill/>
        </p:spPr>
        <p:txBody>
          <a:bodyPr wrap="none" rtlCol="0">
            <a:spAutoFit/>
          </a:bodyPr>
          <a:lstStyle/>
          <a:p>
            <a:pPr algn="r"/>
            <a:r>
              <a:rPr lang="as-IN" sz="1600" b="1" dirty="0">
                <a:solidFill>
                  <a:srgbClr val="EDE4C9"/>
                </a:solidFill>
                <a:effectLst>
                  <a:outerShdw blurRad="38100" dist="38100" dir="2700000" algn="tl">
                    <a:srgbClr val="000000">
                      <a:alpha val="43137"/>
                    </a:srgbClr>
                  </a:outerShdw>
                </a:effectLst>
              </a:rPr>
              <a:t>পাঠ ৭, ১৫ আগস্ট, ২০২৬-এর জন্য</a:t>
            </a:r>
            <a:endParaRPr lang="es-ES" sz="1600" b="1" dirty="0">
              <a:solidFill>
                <a:srgbClr val="EDE4C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3081616633"/>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as-IN"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যীশুর প্রতিকৃতি</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as-IN" b="1" dirty="0">
                <a:solidFill>
                  <a:schemeClr val="bg1"/>
                </a:solidFill>
                <a:effectLst>
                  <a:outerShdw blurRad="38100" dist="38100" dir="2700000" algn="tl">
                    <a:srgbClr val="000000">
                      <a:alpha val="43137"/>
                    </a:srgbClr>
                  </a:outerShdw>
                </a:effectLst>
                <a:latin typeface="Comic Sans MS" panose="030F0702030302020204" pitchFamily="66" charset="0"/>
              </a:rPr>
              <a:t>আমার আজ্ঞা এই, তোমরা পরস্পর প্রেম কর, যেমন আমি তোমাদিগকে প্রেম করিয়াছি।</a:t>
            </a: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as-IN" sz="1400" b="1" dirty="0">
                <a:solidFill>
                  <a:schemeClr val="bg1"/>
                </a:solidFill>
                <a:effectLst>
                  <a:outerShdw blurRad="38100" dist="38100" dir="2700000" algn="tl">
                    <a:srgbClr val="000000">
                      <a:alpha val="43137"/>
                    </a:srgbClr>
                  </a:outerShdw>
                </a:effectLst>
                <a:latin typeface="Comic Sans MS" panose="030F0702030302020204" pitchFamily="66" charset="0"/>
              </a:rPr>
              <a:t>যোহন ১৫:১২</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1015663"/>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as-IN" sz="6000" b="1" dirty="0">
                <a:ln/>
                <a:solidFill>
                  <a:srgbClr val="F1CD7E"/>
                </a:solidFill>
                <a:effectLst>
                  <a:outerShdw blurRad="50800" dist="50800" dir="3000000" algn="ctr" rotWithShape="0">
                    <a:schemeClr val="accent5">
                      <a:lumMod val="50000"/>
                    </a:schemeClr>
                  </a:outerShdw>
                </a:effectLst>
              </a:rPr>
              <a:t>প্রেমের অধ্যবসায়</a:t>
            </a:r>
            <a:endParaRPr lang="es-ES" sz="6000" b="1" dirty="0">
              <a:ln/>
              <a:solidFill>
                <a:srgbClr val="F1CD7E"/>
              </a:solidFill>
              <a:effectLst>
                <a:outerShdw blurRad="50800" dist="50800" dir="3000000" algn="ctr" rotWithShape="0">
                  <a:schemeClr val="accent5">
                    <a:lumMod val="50000"/>
                  </a:schemeClr>
                </a:outerShdw>
              </a:effectLst>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as-IN"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rPr>
              <a:t>সর্বশ্রেষ্ঠ গুণ</a:t>
            </a:r>
            <a:endPar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a:t>
            </a:r>
            <a:r>
              <a:rPr lang="as-IN" b="1" dirty="0">
                <a:solidFill>
                  <a:schemeClr val="accent1">
                    <a:lumMod val="75000"/>
                  </a:schemeClr>
                </a:solidFill>
                <a:latin typeface="Comic Sans MS" panose="030F0702030302020204" pitchFamily="66" charset="0"/>
              </a:rPr>
              <a:t>আর এখন বিশ্বাস, প্রত্যাশা, প্রেম এই তিনটি আছে, আর ইহাদের মধ্যে প্রেমই শ্রেষ্ঠ।</a:t>
            </a:r>
            <a:r>
              <a:rPr lang="es-ES" b="1" dirty="0">
                <a:solidFill>
                  <a:schemeClr val="accent1">
                    <a:lumMod val="75000"/>
                  </a:schemeClr>
                </a:solidFill>
                <a:latin typeface="Comic Sans MS" panose="030F0702030302020204" pitchFamily="66" charset="0"/>
              </a:rPr>
              <a:t>”</a:t>
            </a:r>
          </a:p>
          <a:p>
            <a:pPr algn="ctr"/>
            <a:r>
              <a:rPr lang="es-ES" sz="1400" b="1" dirty="0">
                <a:solidFill>
                  <a:schemeClr val="accent1">
                    <a:lumMod val="75000"/>
                  </a:schemeClr>
                </a:solidFill>
                <a:latin typeface="Comic Sans MS" panose="030F0702030302020204" pitchFamily="66" charset="0"/>
              </a:rPr>
              <a:t>(</a:t>
            </a:r>
            <a:r>
              <a:rPr lang="as-IN" sz="1400" b="1" dirty="0">
                <a:solidFill>
                  <a:schemeClr val="accent1">
                    <a:lumMod val="75000"/>
                  </a:schemeClr>
                </a:solidFill>
                <a:latin typeface="Comic Sans MS" panose="030F0702030302020204" pitchFamily="66" charset="0"/>
              </a:rPr>
              <a:t>১ করিন্থীয় ১৩:১৩</a:t>
            </a:r>
            <a:r>
              <a:rPr lang="es-ES" sz="1400"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41773" y="1440867"/>
            <a:ext cx="6547786" cy="1200329"/>
          </a:xfrm>
          <a:prstGeom prst="rect">
            <a:avLst/>
          </a:prstGeom>
          <a:noFill/>
        </p:spPr>
        <p:txBody>
          <a:bodyPr wrap="square" rtlCol="0">
            <a:spAutoFit/>
          </a:bodyPr>
          <a:lstStyle/>
          <a:p>
            <a:pPr algn="just">
              <a:spcBef>
                <a:spcPts val="600"/>
              </a:spcBef>
            </a:pPr>
            <a:r>
              <a:rPr lang="as-IN" b="1" dirty="0"/>
              <a:t>করিন্থীয়রা তাদের আচরণের মাধ্যমে দেখাচ্ছিল যে প্রেম কী করে না: তারা ছিল ঈর্ষান্বিত, আত্মশ্লাঘাকারী, অহংকারী, অনুপযুক্ত আচরণকারী, স্বার্থপর, সহজে ক্রুদ্ধ হওয়া ব্যক্তি, বিদ্বেষপোষণকারী এবং তারা পাপকে সহ্য করত।</a:t>
            </a:r>
            <a:endParaRPr lang="es-ES" sz="2000" b="1" dirty="0"/>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938992"/>
          </a:xfrm>
          <a:prstGeom prst="rect">
            <a:avLst/>
          </a:prstGeom>
          <a:noFill/>
        </p:spPr>
        <p:txBody>
          <a:bodyPr wrap="square">
            <a:spAutoFit/>
          </a:bodyPr>
          <a:lstStyle/>
          <a:p>
            <a:pPr algn="just">
              <a:spcBef>
                <a:spcPts val="600"/>
              </a:spcBef>
            </a:pPr>
            <a:r>
              <a:rPr lang="as-IN" sz="2000" b="1" dirty="0"/>
              <a:t>যীশু যখন আসবেন, তখন পাপের অস্তিত্ব আর থাকবে না এবং আমরা তাঁর সাথে অনন্ত জীবন উপভোগ করব। তখন ভাববাণী, ভাষা ও অন্যান্য বর, এমনকি বিশ্বাস ও আশারও আর প্রয়োজন থাকবে না। কিন্তু প্রেম অনন্তকাল স্থায়ী হবে (১ করিন্থীয় ১৩:৮)।</a:t>
            </a:r>
            <a:endParaRPr lang="es-ES" sz="2000" b="1" dirty="0"/>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41772" y="2754781"/>
            <a:ext cx="6547786" cy="1477328"/>
          </a:xfrm>
          <a:prstGeom prst="rect">
            <a:avLst/>
          </a:prstGeom>
          <a:noFill/>
        </p:spPr>
        <p:txBody>
          <a:bodyPr wrap="square">
            <a:spAutoFit/>
          </a:bodyPr>
          <a:lstStyle/>
          <a:p>
            <a:pPr algn="just">
              <a:spcBef>
                <a:spcPts val="600"/>
              </a:spcBef>
            </a:pPr>
            <a:r>
              <a:rPr lang="as-IN" b="1" dirty="0"/>
              <a:t>তাদের মতো আমাদেরও এই ভুল বা ত্রুটিগুলো ত্যাগ করা উচিত এবং প্রেমের গুণে সমৃদ্ধ হওয়া উচিত, যেমনটি পৌল আমাদের শিক্ষা দেন, যাতে আমরা আত্মিক বরগুলো সঠিকভাবে ব্যবহার করতে পারি। তাছাড়াও, তিনি আমাদের অন্য দুটি গুণে স্থির থাকার আহ্বান জানান: বিশ্বাস এবং আশা।</a:t>
            </a:r>
            <a:endParaRPr lang="es-ES" sz="2000" b="1" dirty="0"/>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509200"/>
          </a:xfrm>
          <a:prstGeom prst="rect">
            <a:avLst/>
          </a:prstGeom>
          <a:noFill/>
        </p:spPr>
        <p:txBody>
          <a:bodyPr wrap="square">
            <a:spAutoFit/>
          </a:bodyPr>
          <a:lstStyle/>
          <a:p>
            <a:pPr algn="just">
              <a:spcBef>
                <a:spcPts val="600"/>
              </a:spcBef>
            </a:pPr>
            <a:r>
              <a:rPr lang="es-ES" sz="3200" dirty="0">
                <a:latin typeface="Constantia" panose="02030602050306030303" pitchFamily="18" charset="0"/>
              </a:rPr>
              <a:t>“</a:t>
            </a:r>
            <a:r>
              <a:rPr lang="as-IN" sz="3200" dirty="0"/>
              <a:t>ঈশ্বর প্রেম। পিতা ও পুত্রের প্রেম হলো প্রতিটি বিশ্বাসীর বৈশিষ্ট্য। ঈশ্বরের বাক্য হলো সেই মাধ্যম, যার মাধ্যমে ঐশ্বরিক প্রেম মানুষের কাছে পৌঁছায়। ঈশ্বরের সত্য হলো সেই মাধ্যম, যার দ্বারা মানব বুদ্ধিকে স্পর্শ করা হয়। যে মানব মাধ্যম ঐশ্বরিক মাধ্যমের সাথে সহযোগিতায় কাজ করে, তাকে পবিত্র আত্মা দান করা হয়। তিনি মন ও চরিত্রকে রূপান্তরিত করেন, যা মানুষকে অদৃশ্য ঈশ্বরকে দর্শন করার ক্ষমতা দেয়। কেবল সত্যকে গ্রহণ করা এবং পবিত্র আত্মাকে লাভ করার মাধ্যমেই নিখুঁত প্রেম উপভোগ করা সম্ভব।</a:t>
            </a:r>
            <a:r>
              <a:rPr lang="es-ES" sz="3200" dirty="0">
                <a:latin typeface="Constantia" panose="02030602050306030303" pitchFamily="18" charset="0"/>
              </a:rPr>
              <a:t>”</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514608" y="5982381"/>
            <a:ext cx="3683830" cy="338554"/>
          </a:xfrm>
          <a:prstGeom prst="rect">
            <a:avLst/>
          </a:prstGeom>
          <a:noFill/>
        </p:spPr>
        <p:txBody>
          <a:bodyPr wrap="none" rtlCol="0">
            <a:spAutoFit/>
          </a:bodyPr>
          <a:lstStyle/>
          <a:p>
            <a:pPr algn="r"/>
            <a:r>
              <a:rPr lang="es-ES" sz="1600" b="1" dirty="0"/>
              <a:t>E. G. W. (Dios nos cuida, 9 de octubre)</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738664"/>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r>
              <a:rPr kumimoji="0" lang="as-IN"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আর এখন বিশ্বাস, প্রত্যাশা, প্রেম এই তিনটি আছে, আর ইহাদের মধ্যে প্রেমই শ্রেষ্ঠ।</a:t>
            </a:r>
            <a:r>
              <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r>
              <a:rPr kumimoji="0" lang="as-IN"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১ করিন্থীয় ১৩:১৩</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5" y="288206"/>
            <a:ext cx="7667625" cy="1015663"/>
          </a:xfrm>
          <a:prstGeom prst="rect">
            <a:avLst/>
          </a:prstGeom>
          <a:noFill/>
        </p:spPr>
        <p:txBody>
          <a:bodyPr wrap="square" rtlCol="0">
            <a:spAutoFit/>
          </a:bodyPr>
          <a:lstStyle/>
          <a:p>
            <a:pPr algn="just">
              <a:spcBef>
                <a:spcPts val="600"/>
              </a:spcBef>
            </a:pPr>
            <a:r>
              <a:rPr lang="as-IN" sz="2000" b="1" dirty="0"/>
              <a:t>১ করিন্থীয় ১৩ অধ্যায় 'প্রেমের অধ্যায়' হিসেবে পরিচিত। এখানে কোনো রোমান্টিক ভালোবাসার সংজ্ঞা দেওয়া হয়নি, বরং এক গভীরতম ভালোবাসার কথা বলা হয়েছে: যা হলো ঐশ্বরিক প্রেম।</a:t>
            </a:r>
            <a:endParaRPr lang="es-ES" sz="2000" b="1" dirty="0"/>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803705260"/>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923330"/>
          </a:xfrm>
          <a:prstGeom prst="rect">
            <a:avLst/>
          </a:prstGeom>
          <a:noFill/>
        </p:spPr>
        <p:txBody>
          <a:bodyPr wrap="square">
            <a:spAutoFit/>
          </a:bodyPr>
          <a:lstStyle/>
          <a:p>
            <a:pPr algn="just">
              <a:spcBef>
                <a:spcPts val="600"/>
              </a:spcBef>
            </a:pPr>
            <a:r>
              <a:rPr lang="as-IN" b="1" dirty="0"/>
              <a:t>প্রেমই হলো সেই চালিকাশক্তি যা আমাদের সমস্ত কাজকে পরিচালিত করে; এটিই সেই কারণ যার মাধ্যমে আমরা এমন কিছু করি যা আমাদের পরিচিত ও সম্পৃক্ত মানুষের কল্যাণে আসে।</a:t>
            </a:r>
            <a:endParaRPr lang="es-ES" sz="2000" b="1" dirty="0"/>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707886"/>
          </a:xfrm>
          <a:prstGeom prst="rect">
            <a:avLst/>
          </a:prstGeom>
          <a:noFill/>
        </p:spPr>
        <p:txBody>
          <a:bodyPr wrap="square">
            <a:spAutoFit/>
          </a:bodyPr>
          <a:lstStyle/>
          <a:p>
            <a:pPr algn="just">
              <a:spcBef>
                <a:spcPts val="600"/>
              </a:spcBef>
            </a:pPr>
            <a:r>
              <a:rPr lang="as-IN" sz="2000" b="1" dirty="0"/>
              <a:t>পৌল চমৎকারভাবে বিশ্লেষণ করেছেন কীভাবে আমাদের হৃদয়ে বর্ষিত ঈশ্বরের প্রেমকে (রোমীয় ৫:৫) আমাদের জীবনে প্রকাশ করতে হবে।</a:t>
            </a:r>
            <a:endParaRPr lang="es-ES" sz="2000" b="1" dirty="0"/>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2123658"/>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as-IN"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ভালোবাসার শ্রেষ্ঠত্ব</a:t>
            </a:r>
            <a:endPar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as-IN" sz="4400" b="1" dirty="0">
                <a:ln/>
                <a:solidFill>
                  <a:schemeClr val="accent3"/>
                </a:solidFill>
              </a:rPr>
              <a:t>সর্বউৎকৃষ্ট পথ</a:t>
            </a:r>
            <a:endParaRPr lang="es-ES" sz="4400" b="1" dirty="0">
              <a:ln/>
              <a:solidFill>
                <a:schemeClr val="accent3"/>
              </a:solidFill>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s-ES" b="1" dirty="0">
                <a:solidFill>
                  <a:schemeClr val="accent1">
                    <a:lumMod val="50000"/>
                  </a:schemeClr>
                </a:solidFill>
                <a:latin typeface="Comic Sans MS" panose="030F0702030302020204" pitchFamily="66" charset="0"/>
              </a:rPr>
              <a:t>“</a:t>
            </a:r>
            <a:r>
              <a:rPr lang="as-IN" b="1" dirty="0">
                <a:solidFill>
                  <a:schemeClr val="accent1">
                    <a:lumMod val="50000"/>
                  </a:schemeClr>
                </a:solidFill>
                <a:latin typeface="Comic Sans MS" panose="030F0702030302020204" pitchFamily="66" charset="0"/>
              </a:rPr>
              <a:t>তোমরা শ্রেষ্ঠ দান সকল প্রাপ্ত হইতে যত্নবান হও। পরন্তু আমি তোমাদিগকে আরও উৎকৃষ্ট এক পথ দেখাইতেছি।</a:t>
            </a:r>
            <a:r>
              <a:rPr lang="es-ES"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a:t>
            </a:r>
            <a:r>
              <a:rPr lang="as-IN" sz="1400" b="1" dirty="0">
                <a:solidFill>
                  <a:schemeClr val="accent1">
                    <a:lumMod val="50000"/>
                  </a:schemeClr>
                </a:solidFill>
                <a:latin typeface="Comic Sans MS" panose="030F0702030302020204" pitchFamily="66" charset="0"/>
              </a:rPr>
              <a:t>১ করিন্থীয় ১২:৩১</a:t>
            </a:r>
            <a:r>
              <a:rPr lang="es-ES" sz="1400" b="1" dirty="0">
                <a:solidFill>
                  <a:schemeClr val="accent1">
                    <a:lumMod val="50000"/>
                  </a:schemeClr>
                </a:solidFill>
                <a:latin typeface="Comic Sans MS" panose="030F0702030302020204" pitchFamily="66" charset="0"/>
              </a:rPr>
              <a:t>)</a:t>
            </a:r>
            <a:endParaRPr lang="es-ES"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646331"/>
          </a:xfrm>
          <a:prstGeom prst="rect">
            <a:avLst/>
          </a:prstGeom>
          <a:noFill/>
        </p:spPr>
        <p:txBody>
          <a:bodyPr wrap="square" rtlCol="0">
            <a:spAutoFit/>
          </a:bodyPr>
          <a:lstStyle/>
          <a:p>
            <a:pPr algn="just">
              <a:spcBef>
                <a:spcPts val="600"/>
              </a:spcBef>
            </a:pPr>
            <a:r>
              <a:rPr lang="as-IN" b="1" dirty="0"/>
              <a:t>১ম করিন্থীয় ১৩ অধ্যায়ে পৌল কী ধরনের প্রেমের কথা তুলে ধরেছেন এবং কেন এটি যেকোনো আত্মিক বর বা বরদানের চেয়েও শ্রেষ্ঠ? (১ করিন্থীয় ১২:৩১ - ১৩:৩)</a:t>
            </a:r>
            <a:endParaRPr lang="es-ES" sz="2000" b="1" dirty="0"/>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938992"/>
          </a:xfrm>
          <a:prstGeom prst="rect">
            <a:avLst/>
          </a:prstGeom>
          <a:noFill/>
        </p:spPr>
        <p:txBody>
          <a:bodyPr wrap="square">
            <a:spAutoFit/>
          </a:bodyPr>
          <a:lstStyle/>
          <a:p>
            <a:pPr algn="just">
              <a:spcBef>
                <a:spcPts val="600"/>
              </a:spcBef>
            </a:pPr>
            <a:r>
              <a:rPr lang="as-IN" sz="2000" b="1" dirty="0"/>
              <a:t>এই ধরনের প্রেমে উৎসাহিত বা চালিত হয়ে প্রয়োগ না করা হলে কোনো আত্মিক বরদানই ফলপ্রসূ হয় না। প্রকৃতপক্ষে, আমাদের প্রতিটি কাজ এবং চিন্তা 'আগাপে' প্রেমে পরিপুর্ণ থাকা উচিত।</a:t>
            </a:r>
            <a:endParaRPr lang="es-ES" sz="2000" b="1" dirty="0"/>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923330"/>
          </a:xfrm>
          <a:prstGeom prst="rect">
            <a:avLst/>
          </a:prstGeom>
          <a:noFill/>
        </p:spPr>
        <p:txBody>
          <a:bodyPr wrap="square">
            <a:spAutoFit/>
          </a:bodyPr>
          <a:lstStyle/>
          <a:p>
            <a:pPr algn="just">
              <a:spcBef>
                <a:spcPts val="600"/>
              </a:spcBef>
            </a:pPr>
            <a:r>
              <a:rPr lang="as-IN" b="1" dirty="0"/>
              <a:t>যীশু আমাদের সতর্ক করেছিলেন যে, অধর্ম বা পাপ বৃদ্ধির কারণে এই প্রেম ঠান্ডা হয়ে যাবে (মথি ২৪:১২)। কিন্তু আমাদের নিজেদের জীবনে, পরিবারে বা মণ্ডলীতে এমনটা ঘটতে দেওয়া উচিত নয়।</a:t>
            </a:r>
            <a:endParaRPr lang="es-ES" sz="2000" b="1" dirty="0"/>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141580"/>
            <a:ext cx="7858933" cy="1200329"/>
          </a:xfrm>
          <a:prstGeom prst="rect">
            <a:avLst/>
          </a:prstGeom>
          <a:noFill/>
        </p:spPr>
        <p:txBody>
          <a:bodyPr wrap="square">
            <a:spAutoFit/>
          </a:bodyPr>
          <a:lstStyle/>
          <a:p>
            <a:pPr algn="just">
              <a:spcBef>
                <a:spcPts val="600"/>
              </a:spcBef>
            </a:pPr>
            <a:r>
              <a:rPr lang="as-IN" b="1" dirty="0"/>
              <a:t>গ্রীক ভাষায় প্রেমকে সংজ্ঞায়িত করার জন্য কয়েকটি শব্দ রয়েছে। পৌল 'আগাপে' (স্বার্থহীন, শর্তহীন এবং চিন্তাশীল প্রেম, যা কেবল প্রিয়জনের মঙ্গল চায়) শব্দটি বেছে নিয়েছেন, যা যোহনও ব্যবহার করেছিলেন যখন তিনি বলেছিলেন "ঈশ্বর প্রেম" (১ যোহন ৪:৮)।</a:t>
            </a:r>
            <a:endParaRPr lang="es-ES" sz="2000" b="1" dirty="0"/>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1938992"/>
          </a:xfrm>
          <a:prstGeom prst="rect">
            <a:avLst/>
          </a:prstGeom>
          <a:noFill/>
        </p:spPr>
        <p:txBody>
          <a:bodyPr wrap="square">
            <a:spAutoFit/>
            <a:scene3d>
              <a:camera prst="orthographicFront"/>
              <a:lightRig rig="threePt" dir="t"/>
            </a:scene3d>
            <a:sp3d extrusionH="57150">
              <a:bevelT w="50800" h="38100" prst="riblet"/>
            </a:sp3d>
          </a:bodyPr>
          <a:lstStyle/>
          <a:p>
            <a:pPr algn="ctr"/>
            <a:r>
              <a:rPr lang="as-IN"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ভালোবাসার বৈশিষ্ট্যসমূহ</a:t>
            </a:r>
            <a:endPar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algn="ctr"/>
            <a:r>
              <a:rPr lang="as-IN" sz="4000" b="1" dirty="0">
                <a:ln w="13462">
                  <a:solidFill>
                    <a:schemeClr val="bg1"/>
                  </a:solidFill>
                  <a:prstDash val="solid"/>
                </a:ln>
                <a:solidFill>
                  <a:schemeClr val="tx2">
                    <a:lumMod val="50000"/>
                  </a:schemeClr>
                </a:solidFill>
                <a:effectLst>
                  <a:outerShdw dist="38100" dir="2700000" algn="bl" rotWithShape="0">
                    <a:schemeClr val="accent5"/>
                  </a:outerShdw>
                </a:effectLst>
              </a:rPr>
              <a:t>ভালোবাসা যা করে</a:t>
            </a:r>
            <a:endParaRPr lang="es-ES" sz="4000" b="1" dirty="0">
              <a:ln w="13462">
                <a:solidFill>
                  <a:schemeClr val="bg1"/>
                </a:solidFill>
                <a:prstDash val="solid"/>
              </a:ln>
              <a:solidFill>
                <a:schemeClr val="tx2">
                  <a:lumMod val="50000"/>
                </a:schemeClr>
              </a:solidFill>
              <a:effectLst>
                <a:outerShdw dist="38100" dir="2700000" algn="bl" rotWithShape="0">
                  <a:schemeClr val="accent5"/>
                </a:outerShdw>
              </a:effectLst>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6362700" y="-38885"/>
            <a:ext cx="5829300"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5"/>
                </a:solidFill>
                <a:latin typeface="Comic Sans MS" panose="030F0702030302020204" pitchFamily="66" charset="0"/>
              </a:rPr>
              <a:t>“</a:t>
            </a:r>
            <a:r>
              <a:rPr lang="as-IN" b="1" dirty="0">
                <a:solidFill>
                  <a:schemeClr val="accent5"/>
                </a:solidFill>
                <a:latin typeface="Comic Sans MS" panose="030F0702030302020204" pitchFamily="66" charset="0"/>
              </a:rPr>
              <a:t>প্রেম চিরসহিষ্ণু, প্রেম মধুর, ঈর্ষা করে না,প্রেম আত্মশ্লাঘা করে না, গর্ব করে না, অশিষ্টাচরণ করে না, ..., সকলই ধৈর্যপূর্বক সহ্য করে।</a:t>
            </a:r>
            <a:r>
              <a:rPr lang="es-ES" b="1" dirty="0">
                <a:solidFill>
                  <a:schemeClr val="accent5"/>
                </a:solidFill>
                <a:latin typeface="Comic Sans MS" panose="030F0702030302020204" pitchFamily="66" charset="0"/>
              </a:rPr>
              <a:t>” </a:t>
            </a:r>
            <a:r>
              <a:rPr lang="es-ES" sz="1400" b="1" dirty="0">
                <a:solidFill>
                  <a:schemeClr val="accent5"/>
                </a:solidFill>
                <a:latin typeface="Comic Sans MS" panose="030F0702030302020204" pitchFamily="66" charset="0"/>
              </a:rPr>
              <a:t>(</a:t>
            </a:r>
            <a:r>
              <a:rPr lang="as-IN" sz="1400" b="1" dirty="0">
                <a:solidFill>
                  <a:schemeClr val="accent5"/>
                </a:solidFill>
                <a:latin typeface="Comic Sans MS" panose="030F0702030302020204" pitchFamily="66" charset="0"/>
              </a:rPr>
              <a:t>১ করিন্থীয় ১৩:৪-৭</a:t>
            </a:r>
            <a:r>
              <a:rPr lang="es-ES" sz="1400" b="1" dirty="0">
                <a:solidFill>
                  <a:schemeClr val="accent5"/>
                </a:solidFill>
                <a:latin typeface="Comic Sans MS" panose="030F0702030302020204" pitchFamily="66" charset="0"/>
              </a:rPr>
              <a:t>)</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847481071"/>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47624" y="0"/>
            <a:ext cx="3581400" cy="1200329"/>
          </a:xfrm>
          <a:prstGeom prst="rect">
            <a:avLst/>
          </a:prstGeom>
          <a:noFill/>
        </p:spPr>
        <p:txBody>
          <a:bodyPr wrap="square">
            <a:spAutoFit/>
          </a:bodyPr>
          <a:lstStyle/>
          <a:p>
            <a:pPr algn="ctr"/>
            <a:r>
              <a:rPr lang="as-IN" sz="3600" b="1" dirty="0">
                <a:ln w="13462">
                  <a:solidFill>
                    <a:schemeClr val="bg1"/>
                  </a:solidFill>
                  <a:prstDash val="solid"/>
                </a:ln>
                <a:solidFill>
                  <a:schemeClr val="accent5"/>
                </a:solidFill>
                <a:effectLst>
                  <a:outerShdw dist="38100" dir="2700000" algn="bl" rotWithShape="0">
                    <a:schemeClr val="accent3">
                      <a:lumMod val="75000"/>
                    </a:schemeClr>
                  </a:outerShdw>
                </a:effectLst>
              </a:rPr>
              <a:t>ভালোবাসা যা করে না</a:t>
            </a:r>
            <a:endPar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102816"/>
            <a:ext cx="3581399" cy="1477328"/>
          </a:xfrm>
          <a:prstGeom prst="rect">
            <a:avLst/>
          </a:prstGeom>
          <a:noFill/>
        </p:spPr>
        <p:txBody>
          <a:bodyPr wrap="square">
            <a:spAutoFit/>
            <a:scene3d>
              <a:camera prst="orthographicFront"/>
              <a:lightRig rig="threePt" dir="t"/>
            </a:scene3d>
            <a:sp3d extrusionH="57150">
              <a:bevelT w="38100" h="38100"/>
            </a:sp3d>
          </a:bodyPr>
          <a:lstStyle/>
          <a:p>
            <a:pPr algn="ctr"/>
            <a:r>
              <a:rPr lang="en-US" b="1" dirty="0">
                <a:solidFill>
                  <a:schemeClr val="accent3">
                    <a:lumMod val="75000"/>
                  </a:schemeClr>
                </a:solidFill>
                <a:latin typeface="Comic Sans MS" panose="030F0702030302020204" pitchFamily="66" charset="0"/>
              </a:rPr>
              <a:t>“</a:t>
            </a:r>
            <a:r>
              <a:rPr lang="as-IN" b="1" dirty="0">
                <a:solidFill>
                  <a:schemeClr val="accent3">
                    <a:lumMod val="75000"/>
                  </a:schemeClr>
                </a:solidFill>
                <a:latin typeface="Comic Sans MS" panose="030F0702030302020204" pitchFamily="66" charset="0"/>
              </a:rPr>
              <a:t>প্রেম চিরসহিষ্ণু, প্রেম মধুর, ঈর্ষা করে না,প্রেম আত্মশ্লাঘা করে না, গর্ব করে না, অশিষ্টাচরণ করে না, ..., সকলই ধৈর্যপূর্বক সহ্য করে।</a:t>
            </a:r>
            <a:r>
              <a:rPr lang="en-US" b="1" dirty="0">
                <a:solidFill>
                  <a:schemeClr val="accent3">
                    <a:lumMod val="75000"/>
                  </a:schemeClr>
                </a:solidFill>
                <a:latin typeface="Comic Sans MS" panose="030F0702030302020204" pitchFamily="66" charset="0"/>
              </a:rPr>
              <a:t>”</a:t>
            </a:r>
            <a:r>
              <a:rPr lang="as-IN" b="1" dirty="0">
                <a:solidFill>
                  <a:schemeClr val="accent3">
                    <a:lumMod val="75000"/>
                  </a:schemeClr>
                </a:solidFill>
                <a:latin typeface="Comic Sans MS" panose="030F0702030302020204" pitchFamily="66" charset="0"/>
              </a:rPr>
              <a:t> </a:t>
            </a:r>
            <a:r>
              <a:rPr lang="en-US" b="1" dirty="0">
                <a:solidFill>
                  <a:schemeClr val="accent3">
                    <a:lumMod val="75000"/>
                  </a:schemeClr>
                </a:solidFill>
                <a:latin typeface="Comic Sans MS" panose="030F0702030302020204" pitchFamily="66" charset="0"/>
              </a:rPr>
              <a:t>       </a:t>
            </a:r>
            <a:r>
              <a:rPr lang="as-IN" b="1" dirty="0">
                <a:solidFill>
                  <a:schemeClr val="accent3">
                    <a:lumMod val="75000"/>
                  </a:schemeClr>
                </a:solidFill>
                <a:latin typeface="Comic Sans MS" panose="030F0702030302020204" pitchFamily="66" charset="0"/>
              </a:rPr>
              <a:t>(১ করিন্থীয় ১৩:৪-৭</a:t>
            </a:r>
            <a:r>
              <a:rPr lang="es-ES" sz="1400" b="1" dirty="0">
                <a:solidFill>
                  <a:schemeClr val="accent3">
                    <a:lumMod val="75000"/>
                  </a:schemeClr>
                </a:solidFill>
                <a:latin typeface="Comic Sans MS" panose="030F0702030302020204" pitchFamily="66" charset="0"/>
              </a:rPr>
              <a:t>)</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1664034882"/>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as-IN"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যীশুর প্রতিকৃতি</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as-IN" b="1" dirty="0">
                <a:solidFill>
                  <a:schemeClr val="bg1"/>
                </a:solidFill>
                <a:effectLst>
                  <a:outerShdw blurRad="38100" dist="38100" dir="2700000" algn="tl">
                    <a:srgbClr val="000000">
                      <a:alpha val="43137"/>
                    </a:srgbClr>
                  </a:outerShdw>
                </a:effectLst>
                <a:latin typeface="Comic Sans MS" panose="030F0702030302020204" pitchFamily="66" charset="0"/>
              </a:rPr>
              <a:t>আমার আজ্ঞা এই, তোমরা পরস্পর প্রেম কর, যেমন আমি তোমাদিগকে প্রেম করিয়াছি।</a:t>
            </a: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as-IN" sz="1400" b="1" dirty="0">
                <a:solidFill>
                  <a:schemeClr val="bg1"/>
                </a:solidFill>
                <a:effectLst>
                  <a:outerShdw blurRad="38100" dist="38100" dir="2700000" algn="tl">
                    <a:srgbClr val="000000">
                      <a:alpha val="43137"/>
                    </a:srgbClr>
                  </a:outerShdw>
                </a:effectLst>
                <a:latin typeface="Comic Sans MS" panose="030F0702030302020204" pitchFamily="66" charset="0"/>
              </a:rPr>
              <a:t>যোহন ১৫:১২</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592999002"/>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27444</TotalTime>
  <Words>1202</Words>
  <Application>Microsoft Office PowerPoint</Application>
  <PresentationFormat>Panorámica</PresentationFormat>
  <Paragraphs>118</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Aptos Display</vt:lpstr>
      <vt:lpstr>Comic Sans MS</vt:lpstr>
      <vt:lpstr>Aptos</vt:lpstr>
      <vt:lpstr>Arial</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Sergio</dc:creator>
  <cp:lastModifiedBy>Sergio</cp:lastModifiedBy>
  <cp:revision>108</cp:revision>
  <dcterms:created xsi:type="dcterms:W3CDTF">2026-07-11T14:17:46Z</dcterms:created>
  <dcterms:modified xsi:type="dcterms:W3CDTF">2026-08-13T05:24:14Z</dcterms:modified>
</cp:coreProperties>
</file>