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8" r:id="rId3"/>
    <p:sldId id="266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BD83"/>
    <a:srgbClr val="D5983B"/>
    <a:srgbClr val="804730"/>
    <a:srgbClr val="F6D4CA"/>
    <a:srgbClr val="F9F6FC"/>
    <a:srgbClr val="EFE5F7"/>
    <a:srgbClr val="78A640"/>
    <a:srgbClr val="8BBC4F"/>
    <a:srgbClr val="19938A"/>
    <a:srgbClr val="BC40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6247" autoAdjust="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85C274-E757-4A0C-9E90-3B85EDF54EF4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CF49F-6586-41AB-99AB-D34B8117AD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441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16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1CF49F-6586-41AB-99AB-D34B8117AD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9D8A48-5FBC-AFAD-64BB-AE94C771F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9F36489-C9FD-0724-EEBE-68DD435B7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0F0AEF-E9BB-A967-EC09-992490F50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9BA67E-8DB4-4441-A2DB-74DEA6874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2E710-7D3F-1943-53AC-EA952BBC3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9283138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493BEA-8860-41FE-A4BC-C4507D632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5B703E4-AAF1-2270-BFDB-C10067FB80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3507AE-0B94-9E61-C946-809B0AAD1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BC87D2-9D1F-71DA-0F6A-D9881101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0EF7DF-5CD3-97A3-6E7B-3E30BF1EC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491851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6E7593-1099-E3E9-0F23-97F90AAFF5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DCDF2F5-7777-9ED9-030A-92528E7A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A56185-671B-53A4-2A7A-7A1BA395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A71BC3-7BFE-A15A-47F2-F2034DB7A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A8DEDB-888B-6A0A-DE36-31E55029B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5900595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25BBE4-50B3-E3F1-81CA-BAB8DA35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7D4D162-1C40-7856-5CF0-BB530D711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E9CDA7-82C3-A52D-D880-FDF8A52654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F8B89C-6620-F219-40AE-0A12F828E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231328-DDEE-679B-8257-0BFD4C47A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261883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5288D3-BE41-FD21-6828-57F9A1E6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6659B-9F4F-01EE-1130-B2F470305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D1DE5E-FE7C-2A32-1DCC-BC07609E8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F202FCA-5FCC-332E-ED83-CE688E1E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5D9658A-9620-F920-EC9C-A1CA53512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023940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0ED97F-523E-07E1-8119-903BF3F9C8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125F43C-02BA-7BF4-97E6-0E1AFCDAC3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F60AF5D-66EE-B820-66AD-83ABF698D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7B52F1E-499C-07A1-093C-A10F3E03F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B8BD9F-2FAD-6727-B5CE-F7080996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081EC98-443C-ACA7-40F7-14D20E38A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5477802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B8F9FA-A177-6C5A-6E01-CE15B4501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F494AC-7B26-EFEA-D5F4-68C826AFB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8B21A10-CE46-48B1-7F3E-220476862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BAB0007-9439-2745-A919-D0DD464718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1117FCC-AC62-0F13-8703-40428F1238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06904FB-0095-5FB4-BD0B-47CAF7A2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B569192-0C67-DD8F-AEA8-4B4FF13B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AA7EE6-9AE6-4843-0BD5-C70F3855C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43393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A7BA36-E6B0-4531-863B-93EBA6AA9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0C38F5E-3B4F-FCF5-262C-80A5B25E2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2C278C7-475C-8D33-D30E-5E63D407A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2267C09-ED07-CB50-9B9B-F33F7622C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3758926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C5EDDF9-DEA1-E4A0-F429-14F44E6BF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1E7ED-929A-56AD-2A63-F7F2DC725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FC98876-B4EA-38DC-860C-E8D206568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4618310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461EE-37B4-3D3E-5DD2-64BE0A47A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F6F011-6142-696E-5B9D-8870B40B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2E5F92-5DB3-33A3-FFF8-47460DEC7D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587259-7631-056F-E86E-3E32338D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E65EC7-4D9A-13A7-DE49-28CF29CF7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F01A957-18D3-CAFD-0D49-23AF60651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6083436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2FB05D-F0E9-ED10-00A9-5F550D452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923493-4291-66FE-9360-3959B2D0F9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189F28-F080-EB1A-9724-AE1F2550D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031FA71-D16C-C73D-A402-D5111078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995A14C-BF39-2154-0BEF-AA8C0531B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318873-76E3-9EED-ECC9-D1DE68FDB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1074637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6BF9EF8-5AB8-1E9C-1D49-3B16C7B4B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98754E-1F70-22E5-9C8E-DD90D6D73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670564B-E71C-C28C-F816-CA0C1D6D52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B5433B-3BAF-45E0-85C6-93576FEF38B0}" type="datetimeFigureOut">
              <a:rPr lang="es-ES" smtClean="0"/>
              <a:t>20/07/2025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1969A1-5671-D477-4258-FA2B8B3A8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9681A0-AF06-B5E7-99A2-A7A652349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55AAE1-1835-44B0-8CF0-AFB02614F5F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86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921B60E-DFD2-CB83-A757-E8527B7FC7DC}"/>
              </a:ext>
            </a:extLst>
          </p:cNvPr>
          <p:cNvSpPr txBox="1"/>
          <p:nvPr/>
        </p:nvSpPr>
        <p:spPr>
          <a:xfrm>
            <a:off x="135440" y="166500"/>
            <a:ext cx="6362180" cy="1307295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s-IN" sz="4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মোশির গান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EAB200"/>
                </a:solidFill>
                <a:prstDash val="solid"/>
              </a:ln>
              <a:solidFill>
                <a:srgbClr val="FFFF00">
                  <a:lumMod val="40000"/>
                  <a:lumOff val="60000"/>
                </a:srgbClr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s-IN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যাত্রাপুস্তক </a:t>
            </a:r>
            <a:r>
              <a:rPr kumimoji="0" lang="en-US" sz="2000" b="1" i="0" u="none" strike="noStrike" kern="1200" cap="none" spc="0" normalizeH="0" baseline="0" noProof="0" dirty="0">
                <a:ln w="22225">
                  <a:solidFill>
                    <a:srgbClr val="EAB200"/>
                  </a:solidFill>
                  <a:prstDash val="solid"/>
                </a:ln>
                <a:solidFill>
                  <a:srgbClr val="FFFF00">
                    <a:lumMod val="40000"/>
                    <a:lumOff val="60000"/>
                  </a:srgbClr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15:1-18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1A91DEB-C268-72B1-6578-1F11B3D75C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6F85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30853"/>
      </p:ext>
    </p:extLst>
  </p:cSld>
  <p:clrMapOvr>
    <a:masterClrMapping/>
  </p:clrMapOvr>
  <p:transition spd="slow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F9B131-C500-9340-E011-E33935B6475F}"/>
              </a:ext>
            </a:extLst>
          </p:cNvPr>
          <p:cNvSpPr txBox="1"/>
          <p:nvPr/>
        </p:nvSpPr>
        <p:spPr>
          <a:xfrm>
            <a:off x="207763" y="161729"/>
            <a:ext cx="4267418" cy="461665"/>
          </a:xfrm>
          <a:prstGeom prst="rect">
            <a:avLst/>
          </a:prstGeom>
          <a:solidFill>
            <a:srgbClr val="8A622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as-IN" sz="2400" b="1" dirty="0">
                <a:solidFill>
                  <a:schemeClr val="bg1"/>
                </a:solidFill>
              </a:rPr>
              <a:t>প্রভুর মহিমা (</a:t>
            </a:r>
            <a:r>
              <a:rPr lang="en-US" sz="2400" b="1" dirty="0">
                <a:solidFill>
                  <a:schemeClr val="bg1"/>
                </a:solidFill>
              </a:rPr>
              <a:t>1</a:t>
            </a:r>
            <a:r>
              <a:rPr lang="as-IN" sz="2400" b="1" dirty="0">
                <a:solidFill>
                  <a:schemeClr val="bg1"/>
                </a:solidFill>
              </a:rPr>
              <a:t>-</a:t>
            </a:r>
            <a:r>
              <a:rPr lang="en-US" sz="2400" b="1" dirty="0">
                <a:solidFill>
                  <a:schemeClr val="bg1"/>
                </a:solidFill>
              </a:rPr>
              <a:t>3</a:t>
            </a:r>
            <a:r>
              <a:rPr lang="as-IN" sz="2400" b="1" dirty="0">
                <a:solidFill>
                  <a:schemeClr val="bg1"/>
                </a:solidFill>
              </a:rPr>
              <a:t> পদ)</a:t>
            </a:r>
            <a:endParaRPr lang="en-US" sz="2400" b="1" noProof="0" dirty="0">
              <a:solidFill>
                <a:schemeClr val="bg1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9313031-1DF4-7346-ACA2-9CE20749CDCE}"/>
              </a:ext>
            </a:extLst>
          </p:cNvPr>
          <p:cNvSpPr txBox="1"/>
          <p:nvPr/>
        </p:nvSpPr>
        <p:spPr>
          <a:xfrm>
            <a:off x="78671" y="3218396"/>
            <a:ext cx="7946534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আমি সদাপ্রভুর উদ্দেশে গান করিব;</a:t>
            </a:r>
            <a:r>
              <a:rPr lang="en-US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কেননা তিনি মহিমান্বিত হইলেন,</a:t>
            </a: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তিনি অশ্ব ও তদারোহীকে সমুদ্রে নিক্ষেপ করিলেন।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R="0" algn="l" rtl="0"/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সদাপ্রভু আমার বল ও গান,</a:t>
            </a: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তিনি আমার পরিত্রাণ হইলেন;</a:t>
            </a:r>
            <a:endParaRPr lang="en-US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as-IN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এই আমার ঈশ্বর, আমি তাঁহার প্রশংসা করিব;</a:t>
            </a: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আমার পৈতৃক ঈশ্বর, আমি তাঁহার প্রতিষ্ঠা করিব।</a:t>
            </a:r>
            <a:endParaRPr lang="en-US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as-IN" sz="2000" b="1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3সদাপ্রভু যুদ্ধবীর;</a:t>
            </a:r>
          </a:p>
          <a:p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সদাপ্রভু তাঁহার নাম।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684A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6938386-68EB-A3D5-BB85-80F9A3162CAC}"/>
              </a:ext>
            </a:extLst>
          </p:cNvPr>
          <p:cNvSpPr txBox="1"/>
          <p:nvPr/>
        </p:nvSpPr>
        <p:spPr>
          <a:xfrm>
            <a:off x="7336715" y="82858"/>
            <a:ext cx="479253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684A1A"/>
                  </a:glow>
                </a:effectLst>
              </a:rPr>
              <a:t>তখন মোশি ও ইস্রায়েল-সন্তানেরা সদাপ্রভুর উদ্দেশে এই গীত গান করিলেন; তাঁহারা বলিলেন,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06A525F-8FB3-1852-FD3A-3E61AA3CA79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D5A3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879707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uiExpand="1" build="p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8C34D4-93B5-80FD-7FE0-DAB93BEE3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B753FF1-DB92-3AEA-A6FF-2132D63B62B6}"/>
              </a:ext>
            </a:extLst>
          </p:cNvPr>
          <p:cNvSpPr txBox="1"/>
          <p:nvPr/>
        </p:nvSpPr>
        <p:spPr>
          <a:xfrm>
            <a:off x="476085" y="233933"/>
            <a:ext cx="6096000" cy="461665"/>
          </a:xfrm>
          <a:prstGeom prst="rect">
            <a:avLst/>
          </a:prstGeom>
          <a:solidFill>
            <a:srgbClr val="6F859D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ফরৌণের উপর প্রভুর বিজয় (</a:t>
            </a:r>
            <a:r>
              <a:rPr lang="en-US" dirty="0"/>
              <a:t>4</a:t>
            </a:r>
            <a:r>
              <a:rPr lang="as-IN" dirty="0"/>
              <a:t>-</a:t>
            </a:r>
            <a:r>
              <a:rPr lang="en-US" dirty="0"/>
              <a:t>5</a:t>
            </a:r>
            <a:r>
              <a:rPr lang="as-IN" dirty="0"/>
              <a:t> পদ)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3AD254-7D53-DB3F-DD2E-742A43904984}"/>
              </a:ext>
            </a:extLst>
          </p:cNvPr>
          <p:cNvSpPr txBox="1"/>
          <p:nvPr/>
        </p:nvSpPr>
        <p:spPr>
          <a:xfrm>
            <a:off x="82264" y="4832933"/>
            <a:ext cx="7878393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তিনি ফরৌণের রথসমূহ ও সৈন্যদলকে সমুদ্রে নিক্ষেপ করিলেন;</a:t>
            </a:r>
          </a:p>
          <a:p>
            <a:pPr>
              <a:lnSpc>
                <a:spcPct val="150000"/>
              </a:lnSpc>
            </a:pPr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তাঁহার মনোনীত সেনানিগণ সূফসাগরে নিমগ্ন হইল।</a:t>
            </a:r>
          </a:p>
          <a:p>
            <a:pPr>
              <a:lnSpc>
                <a:spcPct val="150000"/>
              </a:lnSpc>
            </a:pPr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জলরাশি তাহাদিগকে আচ্ছাদন করিল;</a:t>
            </a:r>
          </a:p>
          <a:p>
            <a:pPr>
              <a:lnSpc>
                <a:spcPct val="150000"/>
              </a:lnSpc>
            </a:pPr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3854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তাহারা অগাধ জলে প্রস্তরবৎ তলাইয়া গেল।</a:t>
            </a:r>
            <a:endParaRPr lang="en-US" sz="2000" b="1" i="0" u="none" strike="noStrike" baseline="0" noProof="0" dirty="0">
              <a:solidFill>
                <a:schemeClr val="bg1"/>
              </a:solidFill>
              <a:effectLst>
                <a:glow rad="127000">
                  <a:srgbClr val="3854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15A216F-128B-FA09-9291-165BBE26C6D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973228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4A7608-AA05-CEF0-47AD-14D4B6DF0178}"/>
              </a:ext>
            </a:extLst>
          </p:cNvPr>
          <p:cNvSpPr txBox="1"/>
          <p:nvPr/>
        </p:nvSpPr>
        <p:spPr>
          <a:xfrm>
            <a:off x="285749" y="105460"/>
            <a:ext cx="5899898" cy="461665"/>
          </a:xfrm>
          <a:prstGeom prst="rect">
            <a:avLst/>
          </a:prstGeom>
          <a:solidFill>
            <a:srgbClr val="80473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প্রভুর মহিমান্বিত মহিমা (</a:t>
            </a:r>
            <a:r>
              <a:rPr lang="en-US" dirty="0"/>
              <a:t>6</a:t>
            </a:r>
            <a:r>
              <a:rPr lang="as-IN" dirty="0"/>
              <a:t>-</a:t>
            </a:r>
            <a:r>
              <a:rPr lang="en-US" dirty="0"/>
              <a:t>7 </a:t>
            </a:r>
            <a:r>
              <a:rPr lang="as-IN" dirty="0"/>
              <a:t>পদ)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CB01BD-8196-6C09-7B18-3667B5CF8ACF}"/>
              </a:ext>
            </a:extLst>
          </p:cNvPr>
          <p:cNvSpPr txBox="1"/>
          <p:nvPr/>
        </p:nvSpPr>
        <p:spPr>
          <a:xfrm>
            <a:off x="443452" y="764287"/>
            <a:ext cx="68717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/>
            <a:r>
              <a:rPr lang="as-IN" sz="2000" b="1" dirty="0">
                <a:latin typeface="Comic Sans MS" panose="030F0702030302020204" pitchFamily="66" charset="0"/>
              </a:rPr>
              <a:t>হে সদাপ্রভু, তোমার দক্ষিণ হস্ত বলে গৌরবান্বিত;</a:t>
            </a:r>
          </a:p>
          <a:p>
            <a:pPr marL="538163" indent="-538163"/>
            <a:r>
              <a:rPr lang="as-IN" sz="2000" b="1" dirty="0">
                <a:latin typeface="Comic Sans MS" panose="030F0702030302020204" pitchFamily="66" charset="0"/>
              </a:rPr>
              <a:t>হে সদাপ্রভু, তোমার দক্ষিণ হস্ত শত্রু চূর্ণকারী।</a:t>
            </a:r>
            <a:endParaRPr lang="en-US" sz="2000" b="1" dirty="0">
              <a:latin typeface="Comic Sans MS" panose="030F0702030302020204" pitchFamily="66" charset="0"/>
            </a:endParaRPr>
          </a:p>
          <a:p>
            <a:pPr marL="538163" indent="-538163"/>
            <a:endParaRPr lang="as-IN" sz="2000" b="1" dirty="0">
              <a:latin typeface="Comic Sans MS" panose="030F0702030302020204" pitchFamily="66" charset="0"/>
            </a:endParaRPr>
          </a:p>
          <a:p>
            <a:pPr marL="538163" indent="-538163"/>
            <a:r>
              <a:rPr lang="as-IN" sz="2000" b="1" dirty="0">
                <a:latin typeface="Comic Sans MS" panose="030F0702030302020204" pitchFamily="66" charset="0"/>
              </a:rPr>
              <a:t>তুমি নিজ মহিমার মহত্ত্বে, যাহারা তোমার বিরুদ্ধে উঠে, তাহাদিগকে নিপাত করিয়া থাক;</a:t>
            </a:r>
            <a:endParaRPr lang="en-US" sz="2000" b="1" dirty="0">
              <a:latin typeface="Comic Sans MS" panose="030F0702030302020204" pitchFamily="66" charset="0"/>
            </a:endParaRPr>
          </a:p>
          <a:p>
            <a:pPr marL="538163" indent="-538163"/>
            <a:endParaRPr lang="as-IN" sz="2000" b="1" dirty="0">
              <a:latin typeface="Comic Sans MS" panose="030F0702030302020204" pitchFamily="66" charset="0"/>
            </a:endParaRPr>
          </a:p>
          <a:p>
            <a:pPr marL="538163" indent="-538163"/>
            <a:r>
              <a:rPr lang="as-IN" sz="2000" b="1" dirty="0">
                <a:latin typeface="Comic Sans MS" panose="030F0702030302020204" pitchFamily="66" charset="0"/>
              </a:rPr>
              <a:t>তোমার প্রেরিত কোপাগ্নি নাড়ার ন্যায় তাহাদিগকে ভক্ষণ করে।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11" name="Imagen 10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91BA90A-1A76-66DE-3D56-9ED1EC815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295" y="105460"/>
            <a:ext cx="4660604" cy="6645720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junto a un caballo&#10;&#10;El contenido generado por IA puede ser incorrecto.">
            <a:extLst>
              <a:ext uri="{FF2B5EF4-FFF2-40B4-BE49-F238E27FC236}">
                <a16:creationId xmlns:a16="http://schemas.microsoft.com/office/drawing/2014/main" id="{21F6A5DA-ABFD-A7A0-5936-7B05ADB82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3414965"/>
            <a:ext cx="6914478" cy="3346902"/>
          </a:xfrm>
          <a:prstGeom prst="rect">
            <a:avLst/>
          </a:prstGeom>
          <a:ln w="38100" cap="sq">
            <a:solidFill>
              <a:schemeClr val="accent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8E8AE022-E001-03C7-67A2-145C8EB69DB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0473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0721296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CBDB017D-7F4D-181C-A99F-9D0A6FE5E93C}"/>
              </a:ext>
            </a:extLst>
          </p:cNvPr>
          <p:cNvSpPr txBox="1"/>
          <p:nvPr/>
        </p:nvSpPr>
        <p:spPr>
          <a:xfrm>
            <a:off x="112115" y="688519"/>
            <a:ext cx="64337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spcBef>
                <a:spcPts val="600"/>
              </a:spcBef>
            </a:pPr>
            <a:r>
              <a:rPr lang="as-IN" sz="2000" b="1" dirty="0">
                <a:latin typeface="Comic Sans MS" panose="030F0702030302020204" pitchFamily="66" charset="0"/>
              </a:rPr>
              <a:t>তোমার নাসিকার নিশ্বাসে জল রাশীকৃত হইল;</a:t>
            </a:r>
          </a:p>
          <a:p>
            <a:pPr marL="538163" indent="-538163">
              <a:spcBef>
                <a:spcPts val="600"/>
              </a:spcBef>
            </a:pPr>
            <a:r>
              <a:rPr lang="as-IN" sz="2000" b="1" dirty="0">
                <a:latin typeface="Comic Sans MS" panose="030F0702030302020204" pitchFamily="66" charset="0"/>
              </a:rPr>
              <a:t>স্রোত সকল স্তূপের ন্যায় দণ্ডায়মান হইল;</a:t>
            </a:r>
          </a:p>
          <a:p>
            <a:pPr marL="538163" indent="-538163">
              <a:spcBef>
                <a:spcPts val="600"/>
              </a:spcBef>
            </a:pPr>
            <a:r>
              <a:rPr lang="as-IN" sz="2000" b="1" dirty="0">
                <a:latin typeface="Comic Sans MS" panose="030F0702030302020204" pitchFamily="66" charset="0"/>
              </a:rPr>
              <a:t>সমুদ্র-গর্ভে জলরাশি ঘনীভূত হইল।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A70F928-B978-6363-ABA4-4DBFCA88F349}"/>
              </a:ext>
            </a:extLst>
          </p:cNvPr>
          <p:cNvSpPr txBox="1"/>
          <p:nvPr/>
        </p:nvSpPr>
        <p:spPr>
          <a:xfrm>
            <a:off x="4927955" y="3089256"/>
            <a:ext cx="726404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s-IN" sz="2000" b="1" dirty="0">
                <a:latin typeface="Comic Sans MS" panose="030F0702030302020204" pitchFamily="66" charset="0"/>
              </a:rPr>
              <a:t>শত্রু বলিয়াছিল, </a:t>
            </a:r>
            <a:endParaRPr lang="en-US" sz="2000" b="1" dirty="0">
              <a:latin typeface="Comic Sans MS" panose="030F0702030302020204" pitchFamily="66" charset="0"/>
            </a:endParaRPr>
          </a:p>
          <a:p>
            <a:r>
              <a:rPr lang="as-IN" sz="2000" b="1" dirty="0">
                <a:latin typeface="Comic Sans MS" panose="030F0702030302020204" pitchFamily="66" charset="0"/>
              </a:rPr>
              <a:t>আমি পশ্চাৎ ধাবিত হইব,</a:t>
            </a:r>
          </a:p>
          <a:p>
            <a:r>
              <a:rPr lang="as-IN" sz="2000" b="1" dirty="0">
                <a:latin typeface="Comic Sans MS" panose="030F0702030302020204" pitchFamily="66" charset="0"/>
              </a:rPr>
              <a:t>উহাদের সঙ্গ ধরিব, লুট বিভাগ করিয়া লইব;</a:t>
            </a:r>
          </a:p>
          <a:p>
            <a:r>
              <a:rPr lang="as-IN" sz="2000" b="1" dirty="0">
                <a:latin typeface="Comic Sans MS" panose="030F0702030302020204" pitchFamily="66" charset="0"/>
              </a:rPr>
              <a:t>উহাদিগেতে আমার অভিলাষ পূর্ণ হইবে;</a:t>
            </a:r>
          </a:p>
          <a:p>
            <a:r>
              <a:rPr lang="as-IN" sz="2000" b="1" dirty="0">
                <a:latin typeface="Comic Sans MS" panose="030F0702030302020204" pitchFamily="66" charset="0"/>
              </a:rPr>
              <a:t>আমি খড়গ নিষ্কোষ করিব, আমার হস্ত উহাদিগকে বিনাশ করিবে।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hombre, grupo, frente&#10;&#10;El contenido generado por IA puede ser incorrecto.">
            <a:extLst>
              <a:ext uri="{FF2B5EF4-FFF2-40B4-BE49-F238E27FC236}">
                <a16:creationId xmlns:a16="http://schemas.microsoft.com/office/drawing/2014/main" id="{26133162-C38F-9ADD-2BEF-4C1276E3A0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53"/>
          <a:stretch>
            <a:fillRect/>
          </a:stretch>
        </p:blipFill>
        <p:spPr>
          <a:xfrm>
            <a:off x="112115" y="1944305"/>
            <a:ext cx="4703725" cy="4028601"/>
          </a:xfrm>
          <a:prstGeom prst="roundRect">
            <a:avLst>
              <a:gd name="adj" fmla="val 7733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 descr="Carrusel con caballos con unas personas en una playa&#10;&#10;El contenido generado por IA puede ser incorrecto.">
            <a:extLst>
              <a:ext uri="{FF2B5EF4-FFF2-40B4-BE49-F238E27FC236}">
                <a16:creationId xmlns:a16="http://schemas.microsoft.com/office/drawing/2014/main" id="{4FB22102-D403-F31A-F6CD-781C61D25E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8887" r="15" b="1745"/>
          <a:stretch>
            <a:fillRect/>
          </a:stretch>
        </p:blipFill>
        <p:spPr>
          <a:xfrm>
            <a:off x="6419850" y="115652"/>
            <a:ext cx="5659158" cy="29610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B2A1AAEF-4493-F370-60A0-5F86800889C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174" b="30174"/>
          <a:stretch>
            <a:fillRect/>
          </a:stretch>
        </p:blipFill>
        <p:spPr>
          <a:xfrm>
            <a:off x="5059904" y="4775200"/>
            <a:ext cx="6878095" cy="1213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F72D43F-0C08-F78A-43B1-EAF42C32AAE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2E65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5251002-C354-0204-1995-2BDB734167D1}"/>
              </a:ext>
            </a:extLst>
          </p:cNvPr>
          <p:cNvSpPr txBox="1"/>
          <p:nvPr/>
        </p:nvSpPr>
        <p:spPr>
          <a:xfrm>
            <a:off x="155760" y="115652"/>
            <a:ext cx="6881533" cy="461665"/>
          </a:xfrm>
          <a:prstGeom prst="rect">
            <a:avLst/>
          </a:prstGeom>
          <a:solidFill>
            <a:srgbClr val="2E6583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প্রভুর সৃজনশীল শক্তি এবং বিচার (</a:t>
            </a:r>
            <a:r>
              <a:rPr lang="en-US" dirty="0"/>
              <a:t>8</a:t>
            </a:r>
            <a:r>
              <a:rPr lang="as-IN" dirty="0"/>
              <a:t>-</a:t>
            </a:r>
            <a:r>
              <a:rPr lang="en-US" dirty="0"/>
              <a:t>10</a:t>
            </a:r>
            <a:r>
              <a:rPr lang="as-IN" dirty="0"/>
              <a:t> পদ)</a:t>
            </a:r>
            <a:endParaRPr lang="en-US" noProof="0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4B61372-0384-E984-735E-5C48129D85F7}"/>
              </a:ext>
            </a:extLst>
          </p:cNvPr>
          <p:cNvSpPr txBox="1"/>
          <p:nvPr/>
        </p:nvSpPr>
        <p:spPr>
          <a:xfrm>
            <a:off x="416915" y="6275604"/>
            <a:ext cx="118462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as-IN" sz="2000" b="1" dirty="0">
                <a:latin typeface="Comic Sans MS" panose="030F0702030302020204" pitchFamily="66" charset="0"/>
              </a:rPr>
              <a:t>তুমি নিজ বায়ু দ্বারা ফুঁ দিলে, সমুদ্র তাহাদিগকে আচ্ছাদন করিল;</a:t>
            </a:r>
            <a:r>
              <a:rPr lang="en-US" sz="2000" b="1" dirty="0">
                <a:latin typeface="Comic Sans MS" panose="030F0702030302020204" pitchFamily="66" charset="0"/>
              </a:rPr>
              <a:t> </a:t>
            </a:r>
            <a:r>
              <a:rPr lang="as-IN" sz="2000" b="1" dirty="0">
                <a:latin typeface="Comic Sans MS" panose="030F0702030302020204" pitchFamily="66" charset="0"/>
              </a:rPr>
              <a:t>তাহারা প্রবল জলে সীসাবৎ তলাইয়া গেল।</a:t>
            </a:r>
            <a:endParaRPr lang="en-US" sz="2000" noProof="0" dirty="0"/>
          </a:p>
        </p:txBody>
      </p:sp>
    </p:spTree>
    <p:extLst>
      <p:ext uri="{BB962C8B-B14F-4D97-AF65-F5344CB8AC3E}">
        <p14:creationId xmlns:p14="http://schemas.microsoft.com/office/powerpoint/2010/main" val="381230990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0788A-0229-6B69-8BE8-7F6D101E8932}"/>
              </a:ext>
            </a:extLst>
          </p:cNvPr>
          <p:cNvSpPr txBox="1"/>
          <p:nvPr/>
        </p:nvSpPr>
        <p:spPr>
          <a:xfrm>
            <a:off x="194758" y="136724"/>
            <a:ext cx="5022701" cy="461665"/>
          </a:xfrm>
          <a:prstGeom prst="rect">
            <a:avLst/>
          </a:prstGeom>
          <a:solidFill>
            <a:srgbClr val="BC4052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প্রভুর অনন্যতা (পদ </a:t>
            </a:r>
            <a:r>
              <a:rPr lang="en-US" dirty="0"/>
              <a:t>11</a:t>
            </a:r>
            <a:r>
              <a:rPr lang="as-IN" dirty="0"/>
              <a:t>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9F2F3ED-27E5-112D-0715-309DC0D50758}"/>
              </a:ext>
            </a:extLst>
          </p:cNvPr>
          <p:cNvSpPr txBox="1"/>
          <p:nvPr/>
        </p:nvSpPr>
        <p:spPr>
          <a:xfrm>
            <a:off x="123715" y="792026"/>
            <a:ext cx="7315198" cy="14262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as-IN" sz="2000" b="1" dirty="0">
                <a:latin typeface="Comic Sans MS" panose="030F0702030302020204" pitchFamily="66" charset="0"/>
              </a:rPr>
              <a:t>হে সদাপ্রভু, দেবগণের মধ্যে কে তোমার তুল্য?</a:t>
            </a:r>
          </a:p>
          <a:p>
            <a:pPr>
              <a:lnSpc>
                <a:spcPct val="150000"/>
              </a:lnSpc>
            </a:pPr>
            <a:r>
              <a:rPr lang="as-IN" sz="2000" b="1" dirty="0">
                <a:latin typeface="Comic Sans MS" panose="030F0702030302020204" pitchFamily="66" charset="0"/>
              </a:rPr>
              <a:t>কে তোমার ন্যায় পবিত্রতায় আদরণীয়,</a:t>
            </a:r>
          </a:p>
          <a:p>
            <a:pPr>
              <a:lnSpc>
                <a:spcPct val="150000"/>
              </a:lnSpc>
            </a:pPr>
            <a:r>
              <a:rPr lang="as-IN" sz="2000" b="1" dirty="0">
                <a:latin typeface="Comic Sans MS" panose="030F0702030302020204" pitchFamily="66" charset="0"/>
              </a:rPr>
              <a:t>প্রশংসায় ভয়ার্হ, আশ্চর্য্য ক্রিয়াকারী?</a:t>
            </a:r>
            <a:endParaRPr lang="en-US" sz="2000" b="1" noProof="0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Imagen que contiene persona, agua, hombre, grande&#10;&#10;El contenido generado por IA puede ser incorrecto.">
            <a:extLst>
              <a:ext uri="{FF2B5EF4-FFF2-40B4-BE49-F238E27FC236}">
                <a16:creationId xmlns:a16="http://schemas.microsoft.com/office/drawing/2014/main" id="{9FA08DC6-8BEA-E8C8-69C5-15AD2724C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"/>
          <a:stretch>
            <a:fillRect/>
          </a:stretch>
        </p:blipFill>
        <p:spPr>
          <a:xfrm>
            <a:off x="7410338" y="193637"/>
            <a:ext cx="4672405" cy="6470725"/>
          </a:xfrm>
          <a:prstGeom prst="round2DiagRect">
            <a:avLst>
              <a:gd name="adj1" fmla="val 0"/>
              <a:gd name="adj2" fmla="val 14474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 descr="Dibujo de una mujer&#10;&#10;El contenido generado por IA puede ser incorrecto.">
            <a:extLst>
              <a:ext uri="{FF2B5EF4-FFF2-40B4-BE49-F238E27FC236}">
                <a16:creationId xmlns:a16="http://schemas.microsoft.com/office/drawing/2014/main" id="{77BD558C-2EDF-F8F6-C061-9893B91EF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9" y="2411951"/>
            <a:ext cx="7199992" cy="43093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E5BD83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B0CDE57D-C20D-44EF-2B83-B4E8FDDFC7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BC405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8491127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E6CD0-92B1-2AD8-A9A7-C6F26A601C75}"/>
              </a:ext>
            </a:extLst>
          </p:cNvPr>
          <p:cNvSpPr txBox="1"/>
          <p:nvPr/>
        </p:nvSpPr>
        <p:spPr>
          <a:xfrm>
            <a:off x="110378" y="87311"/>
            <a:ext cx="11968500" cy="461665"/>
          </a:xfrm>
          <a:prstGeom prst="rect">
            <a:avLst/>
          </a:prstGeom>
          <a:solidFill>
            <a:srgbClr val="19938A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প্রভুর প্রেম এবং শত্রুদের হাত থেকে মুক্তি (পদ </a:t>
            </a:r>
            <a:r>
              <a:rPr lang="en-US" dirty="0"/>
              <a:t>12</a:t>
            </a:r>
            <a:r>
              <a:rPr lang="as-IN" dirty="0"/>
              <a:t>-</a:t>
            </a:r>
            <a:r>
              <a:rPr lang="en-US" dirty="0"/>
              <a:t>16a</a:t>
            </a:r>
            <a:r>
              <a:rPr lang="as-IN" dirty="0"/>
              <a:t>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C05353-57D0-42EA-E7A7-873C13114383}"/>
              </a:ext>
            </a:extLst>
          </p:cNvPr>
          <p:cNvSpPr txBox="1"/>
          <p:nvPr/>
        </p:nvSpPr>
        <p:spPr>
          <a:xfrm>
            <a:off x="144104" y="712487"/>
            <a:ext cx="5632752" cy="5955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তুমি আপন দক্ষিণ হস্ত বিস্তার করিলে,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পৃথিবী উহাদিগকে গ্রাস করিল।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তুমি যে লোকদিগকে মুক্ত করিয়াছ, তাহাদিগকে নিজ দয়াতে চালাইতেছ,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তুমি নিজ পরাক্রমে তাহাদিগকে তোমার পবিত্র নিবাসে লইয়া যাইতেছ।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জাতি সকল ইহা শুনিল, কম্পান্বিত হইল,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পলেষ্টিয়া-বাসিগণ ব্যথাগ্রস্ত হইয়া পড়িল।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তখন ইদোমের দলপতিগণ বিহ্বল হইল;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মোয়াবের মেড়ারা কম্পগ্রস্ত হইল; কনান-নিবাসী সকলে গলিয়া গেল।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ত্রাস ও আশঙ্কা তাহাদের উপরে পড়িতেছে;</a:t>
            </a:r>
          </a:p>
          <a:p>
            <a:pPr marL="355600" indent="-355600">
              <a:spcBef>
                <a:spcPts val="600"/>
              </a:spcBef>
            </a:pPr>
            <a:r>
              <a:rPr lang="as-IN" sz="2400" b="1" dirty="0">
                <a:latin typeface="Comic Sans MS" panose="030F0702030302020204" pitchFamily="66" charset="0"/>
              </a:rPr>
              <a:t>তোমার বাহুবলে তাহারা প্রস্তরবৎ স্তব্ধ হইয়া আছে;</a:t>
            </a:r>
          </a:p>
        </p:txBody>
      </p:sp>
      <p:pic>
        <p:nvPicPr>
          <p:cNvPr id="11" name="Imagen 10" descr="Un dibujo de un grupo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E005FB1B-036F-7F5E-061C-D6FF914320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1" r="15732"/>
          <a:stretch>
            <a:fillRect/>
          </a:stretch>
        </p:blipFill>
        <p:spPr>
          <a:xfrm>
            <a:off x="5920960" y="712487"/>
            <a:ext cx="6069786" cy="5983588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5099379-527A-A71F-A727-5C81B9ABA0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19938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148514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5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5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3BC0FC1-A4B7-7193-A1B9-CD48FE3DDBA7}"/>
              </a:ext>
            </a:extLst>
          </p:cNvPr>
          <p:cNvSpPr txBox="1"/>
          <p:nvPr/>
        </p:nvSpPr>
        <p:spPr>
          <a:xfrm>
            <a:off x="699248" y="166070"/>
            <a:ext cx="11349317" cy="461665"/>
          </a:xfrm>
          <a:prstGeom prst="rect">
            <a:avLst/>
          </a:prstGeom>
          <a:solidFill>
            <a:srgbClr val="78A640"/>
          </a:solidFill>
          <a:ln w="15875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s-ES"/>
            </a:defPPr>
            <a:lvl1pPr algn="ctr"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as-IN" dirty="0"/>
              <a:t>প্রভু হলেন রাজা এবং প্রতিশ্রুত দেশে তাঁর লোকেদের বিশ্রাম দেন (</a:t>
            </a:r>
            <a:r>
              <a:rPr lang="en-US" dirty="0"/>
              <a:t>16b</a:t>
            </a:r>
            <a:r>
              <a:rPr lang="as-IN" dirty="0"/>
              <a:t>-</a:t>
            </a:r>
            <a:r>
              <a:rPr lang="en-US" dirty="0"/>
              <a:t>18</a:t>
            </a:r>
            <a:r>
              <a:rPr lang="as-IN" dirty="0"/>
              <a:t>)</a:t>
            </a:r>
            <a:endParaRPr lang="en-US" noProof="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4759CE-C35F-4B64-A3BB-D58C46448072}"/>
              </a:ext>
            </a:extLst>
          </p:cNvPr>
          <p:cNvSpPr txBox="1"/>
          <p:nvPr/>
        </p:nvSpPr>
        <p:spPr>
          <a:xfrm>
            <a:off x="116203" y="4065883"/>
            <a:ext cx="85197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যাবৎ, হে সদাপ্রভু, তোমার প্রজাগণ উত্তীর্ণ না হয়,</a:t>
            </a:r>
          </a:p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যাবৎ তোমার ক্রীত প্রজাগণ উত্তীর্ণ না হয়।</a:t>
            </a:r>
            <a:endParaRPr lang="en-US" sz="2000" b="1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/>
            <a:endParaRPr lang="as-IN" sz="2000" b="1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তুমি তাহাদিগকে লইয়া যাইবে, আপন অধিকার-পর্ব্বতে রোপন করিবে;</a:t>
            </a:r>
          </a:p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হে সদাপ্রভু, তথায় তুমি আপন নিবাসার্থ স্থান প্রস্তুত করিয়াছ;</a:t>
            </a:r>
          </a:p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হে প্রভু তথায় তোমার হস্ত ধর্ম্মধাম স্থাপন করিয়াছে।</a:t>
            </a:r>
            <a:endParaRPr lang="en-US" sz="2000" b="1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/>
            <a:endParaRPr lang="as-IN" sz="2000" b="1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marL="355600" indent="-355600"/>
            <a:r>
              <a:rPr lang="as-IN" sz="2000" b="1" dirty="0">
                <a:solidFill>
                  <a:schemeClr val="bg1"/>
                </a:solidFill>
                <a:effectLst>
                  <a:glow rad="127000">
                    <a:srgbClr val="4C6A28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সদাপ্রভু যুগে যুগে অনন্তকাল রাজত্ব করিবেন।</a:t>
            </a:r>
            <a:endParaRPr lang="en-US" sz="2000" b="1" noProof="0" dirty="0">
              <a:solidFill>
                <a:schemeClr val="bg1"/>
              </a:solidFill>
              <a:effectLst>
                <a:glow rad="127000">
                  <a:srgbClr val="4C6A28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AE08228-FE65-4EE2-1977-D822610A465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solidFill>
              <a:srgbClr val="8BBC4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1959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75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75" accel="50000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C945CA0-607B-0B32-445A-AE13ABC679AA}"/>
              </a:ext>
            </a:extLst>
          </p:cNvPr>
          <p:cNvSpPr txBox="1"/>
          <p:nvPr/>
        </p:nvSpPr>
        <p:spPr>
          <a:xfrm>
            <a:off x="98386" y="69250"/>
            <a:ext cx="525617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s-IN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যাত্রাপুস্তক </a:t>
            </a:r>
            <a:r>
              <a:rPr lang="en-US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15:1-18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766E6-5909-5631-A0BA-83027422AC28}"/>
              </a:ext>
            </a:extLst>
          </p:cNvPr>
          <p:cNvSpPr txBox="1"/>
          <p:nvPr/>
        </p:nvSpPr>
        <p:spPr>
          <a:xfrm>
            <a:off x="5468748" y="69250"/>
            <a:ext cx="6624863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as-IN" sz="2800" b="1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প্রকাশিত বাক্য </a:t>
            </a:r>
            <a:r>
              <a:rPr lang="en-US" sz="2800" b="1" noProof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</a:rPr>
              <a:t> 20:7-10; 15:1-4</a:t>
            </a: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756A6E4-A00B-8163-A335-2F89490BA7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5" b="3205"/>
          <a:stretch>
            <a:fillRect/>
          </a:stretch>
        </p:blipFill>
        <p:spPr>
          <a:xfrm>
            <a:off x="98387" y="633544"/>
            <a:ext cx="5256177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BF0B6CC4-56EC-14B5-3713-97E8BB85C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5" t="19190" r="2611" b="1684"/>
          <a:stretch>
            <a:fillRect/>
          </a:stretch>
        </p:blipFill>
        <p:spPr>
          <a:xfrm>
            <a:off x="5468749" y="633544"/>
            <a:ext cx="6624863" cy="3119233"/>
          </a:xfrm>
          <a:prstGeom prst="rect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9B915C-985B-6B3D-E1CA-EAB8A02E0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86" y="3858755"/>
            <a:ext cx="5256177" cy="2898951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27ED81E-14E0-487F-A32D-66A83358A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93" b="15974"/>
          <a:stretch>
            <a:fillRect/>
          </a:stretch>
        </p:blipFill>
        <p:spPr>
          <a:xfrm>
            <a:off x="5468749" y="3858756"/>
            <a:ext cx="6624863" cy="2898950"/>
          </a:xfrm>
          <a:prstGeom prst="rect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</a:ln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BC699F7A-A734-6756-56E7-0A2A1DB966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07950"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3000">
                  <a:schemeClr val="accent3">
                    <a:lumMod val="60000"/>
                    <a:lumOff val="40000"/>
                  </a:schemeClr>
                </a:gs>
                <a:gs pos="56000">
                  <a:schemeClr val="accent5">
                    <a:lumMod val="60000"/>
                    <a:lumOff val="4000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1926952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7030A0"/>
      </a:accent1>
      <a:accent2>
        <a:srgbClr val="FFFF00"/>
      </a:accent2>
      <a:accent3>
        <a:srgbClr val="FF0000"/>
      </a:accent3>
      <a:accent4>
        <a:srgbClr val="00B050"/>
      </a:accent4>
      <a:accent5>
        <a:srgbClr val="3399FF"/>
      </a:accent5>
      <a:accent6>
        <a:srgbClr val="FF66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450</Words>
  <Application>Microsoft Office PowerPoint</Application>
  <PresentationFormat>Panorámica</PresentationFormat>
  <Paragraphs>65</Paragraphs>
  <Slides>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Isabel Laveda</dc:creator>
  <cp:lastModifiedBy>Sergio</cp:lastModifiedBy>
  <cp:revision>76</cp:revision>
  <dcterms:created xsi:type="dcterms:W3CDTF">2025-07-14T07:41:50Z</dcterms:created>
  <dcterms:modified xsi:type="dcterms:W3CDTF">2025-07-20T10:39:14Z</dcterms:modified>
</cp:coreProperties>
</file>