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6" r:id="rId3"/>
    <p:sldId id="288" r:id="rId4"/>
    <p:sldId id="290" r:id="rId5"/>
    <p:sldId id="291" r:id="rId6"/>
    <p:sldId id="273" r:id="rId7"/>
    <p:sldId id="293" r:id="rId8"/>
    <p:sldId id="276" r:id="rId9"/>
    <p:sldId id="294" r:id="rId10"/>
    <p:sldId id="295" r:id="rId11"/>
    <p:sldId id="297" r:id="rId12"/>
    <p:sldId id="298" r:id="rId13"/>
    <p:sldId id="30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EC3"/>
    <a:srgbClr val="606DCE"/>
    <a:srgbClr val="6E9FC7"/>
    <a:srgbClr val="522785"/>
    <a:srgbClr val="592B91"/>
    <a:srgbClr val="DFD0F1"/>
    <a:srgbClr val="FFFFCC"/>
    <a:srgbClr val="953DA1"/>
    <a:srgbClr val="CD8FD5"/>
    <a:srgbClr val="3F6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48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4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0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39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35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5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8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18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30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56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76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87E57"/>
          </a:solid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 descr="Dibujo de una ciudad&#10;&#10;El contenido generado por IA puede ser incorrecto.">
            <a:extLst>
              <a:ext uri="{FF2B5EF4-FFF2-40B4-BE49-F238E27FC236}">
                <a16:creationId xmlns:a16="http://schemas.microsoft.com/office/drawing/2014/main" id="{F772D8CC-A857-7EE4-6271-DA7E656A1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1793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B5F25B-6829-5E67-D29B-14829EE1779E}"/>
              </a:ext>
            </a:extLst>
          </p:cNvPr>
          <p:cNvSpPr txBox="1"/>
          <p:nvPr/>
        </p:nvSpPr>
        <p:spPr>
          <a:xfrm>
            <a:off x="0" y="400370"/>
            <a:ext cx="371028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অনেক দিন পরে মিসর-রাজের মৃত্যু হইল, এবং ইস্রায়েল-সন্তানগণ দাস্যকর্ম্ম প্রযুক্ত কাতরোক্তি ও ক্রন্দন করিল, এবং দাস্যকর্ম্ম জন্য তাহাদের আর্ত্তনাদ ঈশ্বরের নিকটে উঠিল। আর ঈশ্বর তাহাদের আর্ত্তস্বর শুনিলেন, এবং ঈশ্বর অব্রাহামের, ইস্‌হাকের ও যাকোবের সহিত কৃত আপনার নিয়ম স্মরণ করিলেন; ফলতঃ ঈশ্বর ইস্রায়েল-সন্তানদের প্রতি দৃষ্টিপাত করিলেন; আর ঈশ্বর তাহাদের তত্ত্ব লইলেন।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as-IN" sz="1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যাত্রাপুস্তক </a:t>
            </a:r>
            <a:r>
              <a:rPr lang="en-US" sz="1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২::২৩-২৫ </a:t>
            </a:r>
            <a:endParaRPr lang="es-ES" sz="16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3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hombre, montaña, mujer, gente&#10;&#10;El contenido generado por IA puede ser incorrecto.">
            <a:extLst>
              <a:ext uri="{FF2B5EF4-FFF2-40B4-BE49-F238E27FC236}">
                <a16:creationId xmlns:a16="http://schemas.microsoft.com/office/drawing/2014/main" id="{439FFFEE-EBAB-7E31-A43B-140C48B073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b="6642"/>
          <a:stretch>
            <a:fillRect/>
          </a:stretch>
        </p:blipFill>
        <p:spPr>
          <a:xfrm>
            <a:off x="20" y="10"/>
            <a:ext cx="12191980" cy="49982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47540"/>
            <a:ext cx="9382538" cy="685800"/>
          </a:xfrm>
          <a:prstGeom prst="roundRect">
            <a:avLst>
              <a:gd name="adj" fmla="val 0"/>
            </a:avLst>
          </a:prstGeom>
          <a:solidFill>
            <a:srgbClr val="F3E699"/>
          </a:solidFill>
          <a:ln>
            <a:noFill/>
          </a:ln>
          <a:effectLst>
            <a:innerShdw blurRad="546100">
              <a:srgbClr val="EAAB1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FF77E7-B6BF-AD31-F714-36BFB98DB1B6}"/>
              </a:ext>
            </a:extLst>
          </p:cNvPr>
          <p:cNvSpPr txBox="1"/>
          <p:nvPr/>
        </p:nvSpPr>
        <p:spPr>
          <a:xfrm>
            <a:off x="0" y="5143282"/>
            <a:ext cx="12191980" cy="16927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তখন মোশি আসিয়া লোকদিগকে সদাপ্রভুর সকল বাক্য ও সকল শাসন কহিলেন, তাহাতে সমস্ত লোক একস্বরে উত্তর করিল, সদাপ্রভু যে যে কথা কহিলেন, আমরা সমস্তই পালন করিব।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/>
            <a:r>
              <a:rPr lang="as-IN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 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২৪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:৩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8654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075714" y="39925"/>
            <a:ext cx="4913001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400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পরে মোশি সদাপ্রভুর নিকটে ফিরিয়া গিয়া কহিলেন, হায় হায়, এই লোকেরা মহাপাপ করিয়াছে, আপনাদের জন্য স্বর্ণ-দেবতা নির্ম্মাণ করিয়াছে। আহা! এখন যদি ইহাদের পাপ ক্ষমা কর—; আর যদি না কর, তবে আমি বিনয় করিতেছি, তোমার লিখিত পুস্তক হইতে আমার নাম কাটিয়া ফেল।</a:t>
            </a:r>
            <a:r>
              <a:rPr lang="es-ES" sz="2400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/>
            <a:r>
              <a:rPr lang="as-IN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 </a:t>
            </a:r>
            <a:r>
              <a:rPr lang="en-US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৩২</a:t>
            </a:r>
            <a:r>
              <a:rPr lang="es-ES" b="1" dirty="0">
                <a:ln/>
                <a:solidFill>
                  <a:schemeClr val="accent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:৩১,৩২,</a:t>
            </a:r>
            <a:endParaRPr lang="es-ES" sz="1600" b="1" dirty="0">
              <a:ln/>
              <a:solidFill>
                <a:schemeClr val="accent3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86E2-E682-B080-2612-671137D4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D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F1B43A7B-116B-1D60-665E-52DEDFE5C1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6617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6C3540-362E-2722-B0DB-3B05879AAFAB}"/>
              </a:ext>
            </a:extLst>
          </p:cNvPr>
          <p:cNvSpPr txBox="1"/>
          <p:nvPr/>
        </p:nvSpPr>
        <p:spPr>
          <a:xfrm>
            <a:off x="6542317" y="154840"/>
            <a:ext cx="5736752" cy="65556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3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ফলতঃ সদাপ্রভু তাঁহার সম্মুখ দিয়া গমন করতঃ এই ঘোষণা করিলেন, ‘সদাপ্রভু, সদাপ্রভু, স্নেহশীল ও কৃপাময় ঈশ্বর, ক্রোধে ধীর এবং দয়াতে ও সত্যে মহান্; সহস্র সহস্র [পুরুষ] পর্য্যন্ত দয়ারক্ষক, অপরাধের, অধর্ম্মের ও পাপের ক্ষমাকারী; তথাপি তিনি অবশ্য [পাপের] দণ্ড দেন; পুত্র পৌত্রদের উপরে, তৃতীয় ও চতুর্থ পুরুষ পর্য্যন্ত, তিনি পিতৃগণের অপরাধের প্রতিফল বর্ত্তান।</a:t>
            </a:r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as-IN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 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৩৪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:৬,৭,</a:t>
            </a:r>
          </a:p>
        </p:txBody>
      </p:sp>
    </p:spTree>
    <p:extLst>
      <p:ext uri="{BB962C8B-B14F-4D97-AF65-F5344CB8AC3E}">
        <p14:creationId xmlns:p14="http://schemas.microsoft.com/office/powerpoint/2010/main" val="398860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7098" y="2172108"/>
            <a:ext cx="4396902" cy="25699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তখন মেঘ সমাগম-তাম্বু আচ্ছাদন করিল, এবং সদাপ্রভুর প্রতাপ আবাস পরিপূর্ণ করিল 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 </a:t>
            </a:r>
            <a:r>
              <a:rPr lang="as-IN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কেননা সমস্ত ইস্রায়েল-কুলের দৃষ্টিগোচরে তাহাদের সমস্ত যাত্রাতে দিবাতে সদাপ্রভুর মেঘ এবং রাত্রিতে অগ্নি আবাসের উপরে অবস্থিতি করিত।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as-IN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s-ES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৪০:৩৪,৩৮,</a:t>
            </a:r>
          </a:p>
        </p:txBody>
      </p:sp>
    </p:spTree>
    <p:extLst>
      <p:ext uri="{BB962C8B-B14F-4D97-AF65-F5344CB8AC3E}">
        <p14:creationId xmlns:p14="http://schemas.microsoft.com/office/powerpoint/2010/main" val="233209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6D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AD844362-9475-94EB-8106-5EA82E427D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b="24100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9727F2-8F2A-EC65-27C2-3F3D7CEA9627}"/>
              </a:ext>
            </a:extLst>
          </p:cNvPr>
          <p:cNvSpPr txBox="1"/>
          <p:nvPr/>
        </p:nvSpPr>
        <p:spPr>
          <a:xfrm>
            <a:off x="-3047" y="4596459"/>
            <a:ext cx="12191999" cy="22159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“</a:t>
            </a:r>
            <a:r>
              <a:rPr lang="as-IN" sz="24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পরে সদাপ্রভু কহিলেন, সত্যই আমি মিসরস্থ আপন প্রজাদের কষ্ট দেখিয়াছি, এবং কার্য্যশাসকদের সমক্ষে তাহাদের ক্রন্দনও শুনিয়াছি; ফলতঃ আমি তাহাদের দুঃখ জানি। আর মিস্রীয়দের হস্ত হইতে তাহাদিগকে উদ্ধার করিবার জন্য, এবং সেই দেশ হইতে উঠাইয়া লইয়া উত্তম ও প্রশস্ত এক দেশে, অর্থাৎ কনানীয়, হিত্তীয়, ইমোরীয়, পরিষীয়, হিব্বীয় ও যিবূষীয় লোকেরা যে স্থানে থাকে, সেই দুগ্ধমধুপ্রবাহী দেশে তাহাদিগকে আনিবার জন্য নামিয়া আসিয়াছি।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as-IN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যাত্রাপুস্তক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৩:৭,৮</a:t>
            </a:r>
            <a:endParaRPr lang="es-ES" b="1" dirty="0">
              <a:ln w="12700" cmpd="sng">
                <a:noFill/>
                <a:prstDash val="solid"/>
              </a:ln>
              <a:solidFill>
                <a:srgbClr val="7D502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9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761" y="5252339"/>
            <a:ext cx="12112171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“</a:t>
            </a:r>
            <a:r>
              <a:rPr lang="as-IN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পরে মোশি ও হারোণ গিয়া ফরৌণকে কহিলেন, সদাপ্রভু ইস্রায়েলের ঈশ্বর, এই কথা কহেন, প্রান্তরে আমার উদ্দেশে উৎসব করণার্থে আমার প্রজাদিগকে ছাড়িয়া দেও।</a:t>
            </a:r>
          </a:p>
          <a:p>
            <a:pPr algn="ctr"/>
            <a:r>
              <a:rPr lang="as-IN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ফরৌণ কহিলেন, সদাপ্রভু কে, যে আমি তাহার কথা শুনিয়া ইস্রায়েলকে ছাড়িয়া দিব? আমি সদাপ্রভুকে জানি না, ইস্রায়েলকেও ছাড়িয়া দিব না।</a:t>
            </a:r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” </a:t>
            </a:r>
            <a:r>
              <a:rPr lang="as-IN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যাত্রাপুস্তক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৫:১,২ 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0" y="3210817"/>
            <a:ext cx="6487886" cy="36471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33051"/>
            <a:ext cx="6591299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আর ফরৌণের হৃদয় কঠিন হওয়াতে তিনি ইস্রায়েল-সন্তানদিগকে যাইতে দিলেন না; যেমন সদাপ্রভু মোশি দ্বারা বলিয়াছিলেন।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as-IN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৯:৩৫</a:t>
            </a:r>
            <a:endParaRPr lang="es-ES" sz="2400" b="1" dirty="0">
              <a:ln w="12700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8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dificio, interior, vivo, cuarto&#10;&#10;El contenido generado por IA puede ser incorrecto.">
            <a:extLst>
              <a:ext uri="{FF2B5EF4-FFF2-40B4-BE49-F238E27FC236}">
                <a16:creationId xmlns:a16="http://schemas.microsoft.com/office/drawing/2014/main" id="{1B169773-1FFA-D433-E908-A2B10097B1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122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2409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rgbClr val="C00000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C4DB1A-2887-473C-695E-D0124E02580A}"/>
              </a:ext>
            </a:extLst>
          </p:cNvPr>
          <p:cNvSpPr txBox="1"/>
          <p:nvPr/>
        </p:nvSpPr>
        <p:spPr>
          <a:xfrm>
            <a:off x="5715004" y="107407"/>
            <a:ext cx="6263515" cy="6771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আর তোমাদের সন্তানগণ যখন তোমাদিগকে বলিবে, তোমাদের এই সেবার তাৎপর্য্য কি? তোমরা কহিবে, ইহা সদাপ্রভুর উদ্দেশে নিস্তারপর্ব্বীয় যজ্ঞ, মিস্রীয়দিগকে আঘাত করিবার সময়ে তিনি মিসরে ইস্রায়েল-সন্তানদের গৃহ সকল ছাড়িয়া অগ্রে গিয়াছিলেন, আমাদের গৃহ রক্ষা করিয়াছিলেন। তখন লোকেরা মস্তক নমনপূর্ব্বক প্রণিপাত করিল।</a:t>
            </a:r>
            <a:r>
              <a:rPr lang="en-U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as-IN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n-US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১২:২৬,২৭</a:t>
            </a:r>
            <a:endParaRPr lang="es-ES" sz="2800" b="1" dirty="0">
              <a:ln w="12700" cmpd="sng">
                <a:noFill/>
                <a:prstDash val="solid"/>
              </a:ln>
              <a:gradFill flip="none" rotWithShape="1">
                <a:gsLst>
                  <a:gs pos="10000">
                    <a:schemeClr val="accent1"/>
                  </a:gs>
                  <a:gs pos="74000">
                    <a:srgbClr val="C00000"/>
                  </a:gs>
                </a:gsLst>
                <a:lin ang="10800000" scaled="1"/>
                <a:tileRect/>
              </a:gra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0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6C4B561-53AE-8A86-6C7D-7F931AE26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903ECB-7DE1-FC84-F0F2-D00206D9F053}"/>
              </a:ext>
            </a:extLst>
          </p:cNvPr>
          <p:cNvSpPr txBox="1"/>
          <p:nvPr/>
        </p:nvSpPr>
        <p:spPr>
          <a:xfrm>
            <a:off x="1" y="99017"/>
            <a:ext cx="10913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তখন মোশি লোকদিগকে কহিলেন, ভয় করিও না, সকলে স্থির হইয়া দাঁড়াও। সদাপ্রভু অদ্য তোমাদের যে নিস্তার করেন, তাহা দেখ; কেননা এই যে মিস্রীয়দিগকে অদ্য দেখিতেছ, ইহাদিগকে আর কখনই দেখিবে না। সদাপ্রভু তোমাদের পক্ষ হইয়া যুদ্ধ করিবেন, তোমরা নীরব থাকিবে।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 </a:t>
            </a:r>
            <a:r>
              <a:rPr lang="as-IN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১৪::১৩,১৪ </a:t>
            </a:r>
            <a:endParaRPr lang="es-ES" b="1" dirty="0">
              <a:ln w="12700" cmpd="sng">
                <a:noFill/>
                <a:prstDash val="solid"/>
              </a:ln>
              <a:solidFill>
                <a:srgbClr val="F9FABE"/>
              </a:solidFill>
              <a:effectLst>
                <a:glow rad="76200">
                  <a:srgbClr val="1C3054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4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তখন সদাপ্রভু মোশিকে কহিলেন, তোমরা আমার আজ্ঞা ও ব্যবস্থা পালন করিতে কত কাল অসম্মত থাকিবে? দেখ, সদাপ্রভুই তোমাদিগকে বিশ্রামবার দিয়াছেন, তাই তিনি ষষ্ঠ দিনে দুই দিনের খাদ্য তোমাদিগকে দিয়া থাকেন; তোমরা প্রতিজন স্ব স্ব স্থানে থাক; সপ্তম দিনে কেহ নিজ স্থান হইতে বাহিরে না যাউক। তাহাতে লোকেরা সপ্তম দিনে বিশ্রাম করিল।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as-IN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১:২৮-৩০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645229"/>
            <a:ext cx="4880995" cy="4031873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আমি মিস্রীয়দের প্রতি যাহা করিয়াছি, এবং যেমন ঈগল পক্ষী পক্ষ দ্বারা, তেমনি তোমাদিগকে বহিয়া আপনার নিকটে আনিয়াছি, তাহা তোমরা দেখিয়াছ। এখন যদি তোমরা আমার রবে অবধান কর ও আমার নিয়ম পালন কর, তবে তোমরা সকল জাতি অপেক্ষা আমার নিজস্ব অধিকার হইবে, কেননা সমস্ত পৃথিবী আমার; আর আমার নিমিত্তে তোমরাই যাজকদের এক রাজ্য ও পবিত্র এক জাতি হইবে। এই সকল কথা তুমি ইস্রায়েল-সন্তানদিগকে বল।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 </a:t>
            </a:r>
            <a:r>
              <a:rPr lang="as-IN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১৯:৪–৬,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448227"/>
            <a:ext cx="5487924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“</a:t>
            </a:r>
            <a:r>
              <a:rPr lang="as-IN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পরে সদাপ্রভু মোশিকে কহিলেন, তুমি ইস্রায়েল-সন্তানগণকে এই কথা কহ, তোমরা আপনারাই দেখিলে, আমি আকাশ হইতে তোমাদের সহিত কথা কহিলাম। তোমরা আমার প্রতিযোগী কিছু নির্ম্মাণ করিও না; আপনাদের নিমিত্তে রৌপ্যময় দেবতা কি স্বর্ণময় দেবতা নির্ম্মাণ করিও না।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”	</a:t>
            </a:r>
          </a:p>
          <a:p>
            <a:pPr algn="ctr"/>
            <a:r>
              <a:rPr lang="as-IN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যাত্রাপুস্তক </a:t>
            </a:r>
            <a:r>
              <a:rPr lang="en-U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২০:২২,২৩, 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712</Words>
  <Application>Microsoft Office PowerPoint</Application>
  <PresentationFormat>Panorámica</PresentationFormat>
  <Paragraphs>24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Nirmala 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75</cp:revision>
  <dcterms:created xsi:type="dcterms:W3CDTF">2025-06-04T06:07:59Z</dcterms:created>
  <dcterms:modified xsi:type="dcterms:W3CDTF">2025-06-23T13:21:59Z</dcterms:modified>
</cp:coreProperties>
</file>