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0" r:id="rId3"/>
    <p:sldId id="299" r:id="rId4"/>
    <p:sldId id="257" r:id="rId5"/>
    <p:sldId id="258" r:id="rId6"/>
    <p:sldId id="259"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6" autoAdjust="0"/>
    <p:restoredTop sz="75787" autoAdjust="0"/>
  </p:normalViewPr>
  <p:slideViewPr>
    <p:cSldViewPr snapToGrid="0">
      <p:cViewPr varScale="1">
        <p:scale>
          <a:sx n="38" d="100"/>
          <a:sy n="38" d="100"/>
        </p:scale>
        <p:origin x="72"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lang="ru-RU" sz="1900" b="1" dirty="0">
              <a:effectLst>
                <a:outerShdw blurRad="38100" dist="38100" dir="2700000" algn="tl">
                  <a:srgbClr val="000000">
                    <a:alpha val="43137"/>
                  </a:srgbClr>
                </a:outerShdw>
              </a:effectLst>
            </a:rPr>
            <a:t>Той няма да ни позволи да се подхлъзнем по пътя на живота (ст. 3)</a:t>
          </a:r>
          <a:endParaRPr lang="es-ES" sz="1900" b="1" dirty="0">
            <a:effectLst>
              <a:outerShdw blurRad="38100" dist="38100" dir="2700000" algn="tl">
                <a:srgbClr val="000000">
                  <a:alpha val="43137"/>
                </a:srgbClr>
              </a:outerShdw>
            </a:effectLst>
          </a:endParaRP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lang="ru-RU" sz="2000" b="1" dirty="0">
              <a:solidFill>
                <a:schemeClr val="tx1"/>
              </a:solidFill>
            </a:rPr>
            <a:t>Той постоянно бди над нас (ст. 4)</a:t>
          </a:r>
          <a:endParaRPr lang="es-ES" sz="2000" b="1" dirty="0">
            <a:solidFill>
              <a:schemeClr val="tx1"/>
            </a:solidFill>
          </a:endParaRP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lang="ru-RU" sz="2000" b="1" dirty="0">
              <a:solidFill>
                <a:schemeClr val="tx1"/>
              </a:solidFill>
            </a:rPr>
            <a:t>Той ни дава физическо и духовно убежище (ст. 5-6)</a:t>
          </a:r>
          <a:endParaRPr lang="es-ES" sz="2000" b="1" dirty="0">
            <a:solidFill>
              <a:schemeClr val="tx1"/>
            </a:solidFill>
          </a:endParaRP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lang="ru-RU" sz="2000" b="1" dirty="0">
              <a:effectLst>
                <a:outerShdw blurRad="38100" dist="38100" dir="2700000" algn="tl">
                  <a:srgbClr val="000000">
                    <a:alpha val="43137"/>
                  </a:srgbClr>
                </a:outerShdw>
              </a:effectLst>
            </a:rPr>
            <a:t>Той винаги е до нас, за да ни защитава (ст. 7)</a:t>
          </a:r>
          <a:endParaRPr lang="es-ES" sz="2000" b="1" dirty="0">
            <a:effectLst>
              <a:outerShdw blurRad="38100" dist="38100" dir="2700000" algn="tl">
                <a:srgbClr val="000000">
                  <a:alpha val="43137"/>
                </a:srgbClr>
              </a:outerShdw>
            </a:effectLst>
          </a:endParaRP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lang="ru-RU" sz="2000" b="1" dirty="0">
              <a:effectLst>
                <a:outerShdw blurRad="38100" dist="38100" dir="2700000" algn="tl">
                  <a:srgbClr val="000000">
                    <a:alpha val="43137"/>
                  </a:srgbClr>
                </a:outerShdw>
              </a:effectLst>
            </a:rPr>
            <a:t>Той ще се грижи за нас по всяко време и навсякъде (ст. 8)</a:t>
          </a:r>
          <a:endParaRPr lang="es-ES" sz="2000" b="1" dirty="0">
            <a:effectLst>
              <a:outerShdw blurRad="38100" dist="38100" dir="2700000" algn="tl">
                <a:srgbClr val="000000">
                  <a:alpha val="43137"/>
                </a:srgbClr>
              </a:outerShdw>
            </a:effectLst>
          </a:endParaRP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custLinFactNeighborX="6743">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51498">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lstStyle/>
        <a:p>
          <a:r>
            <a:rPr lang="ru-RU" sz="2000" b="1" dirty="0">
              <a:effectLst>
                <a:outerShdw blurRad="38100" dist="38100" dir="2700000" algn="tl">
                  <a:srgbClr val="000000">
                    <a:alpha val="43137"/>
                  </a:srgbClr>
                </a:outerShdw>
              </a:effectLst>
            </a:rPr>
            <a:t>[Червеното] море видя Бог и избяга (ст. 3а)</a:t>
          </a:r>
          <a:endParaRPr lang="es-ES" sz="2000" b="1" dirty="0">
            <a:effectLst>
              <a:outerShdw blurRad="38100" dist="38100" dir="2700000" algn="tl">
                <a:srgbClr val="000000">
                  <a:alpha val="43137"/>
                </a:srgbClr>
              </a:outerShdw>
            </a:effectLst>
          </a:endParaRP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lstStyle/>
        <a:p>
          <a:r>
            <a:rPr lang="ru-RU" sz="2000" b="1" dirty="0">
              <a:effectLst>
                <a:outerShdw blurRad="38100" dist="38100" dir="2700000" algn="tl">
                  <a:srgbClr val="000000">
                    <a:alpha val="43137"/>
                  </a:srgbClr>
                </a:outerShdw>
              </a:effectLst>
            </a:rPr>
            <a:t>Река Йордан се върна (ст. 3b)</a:t>
          </a:r>
          <a:endParaRPr lang="es-ES" sz="2000" b="1" dirty="0">
            <a:effectLst>
              <a:outerShdw blurRad="38100" dist="38100" dir="2700000" algn="tl">
                <a:srgbClr val="000000">
                  <a:alpha val="43137"/>
                </a:srgbClr>
              </a:outerShdw>
            </a:effectLst>
          </a:endParaRP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lang="ru-RU" sz="2000" b="1" dirty="0">
              <a:effectLst>
                <a:outerShdw blurRad="38100" dist="38100" dir="2700000" algn="tl">
                  <a:srgbClr val="000000">
                    <a:alpha val="43137"/>
                  </a:srgbClr>
                </a:outerShdw>
              </a:effectLst>
            </a:rPr>
            <a:t>Планините и хълмовете скочиха (ст. 4)</a:t>
          </a:r>
          <a:endParaRPr lang="es-ES" sz="2000" b="1" dirty="0">
            <a:effectLst>
              <a:outerShdw blurRad="38100" dist="38100" dir="2700000" algn="tl">
                <a:srgbClr val="000000">
                  <a:alpha val="43137"/>
                </a:srgbClr>
              </a:outerShdw>
            </a:effectLst>
          </a:endParaRP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lang="bg-BG" sz="2000" b="1" dirty="0"/>
            <a:t>Дава спасение (Пс. </a:t>
          </a:r>
          <a:r>
            <a:rPr lang="es-ES" sz="2000" b="1" dirty="0"/>
            <a:t>14:7)</a:t>
          </a:r>
          <a:endParaRPr lang="es-ES" sz="2000" dirty="0"/>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lang="ru-RU" sz="2000" b="1" dirty="0"/>
            <a:t>Пази ни от злото (Пс.</a:t>
          </a:r>
          <a:r>
            <a:rPr lang="en-GB" sz="2000" b="1" dirty="0"/>
            <a:t> </a:t>
          </a:r>
          <a:r>
            <a:rPr lang="en-US" sz="2000" b="1" dirty="0"/>
            <a:t>27:5</a:t>
          </a:r>
          <a:r>
            <a:rPr lang="es-ES" sz="2000" b="1" dirty="0"/>
            <a:t>)</a:t>
          </a:r>
          <a:endParaRPr lang="es-ES" sz="2000" dirty="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lang="bg-BG" sz="2000" b="1" dirty="0"/>
            <a:t>Осигурява нуждите ни (Пс. </a:t>
          </a:r>
          <a:r>
            <a:rPr lang="en-US" sz="2000" b="1" dirty="0"/>
            <a:t>36:8</a:t>
          </a:r>
          <a:r>
            <a:rPr lang="es-ES" sz="2000" b="1" dirty="0"/>
            <a:t>)</a:t>
          </a:r>
          <a:endParaRPr lang="es-ES" sz="2000" dirty="0"/>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lang="bg-BG" sz="2000" b="1" dirty="0"/>
            <a:t>Защитава беззащитните (Пс. </a:t>
          </a:r>
          <a:r>
            <a:rPr lang="en-US" sz="2000" b="1" dirty="0"/>
            <a:t>68:5</a:t>
          </a:r>
          <a:r>
            <a:rPr lang="es-ES" sz="2000" b="1" dirty="0"/>
            <a:t>)</a:t>
          </a:r>
          <a:endParaRPr lang="es-ES" sz="2000" dirty="0"/>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lang="bg-BG" sz="2000" b="1" dirty="0"/>
            <a:t>Укрепва ни (Пс. </a:t>
          </a:r>
          <a:r>
            <a:rPr lang="es-ES" sz="2000" b="1" dirty="0"/>
            <a:t>68:35)</a:t>
          </a:r>
          <a:endParaRPr lang="es-ES" sz="2000" dirty="0"/>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352799"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ru-RU" sz="1900" b="1" kern="1200" dirty="0">
              <a:effectLst>
                <a:outerShdw blurRad="38100" dist="38100" dir="2700000" algn="tl">
                  <a:srgbClr val="000000">
                    <a:alpha val="43137"/>
                  </a:srgbClr>
                </a:outerShdw>
              </a:effectLst>
            </a:rPr>
            <a:t>Той няма да ни позволи да се подхлъзнем по пътя на живота (ст. 3)</a:t>
          </a:r>
          <a:endParaRPr lang="es-ES" sz="1900" b="1" kern="1200" dirty="0">
            <a:effectLst>
              <a:outerShdw blurRad="38100" dist="38100" dir="2700000" algn="tl">
                <a:srgbClr val="000000">
                  <a:alpha val="43137"/>
                </a:srgbClr>
              </a:outerShdw>
            </a:effectLst>
          </a:endParaRPr>
        </a:p>
      </dsp:txBody>
      <dsp:txXfrm>
        <a:off x="352799"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Той постоянно бди над нас (ст. 4)</a:t>
          </a:r>
          <a:endParaRPr lang="es-ES" sz="2000" b="1" kern="1200" dirty="0">
            <a:solidFill>
              <a:schemeClr val="tx1"/>
            </a:solidFill>
          </a:endParaRP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rPr>
            <a:t>Той ни дава физическо и духовно убежище (ст. 5-6)</a:t>
          </a:r>
          <a:endParaRPr lang="es-ES" sz="2000" b="1" kern="1200" dirty="0">
            <a:solidFill>
              <a:schemeClr val="tx1"/>
            </a:solidFill>
          </a:endParaRP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Той винаги е до нас, за да ни защитава (ст. 7)</a:t>
          </a:r>
          <a:endParaRPr lang="es-ES" sz="2000" b="1" kern="1200" dirty="0">
            <a:effectLst>
              <a:outerShdw blurRad="38100" dist="38100" dir="2700000" algn="tl">
                <a:srgbClr val="000000">
                  <a:alpha val="43137"/>
                </a:srgbClr>
              </a:outerShdw>
            </a:effectLst>
          </a:endParaRP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287434" y="2043389"/>
          <a:ext cx="7284937"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Той ще се грижи за нас по всяко време и навсякъде (ст. 8)</a:t>
          </a:r>
          <a:endParaRPr lang="es-ES" sz="2000" b="1" kern="1200" dirty="0">
            <a:effectLst>
              <a:outerShdw blurRad="38100" dist="38100" dir="2700000" algn="tl">
                <a:srgbClr val="000000">
                  <a:alpha val="43137"/>
                </a:srgbClr>
              </a:outerShdw>
            </a:effectLst>
          </a:endParaRPr>
        </a:p>
      </dsp:txBody>
      <dsp:txXfrm>
        <a:off x="287434" y="2043389"/>
        <a:ext cx="7284937"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[Червеното] море видя Бог и избяга (ст. 3а)</a:t>
          </a:r>
          <a:endParaRPr lang="es-ES" sz="2000" b="1" kern="1200" dirty="0">
            <a:effectLst>
              <a:outerShdw blurRad="38100" dist="38100" dir="2700000" algn="tl">
                <a:srgbClr val="000000">
                  <a:alpha val="43137"/>
                </a:srgbClr>
              </a:outerShdw>
            </a:effectLst>
          </a:endParaRP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Река Йордан се върна (ст. 3b)</a:t>
          </a:r>
          <a:endParaRPr lang="es-ES" sz="2000" b="1" kern="1200" dirty="0">
            <a:effectLst>
              <a:outerShdw blurRad="38100" dist="38100" dir="2700000" algn="tl">
                <a:srgbClr val="000000">
                  <a:alpha val="43137"/>
                </a:srgbClr>
              </a:outerShdw>
            </a:effectLst>
          </a:endParaRP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Планините и хълмовете скочиха (ст. 4)</a:t>
          </a:r>
          <a:endParaRPr lang="es-ES" sz="2000" b="1" kern="1200" dirty="0">
            <a:effectLst>
              <a:outerShdw blurRad="38100" dist="38100" dir="2700000" algn="tl">
                <a:srgbClr val="000000">
                  <a:alpha val="43137"/>
                </a:srgbClr>
              </a:outerShdw>
            </a:effectLst>
          </a:endParaRP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bg-BG" sz="2000" b="1" kern="1200" dirty="0"/>
            <a:t>Дава спасение (Пс. </a:t>
          </a:r>
          <a:r>
            <a:rPr lang="es-ES" sz="2000" b="1" kern="1200" dirty="0"/>
            <a:t>14:7)</a:t>
          </a:r>
          <a:endParaRPr lang="es-ES" sz="2000" kern="1200" dirty="0"/>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Пази ни от злото (Пс.</a:t>
          </a:r>
          <a:r>
            <a:rPr lang="en-GB" sz="2000" b="1" kern="1200" dirty="0"/>
            <a:t> </a:t>
          </a:r>
          <a:r>
            <a:rPr lang="en-US" sz="2000" b="1" kern="1200" dirty="0"/>
            <a:t>27:5</a:t>
          </a:r>
          <a:r>
            <a:rPr lang="es-ES" sz="2000" b="1" kern="1200" dirty="0"/>
            <a:t>)</a:t>
          </a:r>
          <a:endParaRPr lang="es-ES" sz="2000" kern="1200" dirty="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bg-BG" sz="2000" b="1" kern="1200" dirty="0"/>
            <a:t>Осигурява нуждите ни (Пс. </a:t>
          </a:r>
          <a:r>
            <a:rPr lang="en-US" sz="2000" b="1" kern="1200" dirty="0"/>
            <a:t>36:8</a:t>
          </a:r>
          <a:r>
            <a:rPr lang="es-ES" sz="2000" b="1" kern="1200" dirty="0"/>
            <a:t>)</a:t>
          </a:r>
          <a:endParaRPr lang="es-ES" sz="2000" kern="1200" dirty="0"/>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bg-BG" sz="2000" b="1" kern="1200" dirty="0"/>
            <a:t>Защитава беззащитните (Пс. </a:t>
          </a:r>
          <a:r>
            <a:rPr lang="en-US" sz="2000" b="1" kern="1200" dirty="0"/>
            <a:t>68:5</a:t>
          </a:r>
          <a:r>
            <a:rPr lang="es-ES" sz="2000" b="1" kern="1200" dirty="0"/>
            <a:t>)</a:t>
          </a:r>
          <a:endParaRPr lang="es-ES" sz="2000" kern="1200" dirty="0"/>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lang="bg-BG" sz="2000" b="1" kern="1200" dirty="0"/>
            <a:t>Укрепва ни (Пс. </a:t>
          </a:r>
          <a:r>
            <a:rPr lang="es-ES" sz="2000" b="1" kern="1200" dirty="0"/>
            <a:t>68:35)</a:t>
          </a:r>
          <a:endParaRPr lang="es-ES" sz="2000" kern="1200" dirty="0"/>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7194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03559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8892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65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2053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9942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9126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1179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67611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74721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22/01/2024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4254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22/01/2024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22/01/2024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22/01/2024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056572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178406" y="818053"/>
            <a:ext cx="3787428" cy="4708981"/>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bg-BG" sz="7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ГОСПОД ЧУВА </a:t>
            </a:r>
            <a:br>
              <a:rPr lang="en-GB" sz="7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bg-BG" sz="7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И ИЗБАВЯ</a:t>
            </a:r>
            <a:endParaRPr lang="es-ES" sz="7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ru-RU" sz="1600" b="1" dirty="0">
                <a:solidFill>
                  <a:schemeClr val="accent2">
                    <a:lumMod val="40000"/>
                    <a:lumOff val="60000"/>
                  </a:schemeClr>
                </a:solidFill>
              </a:rPr>
              <a:t>Урок 4 за 27 януари 2024 г</a:t>
            </a:r>
            <a:endParaRPr lang="es-ES" sz="1600" b="1" dirty="0">
              <a:solidFill>
                <a:schemeClr val="accent2">
                  <a:lumMod val="40000"/>
                  <a:lumOff val="60000"/>
                </a:schemeClr>
              </a:solidFill>
            </a:endParaRP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2" y="4892468"/>
            <a:ext cx="12191998" cy="1976223"/>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Un hombre acostado en el suelo&#10;&#10;Descripción generada automáticamente con confianza media">
            <a:extLst>
              <a:ext uri="{FF2B5EF4-FFF2-40B4-BE49-F238E27FC236}">
                <a16:creationId xmlns:a16="http://schemas.microsoft.com/office/drawing/2014/main" id="{40B158D7-EE58-FDF0-0A0C-8D6CCDEDED0E}"/>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1" y="190"/>
            <a:ext cx="8128855" cy="4892278"/>
          </a:xfrm>
          <a:prstGeom prst="rect">
            <a:avLst/>
          </a:prstGeom>
        </p:spPr>
      </p:pic>
      <p:pic>
        <p:nvPicPr>
          <p:cNvPr id="4" name="Imagen 3" descr="Una persona con la mano en la cara&#10;&#10;Descripción generada automáticamente con confianza baja">
            <a:extLst>
              <a:ext uri="{FF2B5EF4-FFF2-40B4-BE49-F238E27FC236}">
                <a16:creationId xmlns:a16="http://schemas.microsoft.com/office/drawing/2014/main" id="{883A03AF-F2B8-4116-3A72-2256DDFE914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8128856" y="0"/>
            <a:ext cx="4063143" cy="6868691"/>
          </a:xfrm>
          <a:prstGeom prst="rect">
            <a:avLst/>
          </a:prstGeom>
        </p:spPr>
      </p:pic>
      <p:sp>
        <p:nvSpPr>
          <p:cNvPr id="5" name="CuadroTexto 4">
            <a:extLst>
              <a:ext uri="{FF2B5EF4-FFF2-40B4-BE49-F238E27FC236}">
                <a16:creationId xmlns:a16="http://schemas.microsoft.com/office/drawing/2014/main" id="{849034F4-D6D5-F912-28FF-1C709D251D1F}"/>
              </a:ext>
            </a:extLst>
          </p:cNvPr>
          <p:cNvSpPr txBox="1"/>
          <p:nvPr/>
        </p:nvSpPr>
        <p:spPr>
          <a:xfrm>
            <a:off x="-1282" y="5079298"/>
            <a:ext cx="8128854" cy="156966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kumimoji="0" lang="ru-RU"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„Праведните извикаха и Господ послуша, и от всичките им беди ги избави“</a:t>
            </a:r>
            <a:r>
              <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bg-BG"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Псалм</a:t>
            </a:r>
            <a:r>
              <a:rPr kumimoji="0" lang="es-ES" sz="20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rPr>
              <a:t> 34:17)</a:t>
            </a:r>
            <a:endParaRPr kumimoji="0" lang="es-ES" sz="3200" b="1" i="0" u="none" strike="noStrike" kern="1200" cap="none" spc="0" normalizeH="0" baseline="0" noProof="0" dirty="0">
              <a:ln/>
              <a:solidFill>
                <a:srgbClr val="FFC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9495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A8AFB0-3E8A-F92A-3094-E2BD81F31F71}"/>
              </a:ext>
            </a:extLst>
          </p:cNvPr>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bg-BG" sz="2400" b="1" dirty="0">
                <a:solidFill>
                  <a:srgbClr val="FB40A8"/>
                </a:solidFill>
                <a:effectLst>
                  <a:outerShdw blurRad="50800" dist="38100" dir="2700000" algn="tl" rotWithShape="0">
                    <a:prstClr val="black">
                      <a:alpha val="40000"/>
                    </a:prstClr>
                  </a:outerShdw>
                </a:effectLst>
                <a:highlight>
                  <a:srgbClr val="FED6EC"/>
                </a:highlight>
              </a:rPr>
              <a:t>Господ знае (Псалм 139</a:t>
            </a:r>
            <a:r>
              <a:rPr lang="es-ES" sz="2400" b="1" dirty="0">
                <a:solidFill>
                  <a:srgbClr val="FB40A8"/>
                </a:solidFill>
                <a:effectLst>
                  <a:outerShdw blurRad="50800" dist="38100" dir="2700000" algn="tl" rotWithShape="0">
                    <a:prstClr val="black">
                      <a:alpha val="40000"/>
                    </a:prstClr>
                  </a:outerShdw>
                </a:effectLst>
                <a:highlight>
                  <a:srgbClr val="FED6EC"/>
                </a:highlight>
              </a:rPr>
              <a:t>).</a:t>
            </a:r>
          </a:p>
          <a:p>
            <a:pPr>
              <a:spcBef>
                <a:spcPts val="1200"/>
              </a:spcBef>
            </a:pPr>
            <a:r>
              <a:rPr lang="bg-BG" sz="2400" b="1" dirty="0">
                <a:solidFill>
                  <a:srgbClr val="9944BD"/>
                </a:solidFill>
                <a:effectLst>
                  <a:outerShdw blurRad="50800" dist="38100" dir="2700000" algn="tl" rotWithShape="0">
                    <a:prstClr val="black">
                      <a:alpha val="40000"/>
                    </a:prstClr>
                  </a:outerShdw>
                </a:effectLst>
                <a:highlight>
                  <a:srgbClr val="E8D4F0"/>
                </a:highlight>
              </a:rPr>
              <a:t>Господ се грижи (Псалм </a:t>
            </a:r>
            <a:r>
              <a:rPr lang="en-US" sz="2400" b="1" dirty="0">
                <a:solidFill>
                  <a:srgbClr val="9944BD"/>
                </a:solidFill>
                <a:effectLst>
                  <a:outerShdw blurRad="50800" dist="38100" dir="2700000" algn="tl" rotWithShape="0">
                    <a:prstClr val="black">
                      <a:alpha val="40000"/>
                    </a:prstClr>
                  </a:outerShdw>
                </a:effectLst>
                <a:highlight>
                  <a:srgbClr val="E8D4F0"/>
                </a:highlight>
              </a:rPr>
              <a:t>121</a:t>
            </a:r>
            <a:r>
              <a:rPr lang="es-ES" sz="2400" b="1" dirty="0">
                <a:solidFill>
                  <a:srgbClr val="9944BD"/>
                </a:solidFill>
                <a:effectLst>
                  <a:outerShdw blurRad="50800" dist="38100" dir="2700000" algn="tl" rotWithShape="0">
                    <a:prstClr val="black">
                      <a:alpha val="40000"/>
                    </a:prstClr>
                  </a:outerShdw>
                </a:effectLst>
                <a:highlight>
                  <a:srgbClr val="E8D4F0"/>
                </a:highlight>
              </a:rPr>
              <a:t>).</a:t>
            </a:r>
          </a:p>
          <a:p>
            <a:pPr>
              <a:spcBef>
                <a:spcPts val="1200"/>
              </a:spcBef>
            </a:pPr>
            <a:r>
              <a:rPr lang="bg-BG" sz="2400" b="1" dirty="0">
                <a:solidFill>
                  <a:srgbClr val="409DBA"/>
                </a:solidFill>
                <a:effectLst>
                  <a:outerShdw blurRad="50800" dist="38100" dir="2700000" algn="tl" rotWithShape="0">
                    <a:prstClr val="black">
                      <a:alpha val="40000"/>
                    </a:prstClr>
                  </a:outerShdw>
                </a:effectLst>
                <a:highlight>
                  <a:srgbClr val="C1DFE9"/>
                </a:highlight>
              </a:rPr>
              <a:t>Господ защитава (Псалм </a:t>
            </a:r>
            <a:r>
              <a:rPr lang="en-US" sz="2400" b="1" dirty="0">
                <a:solidFill>
                  <a:srgbClr val="409DBA"/>
                </a:solidFill>
                <a:effectLst>
                  <a:outerShdw blurRad="50800" dist="38100" dir="2700000" algn="tl" rotWithShape="0">
                    <a:prstClr val="black">
                      <a:alpha val="40000"/>
                    </a:prstClr>
                  </a:outerShdw>
                </a:effectLst>
                <a:highlight>
                  <a:srgbClr val="C1DFE9"/>
                </a:highlight>
              </a:rPr>
              <a:t>17</a:t>
            </a:r>
            <a:r>
              <a:rPr lang="es-ES" sz="2400" b="1" dirty="0">
                <a:solidFill>
                  <a:srgbClr val="409DBA"/>
                </a:solidFill>
                <a:effectLst>
                  <a:outerShdw blurRad="50800" dist="38100" dir="2700000" algn="tl" rotWithShape="0">
                    <a:prstClr val="black">
                      <a:alpha val="40000"/>
                    </a:prstClr>
                  </a:outerShdw>
                </a:effectLst>
                <a:highlight>
                  <a:srgbClr val="C1DFE9"/>
                </a:highlight>
              </a:rPr>
              <a:t>).</a:t>
            </a:r>
          </a:p>
          <a:p>
            <a:pPr>
              <a:spcBef>
                <a:spcPts val="1200"/>
              </a:spcBef>
            </a:pPr>
            <a:r>
              <a:rPr lang="bg-BG" sz="2400" b="1" dirty="0">
                <a:solidFill>
                  <a:srgbClr val="3EB85F"/>
                </a:solidFill>
                <a:effectLst>
                  <a:outerShdw blurRad="50800" dist="38100" dir="2700000" algn="tl" rotWithShape="0">
                    <a:prstClr val="black">
                      <a:alpha val="40000"/>
                    </a:prstClr>
                  </a:outerShdw>
                </a:effectLst>
                <a:highlight>
                  <a:srgbClr val="C6ECD0"/>
                </a:highlight>
              </a:rPr>
              <a:t>Господ избавя (Псалм </a:t>
            </a:r>
            <a:r>
              <a:rPr lang="en-US" sz="2400" b="1" dirty="0">
                <a:solidFill>
                  <a:srgbClr val="3EB85F"/>
                </a:solidFill>
                <a:effectLst>
                  <a:outerShdw blurRad="50800" dist="38100" dir="2700000" algn="tl" rotWithShape="0">
                    <a:prstClr val="black">
                      <a:alpha val="40000"/>
                    </a:prstClr>
                  </a:outerShdw>
                </a:effectLst>
                <a:highlight>
                  <a:srgbClr val="C6ECD0"/>
                </a:highlight>
              </a:rPr>
              <a:t>114</a:t>
            </a:r>
            <a:r>
              <a:rPr lang="es-ES" sz="2400" b="1" dirty="0">
                <a:solidFill>
                  <a:srgbClr val="3EB85F"/>
                </a:solidFill>
                <a:effectLst>
                  <a:outerShdw blurRad="50800" dist="38100" dir="2700000" algn="tl" rotWithShape="0">
                    <a:prstClr val="black">
                      <a:alpha val="40000"/>
                    </a:prstClr>
                  </a:outerShdw>
                </a:effectLst>
                <a:highlight>
                  <a:srgbClr val="C6ECD0"/>
                </a:highlight>
              </a:rPr>
              <a:t>).</a:t>
            </a:r>
          </a:p>
          <a:p>
            <a:pPr>
              <a:spcBef>
                <a:spcPts val="1200"/>
              </a:spcBef>
            </a:pPr>
            <a:r>
              <a:rPr lang="bg-BG" sz="2400" b="1" dirty="0">
                <a:solidFill>
                  <a:srgbClr val="B77B3D"/>
                </a:solidFill>
                <a:effectLst>
                  <a:outerShdw blurRad="50800" dist="38100" dir="2700000" algn="tl" rotWithShape="0">
                    <a:prstClr val="black">
                      <a:alpha val="40000"/>
                    </a:prstClr>
                  </a:outerShdw>
                </a:effectLst>
                <a:highlight>
                  <a:srgbClr val="F2E4D6"/>
                </a:highlight>
              </a:rPr>
              <a:t>Господ чува и спасява</a:t>
            </a:r>
            <a:r>
              <a:rPr lang="es-ES" sz="2400" b="1" dirty="0">
                <a:solidFill>
                  <a:srgbClr val="B77B3D"/>
                </a:solidFill>
                <a:effectLst>
                  <a:outerShdw blurRad="50800" dist="38100" dir="2700000" algn="tl" rotWithShape="0">
                    <a:prstClr val="black">
                      <a:alpha val="40000"/>
                    </a:prstClr>
                  </a:outerShdw>
                </a:effectLst>
                <a:highlight>
                  <a:srgbClr val="F2E4D6"/>
                </a:highlight>
              </a:rPr>
              <a:t>.</a:t>
            </a:r>
          </a:p>
        </p:txBody>
      </p:sp>
      <p:sp>
        <p:nvSpPr>
          <p:cNvPr id="3" name="CuadroTexto 2">
            <a:extLst>
              <a:ext uri="{FF2B5EF4-FFF2-40B4-BE49-F238E27FC236}">
                <a16:creationId xmlns:a16="http://schemas.microsoft.com/office/drawing/2014/main" id="{A8870553-E4E7-D530-265B-5DC8EAE539B7}"/>
              </a:ext>
            </a:extLst>
          </p:cNvPr>
          <p:cNvSpPr txBox="1"/>
          <p:nvPr/>
        </p:nvSpPr>
        <p:spPr>
          <a:xfrm>
            <a:off x="195609" y="24014"/>
            <a:ext cx="6525231" cy="1200329"/>
          </a:xfrm>
          <a:prstGeom prst="rect">
            <a:avLst/>
          </a:prstGeom>
          <a:noFill/>
        </p:spPr>
        <p:txBody>
          <a:bodyPr wrap="square" rtlCol="0">
            <a:spAutoFit/>
          </a:bodyPr>
          <a:lstStyle/>
          <a:p>
            <a:pPr>
              <a:spcBef>
                <a:spcPts val="600"/>
              </a:spcBef>
            </a:pPr>
            <a:r>
              <a:rPr lang="ru-RU" sz="2400" b="1" dirty="0"/>
              <a:t>Господ не е далечен и пасивен бог. Той ни познава, грижи се за нас, защитава ни и ни освобождава.</a:t>
            </a:r>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97896" y="2664611"/>
            <a:ext cx="6588386" cy="830997"/>
          </a:xfrm>
          <a:prstGeom prst="rect">
            <a:avLst/>
          </a:prstGeom>
          <a:noFill/>
        </p:spPr>
        <p:txBody>
          <a:bodyPr wrap="square">
            <a:spAutoFit/>
          </a:bodyPr>
          <a:lstStyle/>
          <a:p>
            <a:pPr>
              <a:spcBef>
                <a:spcPts val="600"/>
              </a:spcBef>
            </a:pPr>
            <a:r>
              <a:rPr lang="ru-RU" sz="2400" b="1" dirty="0"/>
              <a:t>Ние не сме сами в нашите трудности; имаме Господ, който идва в наша защита.</a:t>
            </a:r>
          </a:p>
        </p:txBody>
      </p:sp>
      <p:sp>
        <p:nvSpPr>
          <p:cNvPr id="10" name="CuadroTexto 9">
            <a:extLst>
              <a:ext uri="{FF2B5EF4-FFF2-40B4-BE49-F238E27FC236}">
                <a16:creationId xmlns:a16="http://schemas.microsoft.com/office/drawing/2014/main" id="{72F952DA-5FED-4849-84D9-560BBAACBF5F}"/>
              </a:ext>
            </a:extLst>
          </p:cNvPr>
          <p:cNvSpPr txBox="1"/>
          <p:nvPr/>
        </p:nvSpPr>
        <p:spPr>
          <a:xfrm>
            <a:off x="195609" y="1154316"/>
            <a:ext cx="6525230" cy="1569660"/>
          </a:xfrm>
          <a:prstGeom prst="rect">
            <a:avLst/>
          </a:prstGeom>
          <a:noFill/>
        </p:spPr>
        <p:txBody>
          <a:bodyPr wrap="square">
            <a:spAutoFit/>
          </a:bodyPr>
          <a:lstStyle/>
          <a:p>
            <a:pPr>
              <a:spcBef>
                <a:spcPts val="600"/>
              </a:spcBef>
            </a:pPr>
            <a:r>
              <a:rPr lang="ru-RU" sz="2400" b="1" dirty="0"/>
              <a:t>Бог ни чува и действа от наше име. Това беше опитът на народа на Израел; и опитът на псалмистите, които викаха към Бог във времена на трудности.</a:t>
            </a:r>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grpId="0"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bg-BG" sz="4400" b="1" spc="300" dirty="0">
                <a:ln w="6600">
                  <a:solidFill>
                    <a:schemeClr val="accent2"/>
                  </a:solidFill>
                  <a:prstDash val="solid"/>
                </a:ln>
                <a:solidFill>
                  <a:srgbClr val="FFFFFF"/>
                </a:solidFill>
                <a:effectLst>
                  <a:outerShdw dist="38100" dir="2700000" algn="tl" rotWithShape="0">
                    <a:schemeClr val="accent2"/>
                  </a:outerShdw>
                </a:effectLst>
              </a:rPr>
              <a:t>ГОСПОД ЗНАЕ</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914423CC-9187-3CA6-EF16-DB9617CD685B}"/>
              </a:ext>
            </a:extLst>
          </p:cNvPr>
          <p:cNvSpPr txBox="1"/>
          <p:nvPr/>
        </p:nvSpPr>
        <p:spPr>
          <a:xfrm>
            <a:off x="3882838" y="603825"/>
            <a:ext cx="7207624" cy="369332"/>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rgbClr val="347A9F"/>
                </a:solidFill>
                <a:latin typeface="Comic Sans MS" panose="030F0702030302020204" pitchFamily="66" charset="0"/>
              </a:rPr>
              <a:t>„Господи, опитал си ме и познал си ме.“</a:t>
            </a:r>
            <a:r>
              <a:rPr lang="es-ES" b="1" dirty="0">
                <a:solidFill>
                  <a:srgbClr val="347A9F"/>
                </a:solidFill>
                <a:latin typeface="Comic Sans MS" panose="030F0702030302020204" pitchFamily="66" charset="0"/>
              </a:rPr>
              <a:t> </a:t>
            </a:r>
            <a:r>
              <a:rPr lang="es-ES" sz="1400" b="1" dirty="0">
                <a:solidFill>
                  <a:srgbClr val="347A9F"/>
                </a:solidFill>
                <a:latin typeface="Comic Sans MS" panose="030F0702030302020204" pitchFamily="66" charset="0"/>
              </a:rPr>
              <a:t>(</a:t>
            </a:r>
            <a:r>
              <a:rPr lang="bg-BG" sz="1400" b="1" dirty="0">
                <a:solidFill>
                  <a:srgbClr val="347A9F"/>
                </a:solidFill>
                <a:latin typeface="Comic Sans MS" panose="030F0702030302020204" pitchFamily="66" charset="0"/>
              </a:rPr>
              <a:t>Псалм</a:t>
            </a:r>
            <a:r>
              <a:rPr lang="es-ES" sz="1400" b="1" dirty="0">
                <a:solidFill>
                  <a:srgbClr val="347A9F"/>
                </a:solidFill>
                <a:latin typeface="Comic Sans MS" panose="030F0702030302020204" pitchFamily="66" charset="0"/>
              </a:rPr>
              <a:t> 139:1)</a:t>
            </a:r>
            <a:endParaRPr lang="es-ES" b="1" dirty="0">
              <a:solidFill>
                <a:srgbClr val="347A9F"/>
              </a:solidFill>
              <a:latin typeface="Comic Sans MS" panose="030F0702030302020204" pitchFamily="66" charset="0"/>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14117" y="995671"/>
            <a:ext cx="8162044" cy="969496"/>
          </a:xfrm>
          <a:prstGeom prst="rect">
            <a:avLst/>
          </a:prstGeom>
          <a:noFill/>
        </p:spPr>
        <p:txBody>
          <a:bodyPr wrap="square" rtlCol="0">
            <a:spAutoFit/>
          </a:bodyPr>
          <a:lstStyle/>
          <a:p>
            <a:pPr>
              <a:spcBef>
                <a:spcPts val="600"/>
              </a:spcBef>
            </a:pPr>
            <a:r>
              <a:rPr lang="ru-RU" sz="1900" b="1" dirty="0"/>
              <a:t>Давид е наясно, че целият му живот е прозрачен пред Бога (Пс. 139:2-3). Бог го познаваше още преди да се роди, тъй като Той го направи да расте в утробата на майка му (Пс. 139:13-16).</a:t>
            </a:r>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69826" y="1127466"/>
            <a:ext cx="3495279" cy="2171183"/>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927663" y="3385278"/>
            <a:ext cx="4264337" cy="2431435"/>
          </a:xfrm>
          <a:prstGeom prst="rect">
            <a:avLst/>
          </a:prstGeom>
          <a:noFill/>
        </p:spPr>
        <p:txBody>
          <a:bodyPr wrap="square">
            <a:spAutoFit/>
          </a:bodyPr>
          <a:lstStyle/>
          <a:p>
            <a:pPr>
              <a:spcBef>
                <a:spcPts val="600"/>
              </a:spcBef>
            </a:pPr>
            <a:r>
              <a:rPr lang="ru-RU" sz="1900" b="1" dirty="0"/>
              <a:t>Няма толкова тъмно място, което да те скрие от Божието присъствие </a:t>
            </a:r>
            <a:br>
              <a:rPr lang="en-GB" sz="1900" b="1" dirty="0"/>
            </a:br>
            <a:r>
              <a:rPr lang="ru-RU" sz="1900" b="1" dirty="0"/>
              <a:t>(Пс. 139:11-12). Но Давид не иска да избяга. Той иска и желае да бъде изследван от Бог. Опитайте се да живеете праведен живот, който е угоден на Бога, като се отвръщате от злото (Пс. 139:17-23).</a:t>
            </a:r>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382" y="3277820"/>
            <a:ext cx="1916067" cy="3438525"/>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1075" y="3277820"/>
            <a:ext cx="1916067" cy="3438524"/>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12768" y="3277820"/>
            <a:ext cx="1916068" cy="3438524"/>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4461" y="3277820"/>
            <a:ext cx="1916067" cy="3438524"/>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14117" y="1960373"/>
            <a:ext cx="8601428" cy="1231106"/>
          </a:xfrm>
          <a:prstGeom prst="rect">
            <a:avLst/>
          </a:prstGeom>
          <a:noFill/>
        </p:spPr>
        <p:txBody>
          <a:bodyPr wrap="square">
            <a:spAutoFit/>
          </a:bodyPr>
          <a:lstStyle/>
          <a:p>
            <a:pPr>
              <a:spcBef>
                <a:spcPts val="600"/>
              </a:spcBef>
            </a:pPr>
            <a:r>
              <a:rPr lang="ru-RU" sz="1850" b="1" dirty="0"/>
              <a:t>Можете да срещнете Бог, където и да отидете, защото Бог е на всяко място. Ако се издигнеш до най-високото (небесата), Той е там; Ако слезе в дълбините (Шеол), Той те намира; Ако се обърнете на изток (крилата на зората), Той те води; Ако тръгне на запад (края на морето), ръката Му те защитава (Пс. 139:7-10).</a:t>
            </a:r>
          </a:p>
        </p:txBody>
      </p:sp>
      <p:sp>
        <p:nvSpPr>
          <p:cNvPr id="10" name="CuadroTexto 9">
            <a:extLst>
              <a:ext uri="{FF2B5EF4-FFF2-40B4-BE49-F238E27FC236}">
                <a16:creationId xmlns:a16="http://schemas.microsoft.com/office/drawing/2014/main" id="{4917FF52-BE31-29BA-F624-1CEC2A07C986}"/>
              </a:ext>
            </a:extLst>
          </p:cNvPr>
          <p:cNvSpPr txBox="1"/>
          <p:nvPr/>
        </p:nvSpPr>
        <p:spPr>
          <a:xfrm>
            <a:off x="7927662" y="5816122"/>
            <a:ext cx="4264338" cy="969496"/>
          </a:xfrm>
          <a:prstGeom prst="rect">
            <a:avLst/>
          </a:prstGeom>
          <a:noFill/>
        </p:spPr>
        <p:txBody>
          <a:bodyPr wrap="square">
            <a:spAutoFit/>
          </a:bodyPr>
          <a:lstStyle/>
          <a:p>
            <a:pPr>
              <a:spcBef>
                <a:spcPts val="600"/>
              </a:spcBef>
            </a:pPr>
            <a:r>
              <a:rPr lang="ru-RU" sz="1900" b="1" dirty="0"/>
              <a:t>Той знае, че ако се провали, Бог ще оправи пътищата му (Пс. 139:24). </a:t>
            </a:r>
            <a:br>
              <a:rPr lang="en-GB" sz="1900" b="1" dirty="0"/>
            </a:br>
            <a:r>
              <a:rPr lang="ru-RU" sz="1900" b="1" dirty="0"/>
              <a:t>Това ли е вашето преживяване с Бог?</a:t>
            </a:r>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bg-BG"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ГОСПОДА СЕ ГРИЖИ</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54DD14BA-C813-B0C2-4214-4498E32F44FE}"/>
              </a:ext>
            </a:extLst>
          </p:cNvPr>
          <p:cNvSpPr txBox="1"/>
          <p:nvPr/>
        </p:nvSpPr>
        <p:spPr>
          <a:xfrm>
            <a:off x="123824" y="645585"/>
            <a:ext cx="9743383" cy="369332"/>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2">
                    <a:lumMod val="75000"/>
                  </a:schemeClr>
                </a:solidFill>
                <a:latin typeface="Comic Sans MS" panose="030F0702030302020204" pitchFamily="66" charset="0"/>
              </a:rPr>
              <a:t>„Господ ще те пази от всяко зло; Ще пази душата ти.“</a:t>
            </a:r>
            <a:r>
              <a:rPr lang="es-ES" b="1" dirty="0">
                <a:solidFill>
                  <a:schemeClr val="accent2">
                    <a:lumMod val="75000"/>
                  </a:schemeClr>
                </a:solidFill>
                <a:latin typeface="Comic Sans MS" panose="030F0702030302020204" pitchFamily="66" charset="0"/>
              </a:rPr>
              <a:t> </a:t>
            </a:r>
            <a:r>
              <a:rPr lang="es-ES" sz="1400" b="1" dirty="0">
                <a:solidFill>
                  <a:schemeClr val="accent2">
                    <a:lumMod val="75000"/>
                  </a:schemeClr>
                </a:solidFill>
                <a:latin typeface="Comic Sans MS" panose="030F0702030302020204" pitchFamily="66" charset="0"/>
              </a:rPr>
              <a:t>(</a:t>
            </a:r>
            <a:r>
              <a:rPr lang="bg-BG" sz="1400" b="1" dirty="0">
                <a:solidFill>
                  <a:schemeClr val="accent2">
                    <a:lumMod val="75000"/>
                  </a:schemeClr>
                </a:solidFill>
                <a:latin typeface="Comic Sans MS" panose="030F0702030302020204" pitchFamily="66" charset="0"/>
              </a:rPr>
              <a:t>Псалм</a:t>
            </a:r>
            <a:r>
              <a:rPr lang="es-ES" sz="1400" b="1" dirty="0">
                <a:solidFill>
                  <a:schemeClr val="accent2">
                    <a:lumMod val="75000"/>
                  </a:schemeClr>
                </a:solidFill>
                <a:latin typeface="Comic Sans MS" panose="030F0702030302020204" pitchFamily="66" charset="0"/>
              </a:rPr>
              <a:t> 121:7)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ru-RU" sz="2000" b="1" dirty="0"/>
              <a:t>Без значение колко отчайваща е вашата ситуация, Бог чува (Пс. 130:1-2). Когато викаме, Той действа от наше име (Пс. 9:10). Има надежда за всеки, който търси благоволението на Господа (Пс. 16:8).</a:t>
            </a:r>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3561552232"/>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0" y="5236759"/>
            <a:ext cx="9401175" cy="707886"/>
          </a:xfrm>
          <a:prstGeom prst="rect">
            <a:avLst/>
          </a:prstGeom>
          <a:noFill/>
        </p:spPr>
        <p:txBody>
          <a:bodyPr wrap="square" rtlCol="0">
            <a:spAutoFit/>
          </a:bodyPr>
          <a:lstStyle/>
          <a:p>
            <a:pPr>
              <a:spcBef>
                <a:spcPts val="600"/>
              </a:spcBef>
            </a:pPr>
            <a:r>
              <a:rPr lang="ru-RU" sz="2000" b="1" dirty="0"/>
              <a:t>Къде да потърся помощ в затруднение? Към планините? Към икономическата мощ? Към политическите сили? На нашето семейство и приятели? (Пс. 121:1).</a:t>
            </a:r>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2"/>
            <a:ext cx="3919584" cy="3135667"/>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707886"/>
          </a:xfrm>
          <a:prstGeom prst="rect">
            <a:avLst/>
          </a:prstGeom>
          <a:noFill/>
        </p:spPr>
        <p:txBody>
          <a:bodyPr wrap="square">
            <a:spAutoFit/>
          </a:bodyPr>
          <a:lstStyle/>
          <a:p>
            <a:pPr>
              <a:spcBef>
                <a:spcPts val="600"/>
              </a:spcBef>
            </a:pPr>
            <a:r>
              <a:rPr lang="ru-RU" sz="2000" b="1" dirty="0"/>
              <a:t>В Псалм 121 намираме описание на нашия Помощник, Помощник и Пазител:</a:t>
            </a:r>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549976" y="5466302"/>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0" y="5897152"/>
            <a:ext cx="9678390" cy="1015663"/>
          </a:xfrm>
          <a:prstGeom prst="rect">
            <a:avLst/>
          </a:prstGeom>
          <a:noFill/>
        </p:spPr>
        <p:txBody>
          <a:bodyPr wrap="square">
            <a:spAutoFit/>
          </a:bodyPr>
          <a:lstStyle/>
          <a:p>
            <a:pPr>
              <a:spcBef>
                <a:spcPts val="600"/>
              </a:spcBef>
            </a:pPr>
            <a:r>
              <a:rPr lang="ru-RU" sz="2000" b="1" dirty="0"/>
              <a:t>Въпреки че могат да бъдат полезни, всички те могат да ни провалят. Има само Един, който никога не се проваля: „Помощта ми идва от Господа, Който направи небето и земята“ (Пс. 121:2).</a:t>
            </a:r>
            <a:endParaRPr lang="es-ES" sz="2000" b="1" dirty="0"/>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bg-BG"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ГОСПОД ЗАЩИТАВА</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369332"/>
          </a:xfrm>
          <a:prstGeom prst="rect">
            <a:avLst/>
          </a:prstGeom>
          <a:noFill/>
        </p:spPr>
        <p:txBody>
          <a:bodyPr wrap="square">
            <a:spAutoFit/>
          </a:bodyPr>
          <a:lstStyle/>
          <a:p>
            <a:pPr algn="ctr"/>
            <a:r>
              <a:rPr lang="ru-RU" b="1" dirty="0">
                <a:solidFill>
                  <a:srgbClr val="FFFF00"/>
                </a:solidFill>
                <a:effectLst>
                  <a:outerShdw blurRad="38100" dist="38100" dir="2700000" algn="tl">
                    <a:srgbClr val="000000">
                      <a:alpha val="43137"/>
                    </a:srgbClr>
                  </a:outerShdw>
                </a:effectLst>
                <a:latin typeface="Comic Sans MS" panose="030F0702030302020204" pitchFamily="66" charset="0"/>
              </a:rPr>
              <a:t>„Пази ме като зеница на око; Скрий ме под сянката на крилата Си“</a:t>
            </a:r>
            <a:r>
              <a:rPr lang="es-E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bg-BG" sz="1400" b="1" dirty="0">
                <a:solidFill>
                  <a:srgbClr val="FFFF00"/>
                </a:solidFill>
                <a:effectLst>
                  <a:outerShdw blurRad="38100" dist="38100" dir="2700000" algn="tl">
                    <a:srgbClr val="000000">
                      <a:alpha val="43137"/>
                    </a:srgbClr>
                  </a:outerShdw>
                </a:effectLst>
                <a:latin typeface="Comic Sans MS" panose="030F0702030302020204" pitchFamily="66" charset="0"/>
              </a:rPr>
              <a:t>Псалм</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 17:8)</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619499" y="971012"/>
            <a:ext cx="4936672" cy="969496"/>
          </a:xfrm>
          <a:prstGeom prst="rect">
            <a:avLst/>
          </a:prstGeom>
          <a:noFill/>
        </p:spPr>
        <p:txBody>
          <a:bodyPr wrap="square" rtlCol="0">
            <a:spAutoFit/>
          </a:bodyPr>
          <a:lstStyle/>
          <a:p>
            <a:pPr>
              <a:spcBef>
                <a:spcPts val="600"/>
              </a:spcBef>
            </a:pPr>
            <a:r>
              <a:rPr lang="ru-RU" sz="1900" b="1" dirty="0"/>
              <a:t>Уверен в живот, който е в съответствие с това, което Бог очаква от него, Давид го моли да бъде негов защитник (Пс. 17:1-5).</a:t>
            </a:r>
            <a:endParaRPr lang="es-ES" sz="1900" b="1" dirty="0"/>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322" y="1083834"/>
            <a:ext cx="3373977"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97"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641" y="3451530"/>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619498" y="5448911"/>
            <a:ext cx="4760142" cy="1261884"/>
          </a:xfrm>
          <a:prstGeom prst="rect">
            <a:avLst/>
          </a:prstGeom>
          <a:noFill/>
        </p:spPr>
        <p:txBody>
          <a:bodyPr wrap="square">
            <a:spAutoFit/>
          </a:bodyPr>
          <a:lstStyle/>
          <a:p>
            <a:pPr>
              <a:spcBef>
                <a:spcPts val="600"/>
              </a:spcBef>
            </a:pPr>
            <a:r>
              <a:rPr lang="ru-RU" sz="1900" b="1" dirty="0"/>
              <a:t>Без съмнение имаме Господ, който ни защитава във всички несгоди. Нека се обърнем към Него. Нека се скрием под сянката му.</a:t>
            </a:r>
            <a:endParaRPr lang="es-ES" sz="1900" b="1" dirty="0"/>
          </a:p>
        </p:txBody>
      </p:sp>
      <p:sp>
        <p:nvSpPr>
          <p:cNvPr id="12" name="CuadroTexto 11">
            <a:extLst>
              <a:ext uri="{FF2B5EF4-FFF2-40B4-BE49-F238E27FC236}">
                <a16:creationId xmlns:a16="http://schemas.microsoft.com/office/drawing/2014/main" id="{F3F0D8FE-24D6-9453-413A-32873D490D1A}"/>
              </a:ext>
            </a:extLst>
          </p:cNvPr>
          <p:cNvSpPr txBox="1"/>
          <p:nvPr/>
        </p:nvSpPr>
        <p:spPr>
          <a:xfrm>
            <a:off x="3619498" y="4247745"/>
            <a:ext cx="4591054" cy="1261884"/>
          </a:xfrm>
          <a:prstGeom prst="rect">
            <a:avLst/>
          </a:prstGeom>
          <a:noFill/>
        </p:spPr>
        <p:txBody>
          <a:bodyPr wrap="square">
            <a:spAutoFit/>
          </a:bodyPr>
          <a:lstStyle/>
          <a:p>
            <a:pPr>
              <a:spcBef>
                <a:spcPts val="600"/>
              </a:spcBef>
            </a:pPr>
            <a:r>
              <a:rPr lang="ru-RU" sz="1900" b="1" dirty="0"/>
              <a:t>Други метафори включват „покрива“, „сянката“, „прибежище“, „десницата“ </a:t>
            </a:r>
            <a:br>
              <a:rPr lang="en-GB" sz="1900" b="1" dirty="0"/>
            </a:br>
            <a:r>
              <a:rPr lang="ru-RU" sz="1900" b="1" dirty="0"/>
              <a:t>(Пс. 91:1-2; 17:7-8). Всички те ни говорят за защита и сигурност.</a:t>
            </a:r>
            <a:endParaRPr lang="es-ES" sz="1900" b="1" dirty="0"/>
          </a:p>
        </p:txBody>
      </p:sp>
      <p:sp>
        <p:nvSpPr>
          <p:cNvPr id="14" name="CuadroTexto 13">
            <a:extLst>
              <a:ext uri="{FF2B5EF4-FFF2-40B4-BE49-F238E27FC236}">
                <a16:creationId xmlns:a16="http://schemas.microsoft.com/office/drawing/2014/main" id="{25510A63-6B37-1441-1983-0C845C08E317}"/>
              </a:ext>
            </a:extLst>
          </p:cNvPr>
          <p:cNvSpPr txBox="1"/>
          <p:nvPr/>
        </p:nvSpPr>
        <p:spPr>
          <a:xfrm>
            <a:off x="3619498" y="1886160"/>
            <a:ext cx="4760142" cy="2431435"/>
          </a:xfrm>
          <a:prstGeom prst="rect">
            <a:avLst/>
          </a:prstGeom>
          <a:noFill/>
        </p:spPr>
        <p:txBody>
          <a:bodyPr wrap="square">
            <a:spAutoFit/>
          </a:bodyPr>
          <a:lstStyle/>
          <a:p>
            <a:pPr>
              <a:spcBef>
                <a:spcPts val="600"/>
              </a:spcBef>
            </a:pPr>
            <a:r>
              <a:rPr lang="ru-RU" sz="1900" b="1" dirty="0"/>
              <a:t>Псалмистът използва метафората на птиците, за да ни каже как Бог ни защитава: „Той ще те покрие с перата Си и под крилете Му ще бъдеш в безопасност“ (Пс. 91:4). Той също използва военен език, за да ни каже за своята активна защита: „това ще бъде твоят щит и твоя опора“ </a:t>
            </a:r>
            <a:br>
              <a:rPr lang="en-GB" sz="1900" b="1" dirty="0"/>
            </a:br>
            <a:r>
              <a:rPr lang="ru-RU" sz="1900" b="1" dirty="0"/>
              <a:t>(Пс. 91:4).</a:t>
            </a:r>
            <a:endParaRPr lang="es-ES" sz="1900" b="1" dirty="0"/>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bg-BG" sz="4400" b="1" spc="300" dirty="0">
                <a:ln/>
                <a:solidFill>
                  <a:schemeClr val="accent4"/>
                </a:solidFill>
                <a:effectLst>
                  <a:outerShdw blurRad="38100" dist="38100" dir="2700000" algn="tl">
                    <a:srgbClr val="000000">
                      <a:alpha val="43137"/>
                    </a:srgbClr>
                  </a:outerShdw>
                </a:effectLst>
              </a:rPr>
              <a:t>ГОСПОД ОСВОБОЖДАВА</a:t>
            </a:r>
            <a:endParaRPr lang="es-ES" sz="4400" b="1" spc="300"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EF73D9A-029F-9A2F-A643-A6A72455F0F3}"/>
              </a:ext>
            </a:extLst>
          </p:cNvPr>
          <p:cNvSpPr txBox="1"/>
          <p:nvPr/>
        </p:nvSpPr>
        <p:spPr>
          <a:xfrm>
            <a:off x="2227073" y="657975"/>
            <a:ext cx="7734899" cy="369332"/>
          </a:xfrm>
          <a:prstGeom prst="rect">
            <a:avLst/>
          </a:prstGeom>
          <a:noFill/>
        </p:spPr>
        <p:txBody>
          <a:bodyPr wrap="square">
            <a:spAutoFit/>
          </a:bodyPr>
          <a:lstStyle/>
          <a:p>
            <a:pPr algn="ctr"/>
            <a:r>
              <a:rPr lang="ru-RU" b="1" dirty="0">
                <a:solidFill>
                  <a:srgbClr val="B0FFFE"/>
                </a:solidFill>
                <a:effectLst>
                  <a:outerShdw blurRad="38100" dist="38100" dir="2700000" algn="tl">
                    <a:srgbClr val="000000">
                      <a:alpha val="43137"/>
                    </a:srgbClr>
                  </a:outerShdw>
                </a:effectLst>
                <a:latin typeface="Comic Sans MS" panose="030F0702030302020204" pitchFamily="66" charset="0"/>
              </a:rPr>
              <a:t>„Морето видя и побягна; Иордан се възвърна назад;“</a:t>
            </a:r>
            <a:r>
              <a:rPr lang="en-US" b="1" dirty="0">
                <a:solidFill>
                  <a:srgbClr val="B0FFFE"/>
                </a:solidFill>
                <a:effectLst>
                  <a:outerShdw blurRad="38100" dist="38100" dir="2700000" algn="tl">
                    <a:srgbClr val="000000">
                      <a:alpha val="43137"/>
                    </a:srgbClr>
                  </a:outerShdw>
                </a:effectLst>
                <a:latin typeface="Comic Sans MS" panose="030F0702030302020204" pitchFamily="66" charset="0"/>
              </a:rPr>
              <a:t> </a:t>
            </a:r>
            <a:r>
              <a:rPr lang="en-US" sz="1400"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bg-BG" sz="1400" b="1" dirty="0">
                <a:solidFill>
                  <a:srgbClr val="B0FFFE"/>
                </a:solidFill>
                <a:effectLst>
                  <a:outerShdw blurRad="38100" dist="38100" dir="2700000" algn="tl">
                    <a:srgbClr val="000000">
                      <a:alpha val="43137"/>
                    </a:srgbClr>
                  </a:outerShdw>
                </a:effectLst>
                <a:latin typeface="Comic Sans MS" panose="030F0702030302020204" pitchFamily="66" charset="0"/>
              </a:rPr>
              <a:t>Псалм</a:t>
            </a:r>
            <a:r>
              <a:rPr lang="en-US" sz="1400" b="1" dirty="0">
                <a:solidFill>
                  <a:srgbClr val="B0FFFE"/>
                </a:solidFill>
                <a:effectLst>
                  <a:outerShdw blurRad="38100" dist="38100" dir="2700000" algn="tl">
                    <a:srgbClr val="000000">
                      <a:alpha val="43137"/>
                    </a:srgbClr>
                  </a:outerShdw>
                </a:effectLst>
                <a:latin typeface="Comic Sans MS" panose="030F0702030302020204" pitchFamily="66" charset="0"/>
              </a:rPr>
              <a:t> 114:3</a:t>
            </a:r>
            <a:r>
              <a:rPr lang="es-ES" sz="1400" b="1" dirty="0">
                <a:solidFill>
                  <a:srgbClr val="B0FFFE"/>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ru-RU" sz="2000" b="1" dirty="0"/>
              <a:t>Най-великият пример за освобождение, който намираме (и който се споменава в няколко псалма) е напускането на Израел от Египет и влизането му в Ханаан.</a:t>
            </a:r>
            <a:endParaRPr lang="es-ES" sz="2000" b="1" dirty="0"/>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1403382046"/>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42064"/>
            <a:ext cx="8770282" cy="707886"/>
          </a:xfrm>
          <a:prstGeom prst="rect">
            <a:avLst/>
          </a:prstGeom>
          <a:noFill/>
        </p:spPr>
        <p:txBody>
          <a:bodyPr wrap="square" rtlCol="0">
            <a:spAutoFit/>
          </a:bodyPr>
          <a:lstStyle/>
          <a:p>
            <a:pPr>
              <a:spcBef>
                <a:spcPts val="600"/>
              </a:spcBef>
            </a:pPr>
            <a:r>
              <a:rPr lang="ru-RU" sz="2000" b="1" dirty="0"/>
              <a:t>Като Създател Бог използва силата си над природата, за да освободи своя народ. Няма ли Той да направи същото за нас днес?</a:t>
            </a:r>
          </a:p>
        </p:txBody>
      </p:sp>
      <p:sp>
        <p:nvSpPr>
          <p:cNvPr id="9" name="CuadroTexto 8">
            <a:extLst>
              <a:ext uri="{FF2B5EF4-FFF2-40B4-BE49-F238E27FC236}">
                <a16:creationId xmlns:a16="http://schemas.microsoft.com/office/drawing/2014/main" id="{8EEA5572-9CAB-0BDE-0F50-E846003AADE2}"/>
              </a:ext>
            </a:extLst>
          </p:cNvPr>
          <p:cNvSpPr txBox="1"/>
          <p:nvPr/>
        </p:nvSpPr>
        <p:spPr>
          <a:xfrm>
            <a:off x="117943" y="2317445"/>
            <a:ext cx="2475095" cy="2554545"/>
          </a:xfrm>
          <a:prstGeom prst="rect">
            <a:avLst/>
          </a:prstGeom>
          <a:noFill/>
        </p:spPr>
        <p:txBody>
          <a:bodyPr wrap="square">
            <a:spAutoFit/>
          </a:bodyPr>
          <a:lstStyle/>
          <a:p>
            <a:pPr>
              <a:spcBef>
                <a:spcPts val="600"/>
              </a:spcBef>
            </a:pPr>
            <a:r>
              <a:rPr lang="ru-RU" sz="2000" b="1" dirty="0"/>
              <a:t>Псалм 114 изразява по кратък и поетичен начин начина, по който Бог изглади трудностите за своя народ да достигне Обетованата земя:</a:t>
            </a:r>
            <a:endParaRPr lang="es-ES" sz="2000" b="1" dirty="0"/>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8298" y="116060"/>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61972" y="135489"/>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945462" y="5490570"/>
            <a:ext cx="9246538" cy="1323439"/>
          </a:xfrm>
          <a:prstGeom prst="rect">
            <a:avLst/>
          </a:prstGeom>
          <a:noFill/>
        </p:spPr>
        <p:txBody>
          <a:bodyPr wrap="square">
            <a:spAutoFit/>
          </a:bodyPr>
          <a:lstStyle/>
          <a:p>
            <a:pPr>
              <a:spcBef>
                <a:spcPts val="600"/>
              </a:spcBef>
            </a:pPr>
            <a:r>
              <a:rPr lang="ru-RU" sz="2000" b="1" dirty="0"/>
              <a:t>Павел ни казва, че тези неща са се случили, за да ни даде пример (1 Кор. 10:1-6). Подобно на тях, ние също сме били чудотворно избавени от греха и нашето пътуване до Небесния Ханаан е изпълнено с опасности (планини и хълмове). </a:t>
            </a:r>
            <a:br>
              <a:rPr lang="en-GB" sz="2000" b="1" dirty="0"/>
            </a:br>
            <a:r>
              <a:rPr lang="ru-RU" sz="2000" b="1" dirty="0"/>
              <a:t>Но пред Господа „земята трепери“ (Пс. 114:7).</a:t>
            </a:r>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65318"/>
            <a:ext cx="7445278" cy="769441"/>
          </a:xfrm>
          <a:prstGeom prst="rect">
            <a:avLst/>
          </a:prstGeom>
          <a:noFill/>
        </p:spPr>
        <p:txBody>
          <a:bodyPr wrap="square">
            <a:spAutoFit/>
          </a:bodyPr>
          <a:lstStyle/>
          <a:p>
            <a:pPr algn="ctr"/>
            <a:r>
              <a:rPr lang="bg-BG" sz="4400" b="1" spc="50" dirty="0">
                <a:ln w="0"/>
                <a:solidFill>
                  <a:srgbClr val="FFFF00"/>
                </a:solidFill>
                <a:effectLst>
                  <a:innerShdw blurRad="63500" dist="50800" dir="13500000">
                    <a:srgbClr val="000000">
                      <a:alpha val="50000"/>
                    </a:srgbClr>
                  </a:innerShdw>
                </a:effectLst>
              </a:rPr>
              <a:t>ГОСПОД ЧУВА И СПАСЯВА</a:t>
            </a:r>
            <a:endParaRPr lang="es-ES" sz="4400" b="1" spc="50" dirty="0">
              <a:ln w="0"/>
              <a:solidFill>
                <a:srgbClr val="FFFF00"/>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1672E720-C0AF-2E8C-A9E2-4519AFA920C5}"/>
              </a:ext>
            </a:extLst>
          </p:cNvPr>
          <p:cNvSpPr txBox="1"/>
          <p:nvPr/>
        </p:nvSpPr>
        <p:spPr>
          <a:xfrm>
            <a:off x="4791694" y="549147"/>
            <a:ext cx="7400304" cy="646331"/>
          </a:xfrm>
          <a:prstGeom prst="rect">
            <a:avLst/>
          </a:prstGeom>
          <a:noFill/>
        </p:spPr>
        <p:txBody>
          <a:bodyPr wrap="square">
            <a:spAutoFit/>
          </a:bodyPr>
          <a:lstStyle/>
          <a:p>
            <a:pPr algn="ctr"/>
            <a:r>
              <a:rPr lang="ru-RU"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„Да ти прати помощ от светилището, </a:t>
            </a:r>
            <a:br>
              <a:rPr lang="en-GB"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br>
            <a:r>
              <a:rPr lang="ru-RU"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И да те подкрепи от Сион!“</a:t>
            </a:r>
            <a:r>
              <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bg-BG"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Псалм</a:t>
            </a:r>
            <a:r>
              <a:rPr lang="es-ES" sz="1400"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rPr>
              <a:t> 20:2)</a:t>
            </a:r>
            <a:endParaRPr lang="es-ES" b="1" dirty="0">
              <a:solidFill>
                <a:schemeClr val="accent6">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631216"/>
          </a:xfrm>
          <a:prstGeom prst="rect">
            <a:avLst/>
          </a:prstGeom>
          <a:noFill/>
        </p:spPr>
        <p:txBody>
          <a:bodyPr wrap="square" rtlCol="0">
            <a:spAutoFit/>
          </a:bodyPr>
          <a:lstStyle/>
          <a:p>
            <a:pPr>
              <a:spcBef>
                <a:spcPts val="600"/>
              </a:spcBef>
            </a:pPr>
            <a:r>
              <a:rPr lang="ru-RU" sz="2000" b="1" dirty="0"/>
              <a:t>Въпреки че светилището (Храмът) беше на хълма Сион (Йерусалим), израилтяните бяха наясно, че Бог физически не обитава там. Бог обитава високо, в „истинската скиния, която Господ постави, а не човек“ (Евр. 8:2), но оттам Той чува и спасява (Пс. 20:2; 3:4; 3 Царе 8:30).</a:t>
            </a:r>
            <a:endParaRPr lang="es-ES" sz="2000" b="1" dirty="0"/>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380327877"/>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80072" y="5483991"/>
            <a:ext cx="7311927" cy="1323439"/>
          </a:xfrm>
          <a:prstGeom prst="rect">
            <a:avLst/>
          </a:prstGeom>
          <a:noFill/>
        </p:spPr>
        <p:txBody>
          <a:bodyPr wrap="square" rtlCol="0">
            <a:spAutoFit/>
          </a:bodyPr>
          <a:lstStyle/>
          <a:p>
            <a:pPr>
              <a:spcBef>
                <a:spcPts val="600"/>
              </a:spcBef>
            </a:pPr>
            <a:r>
              <a:rPr lang="ru-RU" sz="2000" b="1" dirty="0"/>
              <a:t>Само когато хората са в правилна връзка с Него чрез покаяние и приемане на Божията благодат и опрощение, те могат да молят за Божието уверение за избавление. Службата в светилището представя спасението, разкрито в Исус.</a:t>
            </a:r>
            <a:endParaRPr lang="es-ES" sz="2000" b="1" dirty="0"/>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1" y="2794873"/>
            <a:ext cx="7311926" cy="1015663"/>
          </a:xfrm>
          <a:prstGeom prst="rect">
            <a:avLst/>
          </a:prstGeom>
          <a:noFill/>
        </p:spPr>
        <p:txBody>
          <a:bodyPr wrap="square">
            <a:spAutoFit/>
          </a:bodyPr>
          <a:lstStyle/>
          <a:p>
            <a:pPr>
              <a:spcBef>
                <a:spcPts val="600"/>
              </a:spcBef>
            </a:pPr>
            <a:r>
              <a:rPr lang="ru-RU" sz="2000" b="1" dirty="0"/>
              <a:t>Поради тази причина ние можем уверено да се обърнем към Него със сигурността, че ще бъдем чути (Евреи 4:16). Но какво може да направи Той от светилището Си?</a:t>
            </a:r>
            <a:endParaRPr lang="es-ES" sz="2000" b="1" dirty="0"/>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860611" y="494853"/>
            <a:ext cx="10327342" cy="6109365"/>
          </a:xfrm>
          <a:prstGeom prst="rect">
            <a:avLst/>
          </a:prstGeom>
          <a:noFill/>
        </p:spPr>
        <p:txBody>
          <a:bodyPr wrap="square">
            <a:spAutoFit/>
          </a:bodyPr>
          <a:lstStyle/>
          <a:p>
            <a:pPr>
              <a:spcBef>
                <a:spcPts val="600"/>
              </a:spcBef>
            </a:pPr>
            <a:r>
              <a:rPr lang="ru-RU" sz="2300" b="1" dirty="0">
                <a:latin typeface="Constantia" panose="02030602050306030303" pitchFamily="18" charset="0"/>
              </a:rPr>
              <a:t>„Представяйте пред Бога своите нужди, своите радости, своите скърби, своите грижи и своите страхове. Няма да Го претоварите; Този, Който знае броя на космите по главите ви, не е безразличен към нуждите на Своите деца. "Господ е много състрадателен и пълен с нежна милост" Яков 5:11. Неговото любящо сърце се трогва от скърбите ни и даже от самото им изговаряне от наша страна. Донесете при Него всичко, което ви смущава. За Бога нищо не е толкова голямо, че да не може да го понесе, защото Той носи световете,  Той управлява всичко във вселената. Нищо, което по какъвто и да било начин засяга нашия мир, не е така незначително за Него, че да не го забележи. Никоя част от житейския ни опит не е толкова тъмна, че да не може да я прочете. Няма положение, колкото и объркано и трудно да е, което Той да не може да разреши. Никаква беда не може да сполети и най-незначителното от Неговите деца, никаква грижа не може да нападне душата,,  никаква радост не може да ни развесели, никаква искрена молитва не може да се отрони от нечии устни, без Той да ги забележи или да не Го засегнат непосредствено."</a:t>
            </a:r>
            <a:endParaRPr lang="es-ES" sz="2300" b="1" dirty="0">
              <a:latin typeface="Constantia" panose="02030602050306030303" pitchFamily="18" charset="0"/>
            </a:endParaRPr>
          </a:p>
        </p:txBody>
      </p:sp>
      <p:sp>
        <p:nvSpPr>
          <p:cNvPr id="4" name="CuadroTexto 3">
            <a:extLst>
              <a:ext uri="{FF2B5EF4-FFF2-40B4-BE49-F238E27FC236}">
                <a16:creationId xmlns:a16="http://schemas.microsoft.com/office/drawing/2014/main" id="{2C1798BA-EB96-9235-5C6E-738D238AEC33}"/>
              </a:ext>
            </a:extLst>
          </p:cNvPr>
          <p:cNvSpPr txBox="1"/>
          <p:nvPr/>
        </p:nvSpPr>
        <p:spPr>
          <a:xfrm>
            <a:off x="7093674" y="6275933"/>
            <a:ext cx="4172554" cy="307777"/>
          </a:xfrm>
          <a:prstGeom prst="rect">
            <a:avLst/>
          </a:prstGeom>
          <a:noFill/>
        </p:spPr>
        <p:txBody>
          <a:bodyPr wrap="none" rtlCol="0">
            <a:spAutoFit/>
          </a:bodyPr>
          <a:lstStyle/>
          <a:p>
            <a:pPr algn="r"/>
            <a:r>
              <a:rPr lang="ru-RU" sz="1400" b="1" dirty="0"/>
              <a:t>Е. Г. Уайт (Стъпка към Христос, стр. 100 – англ. изд.)</a:t>
            </a:r>
            <a:endParaRPr lang="es-ES" sz="1400" b="1" dirty="0"/>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ojo">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563</TotalTime>
  <Words>1371</Words>
  <Application>Microsoft Office PowerPoint</Application>
  <PresentationFormat>Panorámica</PresentationFormat>
  <Paragraphs>55</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Calibri</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102</cp:revision>
  <dcterms:created xsi:type="dcterms:W3CDTF">2024-01-07T16:15:17Z</dcterms:created>
  <dcterms:modified xsi:type="dcterms:W3CDTF">2024-01-22T06:43:03Z</dcterms:modified>
</cp:coreProperties>
</file>