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99" autoAdjust="0"/>
  </p:normalViewPr>
  <p:slideViewPr>
    <p:cSldViewPr snapToGrid="0">
      <p:cViewPr varScale="1">
        <p:scale>
          <a:sx n="30" d="100"/>
          <a:sy n="30" d="100"/>
        </p:scale>
        <p:origin x="8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Това е като елен, който не може да намери вода за пиене </a:t>
          </a:r>
          <a:br>
            <a:rPr lang="en-GB" sz="2000" b="1" dirty="0"/>
          </a:br>
          <a:r>
            <a:rPr lang="ru-RU" sz="2000" b="1" dirty="0"/>
            <a:t>(Пс. 42:1-3)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/>
            <a:t>Той е огорчен, наранен, без воля за живот (Пс. 102:2-4)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900" b="1" dirty="0"/>
            <a:t>Той сякаш живее в пустиня, подобно на пеликана, бухала или самотната птица (Пс. 102:6-7)</a:t>
          </a:r>
          <a:endParaRPr lang="es-ES" sz="19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Чувства се потънал в калта, неспособен да устои, без помощ от Бог (Пс. 69:1-3)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50" b="1" dirty="0"/>
            <a:t>Той не мълчи, той постоянства в молитва (Пс. 69:13)</a:t>
          </a:r>
          <a:endParaRPr lang="es-ES" sz="185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Той изпитва себе си </a:t>
          </a:r>
          <a:br>
            <a:rPr lang="en-GB" sz="2000" b="1" dirty="0"/>
          </a:br>
          <a:r>
            <a:rPr lang="ru-RU" sz="2000" b="1" dirty="0"/>
            <a:t>(Пс. 69:5-6)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Той заявява своята любов към Бога (Пс. 69:7, 9)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Той е сигурен, че Бог няма да мълчи вечно </a:t>
          </a:r>
          <a:br>
            <a:rPr lang="en-GB" sz="2000" b="1" dirty="0"/>
          </a:br>
          <a:r>
            <a:rPr lang="ru-RU" sz="2000" b="1" dirty="0"/>
            <a:t>(Пс. 69:33-36; 42:5; 102:13)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Това е като елен, който не може да намери вода за пиене </a:t>
          </a:r>
          <a:br>
            <a:rPr lang="en-GB" sz="2000" b="1" kern="1200" dirty="0"/>
          </a:br>
          <a:r>
            <a:rPr lang="ru-RU" sz="2000" b="1" kern="1200" dirty="0"/>
            <a:t>(Пс. 42:1-3)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е огорчен, наранен, без воля за живот (Пс. 102:2-4)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Той сякаш живее в пустиня, подобно на пеликана, бухала или самотната птица (Пс. 102:6-7)</a:t>
          </a:r>
          <a:endParaRPr lang="es-ES" sz="19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Чувства се потънал в калта, неспособен да устои, без помощ от Бог (Пс. 69:1-3)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50" b="1" kern="1200" dirty="0"/>
            <a:t>Той не мълчи, той постоянства в молитва (Пс. 69:13)</a:t>
          </a:r>
          <a:endParaRPr lang="es-ES" sz="185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изпитва себе си </a:t>
          </a:r>
          <a:br>
            <a:rPr lang="en-GB" sz="2000" b="1" kern="1200" dirty="0"/>
          </a:br>
          <a:r>
            <a:rPr lang="ru-RU" sz="2000" b="1" kern="1200" dirty="0"/>
            <a:t>(Пс. 69:5-6)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заявява своята любов към Бога (Пс. 69:7, 9)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е сигурен, че Бог няма да мълчи вечно </a:t>
          </a:r>
          <a:br>
            <a:rPr lang="en-GB" sz="2000" b="1" kern="1200" dirty="0"/>
          </a:br>
          <a:r>
            <a:rPr lang="ru-RU" sz="2000" b="1" kern="1200" dirty="0"/>
            <a:t>(Пс. 69:33-36; 42:5; 102:13)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D3DA-DD02-4FD1-A889-6297BC135BF5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70BC-4B33-4469-954F-D6266E71BE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43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870BC-4B33-4469-954F-D6266E71BE1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33701"/>
            <a:ext cx="6272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 ПЕЕМ ПЕСЕНТА ГОСПОДНА В ЧУЖДА ЗЕМЯ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5 за 3 февруари 2024 г</a:t>
            </a:r>
            <a:endParaRPr lang="en" sz="1600" b="1" dirty="0">
              <a:solidFill>
                <a:srgbClr val="FCF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„Как да пеем песента Господна в чужда земя?“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F03D0F"/>
                </a:solidFill>
              </a:rPr>
              <a:t>Защо Бог допуска греха и страданието да съществуват? (Псалми 74 и 79</a:t>
            </a:r>
            <a:r>
              <a:rPr lang="en" sz="2000" b="1" dirty="0">
                <a:solidFill>
                  <a:srgbClr val="F03D0F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D60FF0"/>
                </a:solidFill>
              </a:rPr>
              <a:t>Защо Бог позволява невинните да страдат? (Псалм </a:t>
            </a:r>
            <a:r>
              <a:rPr lang="en" sz="2000" b="1" dirty="0">
                <a:solidFill>
                  <a:srgbClr val="D60FF0"/>
                </a:solidFill>
              </a:rPr>
              <a:t>88)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870FF0"/>
                </a:solidFill>
              </a:rPr>
              <a:t>Защо Бог не слага край на настоящите ни страдания? (Псалм </a:t>
            </a:r>
            <a:r>
              <a:rPr lang="en" sz="2000" b="1" dirty="0">
                <a:solidFill>
                  <a:srgbClr val="870FF0"/>
                </a:solidFill>
              </a:rPr>
              <a:t>69)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F59F0"/>
                </a:solidFill>
              </a:rPr>
              <a:t>Провалиха ли се Неговите обещания в Писанието? (Псалм </a:t>
            </a:r>
            <a:r>
              <a:rPr lang="en" sz="2000" b="1" dirty="0">
                <a:solidFill>
                  <a:srgbClr val="0F59F0"/>
                </a:solidFill>
              </a:rPr>
              <a:t>77)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F9CF0"/>
                </a:solidFill>
              </a:rPr>
              <a:t>Защо нечестивите просперират? (Псалми 37 и </a:t>
            </a:r>
            <a:r>
              <a:rPr lang="en" sz="2000" b="1" dirty="0">
                <a:solidFill>
                  <a:srgbClr val="0F9CF0"/>
                </a:solidFill>
              </a:rPr>
              <a:t>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58510"/>
            <a:ext cx="58252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Библейската вяра често предполага несигурност и напрежение толкова, колкото и увереност и утвърждаване. Понякога несигурността и напрежението, особено пред лицето на злото и привидното Божие отсъствие, могат да бъдат почти непоносими.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4" y="2141387"/>
            <a:ext cx="606693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 пак несигурността никога не трябва да е относно Бога и Неговия любящ и праведен характер и надеждност. Псалмистите може да са несигурни за бъдещето, но те често се обръщат към Божията неизменна любов и вярност.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616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3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ЗАЩО БОГ ДОПУСКА ДА СЪЩЕСТВУВА ГРЕХЪТ И СТРАДАНИЕТО?</a:t>
            </a:r>
            <a:endParaRPr lang="en" sz="3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954740" y="523220"/>
            <a:ext cx="1028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 да рекат народите: Где е техният Бог? Нека се знае, пред очите ни, между народите Възмездието за пролятата кръв на слугите Ти.”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863788" y="1471926"/>
            <a:ext cx="827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Когато цар Навуходоносор разруши храма и разруши Йерусалим, Божият народ беше напълно объркан (Пс. 79:1-4; 74:3-8).</a:t>
            </a:r>
            <a:endParaRPr lang="en" sz="20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466005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51" y="3259753"/>
            <a:ext cx="3466005" cy="26059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45" y="3346772"/>
            <a:ext cx="3499248" cy="26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863788" y="3548300"/>
            <a:ext cx="45897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Ако Божиите хора бяха унищожени, къде беше честта на Божието име? Единственото решение, което псалмистът вижда, е Бог да отмъсти на своя народ и да унищожи враговете му, както беше направил в миналото (Пс. 79:6-7,12; 74:13-19).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0" y="6051126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Съзнавайки, че грехът ги е довел до тази ситуация, той моли Бог да изслуша, да си спомни своя завет, да прости греха, да премахне страданието и да действа от името на своя народ (79:8-9,11,13; 74:20-23).</a:t>
            </a:r>
            <a:endParaRPr lang="en" sz="19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863788" y="2188777"/>
            <a:ext cx="83282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Колко дълго Бог ще позволи страданието? Докога ще продължи победата на нечестивите? Докога ще се хули Божието име? Докога няма да прощава греха? Докога ще мълчи? (Пс. 79:5; 74:9-11).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36"/>
            <a:ext cx="7067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БОГ ДОПУСКА </a:t>
            </a:r>
            <a:br>
              <a:rPr lang="en-GB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НЕВИННИТЕ ДА СТРАДАТ?</a:t>
            </a:r>
            <a:endParaRPr lang="en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999417"/>
            <a:ext cx="7067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 се насити душата ми на бедствия, И животът ми се приближава до преизподнята.“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88:3)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8996" y="1554364"/>
            <a:ext cx="695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Човекът, който обича Бог и иска да Му служи, може да се очаква да бъде свободен от злото, защитен от Бог. Но реалността е, че праведните също страдат като другите.</a:t>
            </a:r>
            <a:endParaRPr lang="en" sz="2000" b="1" dirty="0"/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6" y="255076"/>
            <a:ext cx="485494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8996" y="5906774"/>
            <a:ext cx="69599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Има само едно решение: извикайте към Този, който контролира всичко, и Го изчакайте да действа навреме (Пс. 88:1-2).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07576" y="4057440"/>
            <a:ext cx="69599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Псалм 88 не се споменават греховете, които биха могли да причинят болестта му. В действителност неговото страдание (както често се случва с нашето страдание) не произтича от никакъв негов грях. Тази реалност прави страданието нещо трудно разбираемо, необяснимо.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07576" y="2803373"/>
            <a:ext cx="6959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Псалмистът, болен, очаква смъртта и не разбира защо Бог не отговаря (Пс. 88:3-4, 9-14). Той дори обвинява Бог, че е причината за неговата болест и болка (Пс. 88:6-8, 16-18).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ЗАЩО БОГ НЕ ПРЕКРАТЯВА СЕГАШНИТЕ НИ СТРАДАНИЯ?</a:t>
            </a:r>
            <a:endParaRPr lang="en" sz="3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81326"/>
            <a:ext cx="8830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„Изнемогвам от викане; гърлото ми е изсъхнало; </a:t>
            </a:r>
            <a:br>
              <a:rPr lang="en-GB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Очите ми чезнат, докато чакам моя Бог.”</a:t>
            </a:r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69:3)</a:t>
            </a:r>
            <a:endParaRPr lang="es-ES" sz="16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93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До каква степен псалмистът усеща отдалечеността от Бога?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847961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444837" y="1205314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Как реагирате на очевидното отсъствие на Бог?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155336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1" y="6162541"/>
            <a:ext cx="1129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Псалмите показват, че общуването с Бога трябва да продължи, </a:t>
            </a:r>
            <a:b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 от обстоятелствата в живота.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300" b="1" dirty="0">
                <a:ln/>
                <a:solidFill>
                  <a:schemeClr val="accent5">
                    <a:lumMod val="75000"/>
                  </a:schemeClr>
                </a:solidFill>
              </a:rPr>
              <a:t>ДАЛИ ТЕХНИТЕ ОБЕЩАНИЯ СЕ ПРОВАЛЯХА В ПИСАНИЯТА?</a:t>
            </a:r>
            <a:endParaRPr lang="en" sz="33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„Престанала ли е милостта Му за винаги? Пропада ли обещанието Му за всякога?“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77:8)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3" y="1037459"/>
            <a:ext cx="839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Чувствал ли си се някога като псалмиста (Пс. 77:1-6)? Той вика към Бога с надеждата за отговор, но не го намира; в отчаянието си той отказва утеха; той си спомня моментите, когато е пял на Бог и е размишлявал върху Него. И той казва: „Сега, Господ ли ме е забравил? Къде са вашите обещания? (Пс. 77:7-9)</a:t>
            </a:r>
            <a:endParaRPr lang="en" sz="2000" b="1" dirty="0"/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749181"/>
            <a:ext cx="4409296" cy="2722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517191"/>
            <a:ext cx="8741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 всичките му действия обаче бяха очевидни. Понякога той действаше, без ръката му да бъде забелязана: „Твоите стъпки не се познаваха” (Пс. 77:19).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4835253" y="2682504"/>
            <a:ext cx="3403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Отговорът е в миналото (Пс. 77:10-12; Исус Навин 21:45). Бог е извършил чудеса пред народите (Пс. 77:13-17). Той направи път в морето и поведе народа си с ръката на Моисей и Аарон </a:t>
            </a:r>
            <a:br>
              <a:rPr lang="en-GB" sz="2000" b="1" dirty="0"/>
            </a:br>
            <a:r>
              <a:rPr lang="ru-RU" sz="2000" b="1" dirty="0"/>
              <a:t>(Пс. 77:18-20).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0" y="6467402"/>
            <a:ext cx="896586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30" b="1" dirty="0"/>
              <a:t>Независимо дали е открито или скрито, Бог действа. Нека Му се доверим.</a:t>
            </a:r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ЗАЩО ПРОСПЕРИРАТ ЗЛИТЕ?</a:t>
            </a:r>
            <a:endParaRPr lang="en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3404795" y="649505"/>
            <a:ext cx="878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„Защото завидях на надменните, Като гледах благоденствието на нечестивите.“</a:t>
            </a:r>
            <a:r>
              <a:rPr lang="en" b="1" dirty="0">
                <a:latin typeface="Comic Sans MS" panose="030F0702030302020204" pitchFamily="66" charset="0"/>
              </a:rPr>
              <a:t>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latin typeface="Comic Sans MS" panose="030F0702030302020204" pitchFamily="66" charset="0"/>
              </a:rPr>
              <a:t>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3404798" y="1214939"/>
            <a:ext cx="85899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</a:rPr>
              <a:t>Теорията е: „кой някога е погинал невинен, Или где са били изтребени правдивите. До колкото съм аз видял, ония, които орат беззаконие, И сеят нечестие, това и жънат.” (Йов 4:7-8).</a:t>
            </a:r>
            <a:endParaRPr lang="en" sz="19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1" y="258292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992584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12" y="4261070"/>
            <a:ext cx="3756865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3404798" y="4208960"/>
            <a:ext cx="46533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</a:rPr>
              <a:t>Това почти накара краката на Асаф да се подхлъзнат (Пс. 73:2). Но когато Бог поведе стъпките му към Светилището, той най-накрая разбра (Пс. 73:17).</a:t>
            </a:r>
            <a:endParaRPr lang="en" sz="19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0" y="5514741"/>
            <a:ext cx="8237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50" b="1" dirty="0">
                <a:solidFill>
                  <a:schemeClr val="bg1"/>
                </a:solidFill>
              </a:rPr>
              <a:t>Трябва да видим просперитета на нечестивите в истинската му перспектива. Не трябва да гледаме „днес“, а „в края“. Когато нечестивите се изправят пред божествена присъда, те ще престанат да съществуват, ще загубят щастливата вечност, запазена за праведните.</a:t>
            </a:r>
            <a:endParaRPr lang="en" sz="185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3412062" y="3210953"/>
            <a:ext cx="877266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</a:rPr>
              <a:t>Нека бъдем реалисти: в този свят „законът е отслабен и съдът не излиза според истината; Понеже нечестивият обсажда праведния, затова правосъдието не излиза към победа” (Авак. 1:4).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3419332" y="2212946"/>
            <a:ext cx="877266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</a:rPr>
              <a:t>Реалността обаче е друга. Много нечестиви хора просперират и не страдат, въпреки че Бог е премахнат от живота им (Пс. 73:3-9); но онези, които се стремят да служат на Бога, страдат и страдат (Пс. 73:13-14).</a:t>
            </a:r>
            <a:endParaRPr lang="en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43750" y="214235"/>
            <a:ext cx="74586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500" b="1" dirty="0">
                <a:latin typeface="Constantia" panose="02030602050306030303" pitchFamily="18" charset="0"/>
              </a:rPr>
              <a:t>„Голяма е милостивата доброта на Господа към нас. Той никога не ще напусне, нито ще изостави онези, които Му се доверяват. […] Мои братя и сестри, вие, които чувствате, че навлизате в тъмна пътека и като пленниците във Вавилон трябва да окачите арфите си на върбите, изковете от изпитанията си радостна песен. Може да си кажете, как  да пея при тези мрачни перспективи пред мен, с това бреме от скърби и нещастия върху душата ми?  […] Когато принасяме молитвите си при Трона на благодатта, нека не забравяме да принесем също и песни на благодарност. […] Докато нашият Спасител живее, ние имаме причина за неспирна благодарност и хваление.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Е. Г. Уайт (Избрани вести, том 2, страница 268 – англ. изд.)</a:t>
            </a:r>
            <a:endParaRPr lang="en" sz="1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558622"/>
            <a:ext cx="39387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„Искаме да имаме свежа в паметта си всяка сълза, която Господ е избърсал от очите ни, всяка болка, която е успокоил, всяко безпокойство премахнато, всеки страх разсеян, всяка нужда удовлетворена, всяка дарена милост и да се укрепим за всичко, което е пред нас през остатъка от нашето поклонение.”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Е. Г. Уайт (Този ден с Бог, 19 февруари – англ. изд.)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1354</Words>
  <Application>Microsoft Office PowerPoint</Application>
  <PresentationFormat>Panorámica</PresentationFormat>
  <Paragraphs>54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2024-01-14T15:39:21Z</dcterms:created>
  <dcterms:modified xsi:type="dcterms:W3CDTF">2024-01-28T00:45:01Z</dcterms:modified>
</cp:coreProperties>
</file>