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9" r:id="rId3"/>
    <p:sldId id="301" r:id="rId4"/>
    <p:sldId id="257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30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85D"/>
    <a:srgbClr val="824A94"/>
    <a:srgbClr val="583264"/>
    <a:srgbClr val="442751"/>
    <a:srgbClr val="8C240A"/>
    <a:srgbClr val="0E356A"/>
    <a:srgbClr val="FCF8D0"/>
    <a:srgbClr val="FCF7C4"/>
    <a:srgbClr val="FEFCEC"/>
    <a:srgbClr val="FB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0073" autoAdjust="0"/>
  </p:normalViewPr>
  <p:slideViewPr>
    <p:cSldViewPr snapToGrid="0">
      <p:cViewPr varScale="1">
        <p:scale>
          <a:sx n="96" d="100"/>
          <a:sy n="96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A2BD-E9DB-5869-689E-5DA22277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AFDA-3EEC-E1CC-7D63-C5685C1A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17DA5-0A9C-28C2-224D-D262BC7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63F5-F2CB-2815-44AB-3BD54F0C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9B31B-A442-A6A1-5876-012BFD1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4C7D-DDE9-2F2F-BF4E-80C2655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96727-471D-7D7A-3F65-749BF30B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74DF2-F0CB-A0E4-C68C-BA6DA561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5A5D-2E97-8C84-EC80-A322833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DECB1-E756-1934-ABF9-D3278A1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93A0C-C75C-36A0-03E7-7A2DCA74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C7814-8EBB-F44C-6F93-B6E5E306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62735-80A5-327B-703E-2020ED9A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347B-1F28-5A20-0FBA-54421B6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FE3E-D6FB-D4C3-8843-3AFAA49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449-5CBF-F0A5-40D2-FCBFF8B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A49-9C28-46F3-7EB2-77094D6A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1CFBC-ACE6-63FD-6F25-48480A6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F0FB8-4CB9-91B9-03A1-C5BF732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6BE8F-34BE-2358-D153-97D377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3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7EE67-53CC-B7D3-DBCB-9BEB0963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591BA-D889-07F5-2B50-3C55BBCE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6F7DE-720B-C349-CF5D-3FE5C5F8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78A2E-6B60-EA9F-708C-31102AD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6F464-0BDB-0C50-9427-8862822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B9F3-4E8F-3255-F53E-C50C2C8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855B6-D9BF-71A1-1C5D-56CFDCAD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DD265-C46F-EC7A-7A7B-0FC15E1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EB085-B27C-E55F-D7A6-FE6CB7D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CEB3C-F0AA-B8B3-6B3B-B910AEB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B4C4F-B6FC-D8AE-2C1C-C40D31A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6D80-810F-3806-3B14-907AE89C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FA06D-A52D-9AEC-A415-06E1FA6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052545-856F-4500-AFA7-EE7BBA4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89BE-52CA-DDB9-58F8-60420C6E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6505B-F132-0ACA-683F-08158E59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29C94-7084-DE1A-2059-D3CF81E5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B5C784-ECB8-8683-9D41-BF759CD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ABEF0-D178-633E-D51A-168E5D8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277B-D909-B193-35E4-D021872F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6901D-61B4-FCEB-393A-2178D28C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D01D2-CA58-FDD1-A943-BA6EAC5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3DD0A8-0C21-CDCC-E6E6-233E6BC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1E38F-11F4-74D7-8475-9904F518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75AAC8-90C8-0FE7-9148-CC837E0A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2E1538-D635-5F5B-3B4A-E79E3F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FEC0B-D0ED-4F87-1BD8-1B45E15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7A9A9-9AB8-9823-69B2-6B70DF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024555-AF41-14CA-FD42-4095827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DE4AA-54ED-6CA0-63A2-4CEA7295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DF37-1829-1C86-9D26-E8ACA4C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F0A9B-6D91-2EDD-F998-CF08CC44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D0848-1592-3E6D-280C-82F4EDB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2371B-67B5-7D92-8963-B4DD90E6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1CBDA-9E8D-E17F-524F-24CF84CE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E9E8B-2B4F-CC76-276A-EFF1D66B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65B75-F2BA-2F32-F1FF-59016F4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4FB4C-3AB8-07DA-71CA-150D30D7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50AA0-31E2-34D5-D9FC-56EB027E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59DE5-EFE8-BE17-B07F-79ADB96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2931C-C39D-D3F3-6682-0C333BDC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14C0B-CA40-4302-A50D-3E3CA6A9D9BC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0C099-9814-7401-842B-FD7323C4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CA7FB-34CE-9414-C43F-E047F0C7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975E3-18A9-4113-8A0B-8F1AB0BEE2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BC413-07C1-E945-E8CB-D0C62108F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53" y="10"/>
            <a:ext cx="10872249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32226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5D5D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6003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4B15FA-7224-BC37-9E52-AD3D3010755C}"/>
              </a:ext>
            </a:extLst>
          </p:cNvPr>
          <p:cNvSpPr txBox="1"/>
          <p:nvPr/>
        </p:nvSpPr>
        <p:spPr>
          <a:xfrm rot="5400000">
            <a:off x="-1880159" y="2653497"/>
            <a:ext cx="6478634" cy="1551004"/>
          </a:xfrm>
          <a:prstGeom prst="rect">
            <a:avLst/>
          </a:prstGeom>
          <a:noFill/>
        </p:spPr>
        <p:txBody>
          <a:bodyPr vert="wordArtVert"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СЕГА ЩЕ СТАНА</a:t>
            </a:r>
            <a:endParaRPr lang="e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C240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856C-292E-F8DF-2E2E-6772B8B18C56}"/>
              </a:ext>
            </a:extLst>
          </p:cNvPr>
          <p:cNvSpPr txBox="1"/>
          <p:nvPr/>
        </p:nvSpPr>
        <p:spPr>
          <a:xfrm>
            <a:off x="3303804" y="6499039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rgbClr val="74585D"/>
                </a:solidFill>
              </a:rPr>
              <a:t>Урок 6 за 10 февруари 2024 г</a:t>
            </a:r>
            <a:endParaRPr lang="en" sz="1600" b="1" dirty="0">
              <a:solidFill>
                <a:srgbClr val="745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2D6F6-7600-B71B-E6FF-8E3257DE1C1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rgbClr val="C000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СВЕТИЛИЩЕТО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rgbClr val="C0000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067534-71FE-5208-E5B6-FA05B1E5C3D7}"/>
              </a:ext>
            </a:extLst>
          </p:cNvPr>
          <p:cNvSpPr txBox="1"/>
          <p:nvPr/>
        </p:nvSpPr>
        <p:spPr>
          <a:xfrm>
            <a:off x="867639" y="678080"/>
            <a:ext cx="10526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„До като влязох в Божието светилище И размишлявах върху сетнината им.”</a:t>
            </a:r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73:17)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74B038-1F6E-C27A-EA1F-69168514BEF7}"/>
              </a:ext>
            </a:extLst>
          </p:cNvPr>
          <p:cNvSpPr txBox="1"/>
          <p:nvPr/>
        </p:nvSpPr>
        <p:spPr>
          <a:xfrm>
            <a:off x="206189" y="1210235"/>
            <a:ext cx="854728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Небесното светилище е тясно свързано със Съда. В Светая Светих, където Господ царува „обитава между херувимите” (Пс. 99:1), делото на съда е извършено (Дан. 7:9-10).</a:t>
            </a:r>
            <a:endParaRPr lang="en" sz="1900" b="1" dirty="0"/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F23A830F-9177-6642-F6A0-DC4BE72A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930" y="1257860"/>
            <a:ext cx="3051880" cy="44100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99CC46-E9E7-471B-7070-D5138D38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2270137"/>
            <a:ext cx="4403911" cy="214627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75075-D8B9-2740-C542-87EF8F98221D}"/>
              </a:ext>
            </a:extLst>
          </p:cNvPr>
          <p:cNvSpPr txBox="1"/>
          <p:nvPr/>
        </p:nvSpPr>
        <p:spPr>
          <a:xfrm>
            <a:off x="4790556" y="2118837"/>
            <a:ext cx="4096269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Това е мястото, където се случва опрощението на греховете и възстановяването на справедливостта. Това предполага както опрощаването на онези, които се придържат към Спасителя, така и осъждането на онези, които Го отхвърлят (Пс. 1:5-6).</a:t>
            </a:r>
            <a:endParaRPr lang="en" sz="19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381D9E-A00C-BDB6-B9C9-F58EB4C47A47}"/>
              </a:ext>
            </a:extLst>
          </p:cNvPr>
          <p:cNvSpPr txBox="1"/>
          <p:nvPr/>
        </p:nvSpPr>
        <p:spPr>
          <a:xfrm>
            <a:off x="3258071" y="4799739"/>
            <a:ext cx="643851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Както ясно е символизирано в ковчега на свидетелството, Съдът се основава на изпълнението или нарушаването на Божия закон, десетте заповеди.</a:t>
            </a:r>
            <a:endParaRPr lang="en" sz="19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0CADA1-1B70-C925-527F-6637D6F2D7CA}"/>
              </a:ext>
            </a:extLst>
          </p:cNvPr>
          <p:cNvSpPr txBox="1"/>
          <p:nvPr/>
        </p:nvSpPr>
        <p:spPr>
          <a:xfrm>
            <a:off x="3258071" y="5768206"/>
            <a:ext cx="893392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Сигурни в божествената прошка, Божиите служители копнеят за часа на Страшния съд и викат за неговото настъпване, така че справедливостта най-после да бъде изпълнена (Пс. 7:6-8; 9:19; 67:4; 99:4; 135:14).</a:t>
            </a:r>
          </a:p>
        </p:txBody>
      </p:sp>
      <p:pic>
        <p:nvPicPr>
          <p:cNvPr id="15" name="Imagen 1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51E67664-DC4E-127B-1451-376212BE7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4564309"/>
            <a:ext cx="3004777" cy="2146276"/>
          </a:xfrm>
          <a:prstGeom prst="rect">
            <a:avLst/>
          </a:prstGeom>
          <a:ln w="38100" cap="sq">
            <a:solidFill>
              <a:srgbClr val="E791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EA1681-1E77-83AD-1C04-5F493CC91976}"/>
              </a:ext>
            </a:extLst>
          </p:cNvPr>
          <p:cNvSpPr txBox="1"/>
          <p:nvPr/>
        </p:nvSpPr>
        <p:spPr>
          <a:xfrm>
            <a:off x="3012369" y="1413587"/>
            <a:ext cx="8839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latin typeface="Constantia" panose="02030602050306030303" pitchFamily="18" charset="0"/>
              </a:rPr>
              <a:t>„Както дъгата в облака се формира от съюза на слънчевата светлина и дъжда, така и дъгата, опасваща трона, представлява комбинираната сила на милостта и справедливостта. Не само справедливостта трябва да се поддържа; защото това би засенчило славата на дъгата на обещанието над трона; хората можеха да видят само наказанието на закона. Ако нямаше справедливост, нямаше наказание, нямаше да има стабилност на Божието правителство. Това е смесването на съд и милост, което прави спасението пълно.”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C2816-4317-5B28-E069-0C43D5CFF784}"/>
              </a:ext>
            </a:extLst>
          </p:cNvPr>
          <p:cNvSpPr txBox="1"/>
          <p:nvPr/>
        </p:nvSpPr>
        <p:spPr>
          <a:xfrm>
            <a:off x="6966063" y="6347634"/>
            <a:ext cx="5105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/>
              <a:t>Е. Г. Уайт (Мараната: Господ идва, 14 ноември – англ. изд.)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2800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hombre, frente, joven&#10;&#10;Descripción generada automáticamente">
            <a:extLst>
              <a:ext uri="{FF2B5EF4-FFF2-40B4-BE49-F238E27FC236}">
                <a16:creationId xmlns:a16="http://schemas.microsoft.com/office/drawing/2014/main" id="{AB9F0B21-FDCC-2CE1-2D9C-C4DB636A9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9AB3E1C-A701-7E61-249D-4BE96098B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386499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8D4598-1435-3019-164E-155D6BCBE6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6468361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44BC6-DAC1-9BD1-56B8-7CA3C1DA4F8A}"/>
              </a:ext>
            </a:extLst>
          </p:cNvPr>
          <p:cNvSpPr txBox="1"/>
          <p:nvPr/>
        </p:nvSpPr>
        <p:spPr>
          <a:xfrm>
            <a:off x="7420455" y="474207"/>
            <a:ext cx="4693081" cy="61555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ru-RU" sz="35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„Поради насилствуването над сиромасите, поради въздишките на нуждаещите се, Сега ще стана, казва Господ; Ще туря в безопасност онзи когото презират.“</a:t>
            </a:r>
            <a:endParaRPr kumimoji="0" lang="en" sz="35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Псалм</a:t>
            </a: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12:5)</a:t>
            </a:r>
            <a:endParaRPr kumimoji="0" lang="es-ES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17356-2065-EA82-2A65-3CC961C67405}"/>
              </a:ext>
            </a:extLst>
          </p:cNvPr>
          <p:cNvSpPr txBox="1"/>
          <p:nvPr/>
        </p:nvSpPr>
        <p:spPr>
          <a:xfrm>
            <a:off x="6784415" y="3637493"/>
            <a:ext cx="5464598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tabLst>
                <a:tab pos="538163" algn="l"/>
              </a:tabLst>
            </a:pPr>
            <a:r>
              <a:rPr lang="bg-BG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Воинът</a:t>
            </a: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bg-BG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</a:t>
            </a: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bg-BG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</a:t>
            </a:r>
            <a:r>
              <a:rPr lang="en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tabLst>
                <a:tab pos="538163" algn="l"/>
              </a:tabLst>
            </a:pPr>
            <a:r>
              <a:rPr lang="bg-BG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Божествена справедливост</a:t>
            </a: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bg-BG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</a:t>
            </a:r>
            <a:r>
              <a:rPr lang="en-GB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41).</a:t>
            </a:r>
          </a:p>
          <a:p>
            <a:pPr>
              <a:tabLst>
                <a:tab pos="538163" algn="l"/>
              </a:tabLst>
            </a:pPr>
            <a:r>
              <a:rPr lang="bg-BG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Човешко правосъдие</a:t>
            </a:r>
            <a:r>
              <a:rPr lang="en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bg-BG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Псалм</a:t>
            </a:r>
            <a:r>
              <a:rPr lang="en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82).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bg-BG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Съдебния процес</a:t>
            </a:r>
            <a:r>
              <a:rPr lang="en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:</a:t>
            </a:r>
          </a:p>
          <a:p>
            <a:pPr>
              <a:tabLst>
                <a:tab pos="538163" algn="l"/>
              </a:tabLst>
            </a:pPr>
            <a:r>
              <a:rPr lang="bg-BG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Божествен гняв</a:t>
            </a:r>
            <a:r>
              <a:rPr lang="en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tabLst>
                <a:tab pos="538163" algn="l"/>
              </a:tabLst>
            </a:pPr>
            <a:r>
              <a:rPr lang="bg-BG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Светилището</a:t>
            </a: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bg-BG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Псалм</a:t>
            </a: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3A4E5F-A9AA-53A1-3E8D-39D37DB4DFBB}"/>
              </a:ext>
            </a:extLst>
          </p:cNvPr>
          <p:cNvSpPr txBox="1"/>
          <p:nvPr/>
        </p:nvSpPr>
        <p:spPr>
          <a:xfrm>
            <a:off x="170999" y="177776"/>
            <a:ext cx="6577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трудностите или несправедливостта заобикалят псалмиста, той извиква: „Стани, Йехова“ (Пс. 3:7; 7:6; 9:19; 10:12; 17:13; 35:2; 44:26; 74: 22; 82:8; 132:8).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1D635-5F33-CDCE-CD3F-B4CE878CD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177776"/>
            <a:ext cx="2724601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viendo, vistiendo, parado&#10;&#10;Descripción generada automáticamente">
            <a:extLst>
              <a:ext uri="{FF2B5EF4-FFF2-40B4-BE49-F238E27FC236}">
                <a16:creationId xmlns:a16="http://schemas.microsoft.com/office/drawing/2014/main" id="{10CE79C1-0EA8-0015-783E-4B6C4B1C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6409" y="177775"/>
            <a:ext cx="2052502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4A9918C-9367-6A04-70E8-F94337CE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140" y="3289080"/>
            <a:ext cx="2008478" cy="325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4392BF-A5E4-47E7-8ABE-5F8AE6757529}"/>
              </a:ext>
            </a:extLst>
          </p:cNvPr>
          <p:cNvSpPr txBox="1"/>
          <p:nvPr/>
        </p:nvSpPr>
        <p:spPr>
          <a:xfrm>
            <a:off x="170998" y="3342440"/>
            <a:ext cx="3640515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3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също има определен краен срок да се издигне от мястото си в Светилището, за да изпълни гнева Си – Неговото „удивително дело“ (Ис. 28:21) – и да се смили над Своя народ (Пс. 102:13).</a:t>
            </a:r>
            <a:endParaRPr lang="en" sz="23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799786BA-D832-F398-0908-F29199BE1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521" y="6283877"/>
            <a:ext cx="432214" cy="387953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A8A3E326-04A0-4934-4D24-9E573DDDE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002" y="4620157"/>
            <a:ext cx="432214" cy="38795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B2F0C152-6FB4-D565-9F58-31FEBB8E3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788" y="5855510"/>
            <a:ext cx="432214" cy="387953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23F355BD-F338-823F-3D8D-1269C8F7EC8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002" y="4993384"/>
            <a:ext cx="432000" cy="3888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815DEF5-1DB4-5E4F-B7EC-88DAFE2DB3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518" y="3780368"/>
            <a:ext cx="654424" cy="40571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D4D30EE-786B-45B1-160C-80EAF65AA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518" y="4334470"/>
            <a:ext cx="654424" cy="40571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5A2D555-4986-A17A-B7C7-1A70FB3239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518" y="5580593"/>
            <a:ext cx="654424" cy="405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45ECC-E928-1CBF-9783-141B78B22954}"/>
              </a:ext>
            </a:extLst>
          </p:cNvPr>
          <p:cNvSpPr txBox="1"/>
          <p:nvPr/>
        </p:nvSpPr>
        <p:spPr>
          <a:xfrm>
            <a:off x="170998" y="1747436"/>
            <a:ext cx="6481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Поради въздишките на нуждаещите се, Сега ще стана, казва Господ;,  (Пс. 12:5); и да съди и спасява „кротките на земята“ (Пс. 76:9).</a:t>
            </a:r>
            <a:endParaRPr lang="en" sz="2400" b="1" dirty="0">
              <a:solidFill>
                <a:schemeClr val="bg1"/>
              </a:solidFill>
              <a:effectLst>
                <a:glow rad="127000">
                  <a:srgbClr val="004A4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307654-471F-A608-08EA-D36A4C9D7534}"/>
              </a:ext>
            </a:extLst>
          </p:cNvPr>
          <p:cNvSpPr txBox="1"/>
          <p:nvPr/>
        </p:nvSpPr>
        <p:spPr>
          <a:xfrm>
            <a:off x="0" y="-95250"/>
            <a:ext cx="83312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bg-BG" sz="4400" b="1" spc="3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ВОИНЪТ</a:t>
            </a:r>
            <a:endParaRPr lang="en" sz="4400" b="1" spc="3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67207-ED4F-A8FA-A471-049453D56FBE}"/>
              </a:ext>
            </a:extLst>
          </p:cNvPr>
          <p:cNvSpPr txBox="1"/>
          <p:nvPr/>
        </p:nvSpPr>
        <p:spPr>
          <a:xfrm>
            <a:off x="535915" y="498226"/>
            <a:ext cx="7413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„Избави ме от силния ми неприятел, От ония, които ме мразеха; Защото бяха по-силни от мене.“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18:17)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EC0F1-0316-6456-7245-EE71BD6EBFB5}"/>
              </a:ext>
            </a:extLst>
          </p:cNvPr>
          <p:cNvSpPr txBox="1"/>
          <p:nvPr/>
        </p:nvSpPr>
        <p:spPr>
          <a:xfrm>
            <a:off x="247651" y="1195621"/>
            <a:ext cx="8420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Има ли Бог силата да ни защити? Разбира се (Пс. 18:2).</a:t>
            </a:r>
          </a:p>
        </p:txBody>
      </p:sp>
      <p:pic>
        <p:nvPicPr>
          <p:cNvPr id="2" name="Imagen 1" descr="Un 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C2A925AE-0DD7-B848-1A8F-A2EC7A08A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525" y="142875"/>
            <a:ext cx="3255035" cy="65754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0807C-0941-6443-2D69-7595FB15D428}"/>
              </a:ext>
            </a:extLst>
          </p:cNvPr>
          <p:cNvSpPr txBox="1"/>
          <p:nvPr/>
        </p:nvSpPr>
        <p:spPr>
          <a:xfrm>
            <a:off x="4314825" y="2814422"/>
            <a:ext cx="446413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Въпреки че беше воин, свикнал да се бие, Давид никога не се доверяваше на собствената си сила, интелекта си или умението си да борави с оръжия. Той дължеше всичките си победи на Бога, който винаги се бори за него (Пс. 18:47-48).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13FE9-DFD4-4ADF-5785-D613B067B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4" y="2875379"/>
            <a:ext cx="255913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332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A70865-4C8C-60AE-FDBD-D138CDF1C7EC}"/>
              </a:ext>
            </a:extLst>
          </p:cNvPr>
          <p:cNvSpPr txBox="1"/>
          <p:nvPr/>
        </p:nvSpPr>
        <p:spPr>
          <a:xfrm>
            <a:off x="2802404" y="4934445"/>
            <a:ext cx="580565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Чистата решителност и мащабът на Божието действие трябва да разсее всяко съмнение относно Неговата всеобхватна грижа и състрадание към страдащите или относно способността Му да победи злото. Просто трябва да изчакаме да го направи.</a:t>
            </a:r>
            <a:endParaRPr lang="en" sz="1900" b="1" dirty="0"/>
          </a:p>
        </p:txBody>
      </p:sp>
      <p:pic>
        <p:nvPicPr>
          <p:cNvPr id="12" name="Imagen 11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760787CE-1C94-D4BA-01E2-59BA3DA22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8" y="2875378"/>
            <a:ext cx="1454737" cy="20159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E8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10570-8E4D-E7E8-7691-795658A74E7D}"/>
              </a:ext>
            </a:extLst>
          </p:cNvPr>
          <p:cNvSpPr txBox="1"/>
          <p:nvPr/>
        </p:nvSpPr>
        <p:spPr>
          <a:xfrm>
            <a:off x="247651" y="1582570"/>
            <a:ext cx="84201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Можем да видим Бог да се проявява като воин, яздещ на кон; карайки земята да трепери и издига дим и огън след себе си; парализира врага с мощния си глас; използвайки природните сили като свои стрели; и по този начин освобождава онези, които викат към Него (Пс. 18:7-18).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346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CD480B-178A-1381-49BE-752BBCB2214B}"/>
              </a:ext>
            </a:extLst>
          </p:cNvPr>
          <p:cNvSpPr txBox="1"/>
          <p:nvPr/>
        </p:nvSpPr>
        <p:spPr>
          <a:xfrm>
            <a:off x="2047875" y="2767280"/>
            <a:ext cx="809625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6800" b="1" spc="300" dirty="0">
                <a:ln/>
                <a:solidFill>
                  <a:schemeClr val="accent3"/>
                </a:solidFill>
              </a:rPr>
              <a:t>СПРАВЕДЛИВОСТ</a:t>
            </a:r>
            <a:endParaRPr lang="en" sz="6800" b="1" spc="3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7D70E2-ADD5-60C7-7C33-35364C53B5BB}"/>
              </a:ext>
            </a:extLst>
          </p:cNvPr>
          <p:cNvSpPr txBox="1"/>
          <p:nvPr/>
        </p:nvSpPr>
        <p:spPr>
          <a:xfrm>
            <a:off x="0" y="-109090"/>
            <a:ext cx="9762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БОЖЕСТВЕНА СПРАВЕДЛИВОСТ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90000"/>
                  <a:lumOff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ED325-24B3-1AF1-E3D8-8792E4AB9A92}"/>
              </a:ext>
            </a:extLst>
          </p:cNvPr>
          <p:cNvSpPr txBox="1"/>
          <p:nvPr/>
        </p:nvSpPr>
        <p:spPr>
          <a:xfrm>
            <a:off x="0" y="440859"/>
            <a:ext cx="9749505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„Поради насилствуването над сиромасите, поради въздишките на нуждаещите се, Сега ще стана, казва Господ; Ще туря в безопасност онзи когото презират.”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12:5)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788044-3A47-5592-FF8C-E25B8B78F507}"/>
              </a:ext>
            </a:extLst>
          </p:cNvPr>
          <p:cNvSpPr txBox="1"/>
          <p:nvPr/>
        </p:nvSpPr>
        <p:spPr>
          <a:xfrm>
            <a:off x="5292538" y="1302633"/>
            <a:ext cx="68994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Библията много ясно показва, че Бог не толерира несправедливостта. Ако нуждаещите се или угнетените извикат към Бог, Той се надига, за да им въздаде справедливост (Пс. 12:5).</a:t>
            </a:r>
            <a:endParaRPr lang="en" sz="1900" b="1" dirty="0"/>
          </a:p>
        </p:txBody>
      </p:sp>
      <p:pic>
        <p:nvPicPr>
          <p:cNvPr id="4" name="Imagen 3" descr="Imagen que contiene tabla, sostener, pequeño, comida&#10;&#10;Descripción generada automáticamente">
            <a:extLst>
              <a:ext uri="{FF2B5EF4-FFF2-40B4-BE49-F238E27FC236}">
                <a16:creationId xmlns:a16="http://schemas.microsoft.com/office/drawing/2014/main" id="{EB40B221-05F2-03FB-EC43-1CA16CB8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424442"/>
            <a:ext cx="4854388" cy="24271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4140E5-54AA-FFD3-C48E-2E16BC128132}"/>
              </a:ext>
            </a:extLst>
          </p:cNvPr>
          <p:cNvSpPr txBox="1"/>
          <p:nvPr/>
        </p:nvSpPr>
        <p:spPr>
          <a:xfrm>
            <a:off x="206188" y="3995266"/>
            <a:ext cx="890076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Божието отношение към нуждаещите се ни призовава да се чувстваме по същия начин, тоест да се грижим за тях. Господ възнаграждава тези, които имат това отношение (Пс. 41:1-3).</a:t>
            </a:r>
          </a:p>
        </p:txBody>
      </p:sp>
      <p:pic>
        <p:nvPicPr>
          <p:cNvPr id="12" name="Imagen 11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51039F8-93B7-8A1C-07E2-184FBDC3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97201"/>
            <a:ext cx="2790824" cy="210445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4FA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edificio, exterior, persona, hombre&#10;&#10;Descripción generada automáticamente">
            <a:extLst>
              <a:ext uri="{FF2B5EF4-FFF2-40B4-BE49-F238E27FC236}">
                <a16:creationId xmlns:a16="http://schemas.microsoft.com/office/drawing/2014/main" id="{F4AFACAF-B3E7-1D9C-2B13-BF5221E53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987" y="4150433"/>
            <a:ext cx="2790825" cy="2631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1B0E81-9DE9-E428-728C-C775D062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9505" y="106999"/>
            <a:ext cx="2334979" cy="10693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6C7DD1-9291-E98F-A9B4-8C95B9CBB7A9}"/>
              </a:ext>
            </a:extLst>
          </p:cNvPr>
          <p:cNvSpPr txBox="1"/>
          <p:nvPr/>
        </p:nvSpPr>
        <p:spPr>
          <a:xfrm>
            <a:off x="206188" y="4948750"/>
            <a:ext cx="58017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Трябва да се надигнем срещу потисничеството, не разчитайки на нашата мъдрост или способности, а на мъдростта и силата на Бог. Само Той може да действа справедливо. Бог ще осъди всяко малтретиране, както и небрежност в подпомагането на потиснатите (Мат. 25:31-46).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D6E6DF-EB6F-5876-6A87-B042E648C2F3}"/>
              </a:ext>
            </a:extLst>
          </p:cNvPr>
          <p:cNvSpPr txBox="1"/>
          <p:nvPr/>
        </p:nvSpPr>
        <p:spPr>
          <a:xfrm>
            <a:off x="5292538" y="2495904"/>
            <a:ext cx="689946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Когато се почувства уязвим и болен и собствените му приятели тайно пожелаха смъртта му, Давид извика към Бог (Пс. 41:7-9). Признавайки собственото си недостойнство, той остави случая си в милостивите ръце на Бога, уверен, че Той ще го чуе (Пс. 41:4, 11-13).</a:t>
            </a:r>
          </a:p>
        </p:txBody>
      </p:sp>
    </p:spTree>
    <p:extLst>
      <p:ext uri="{BB962C8B-B14F-4D97-AF65-F5344CB8AC3E}">
        <p14:creationId xmlns:p14="http://schemas.microsoft.com/office/powerpoint/2010/main" val="3396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1772E-0613-2BFC-7FB7-1EAE5D81774B}"/>
              </a:ext>
            </a:extLst>
          </p:cNvPr>
          <p:cNvSpPr txBox="1"/>
          <p:nvPr/>
        </p:nvSpPr>
        <p:spPr>
          <a:xfrm>
            <a:off x="2066924" y="0"/>
            <a:ext cx="1012507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g-BG" sz="4400" b="1" cap="all" spc="300" dirty="0">
                <a:ln/>
                <a:solidFill>
                  <a:schemeClr val="accent4"/>
                </a:solidFill>
              </a:rPr>
              <a:t>Човешко</a:t>
            </a:r>
            <a:r>
              <a:rPr lang="en" sz="4400" b="1" spc="300" dirty="0">
                <a:ln/>
                <a:solidFill>
                  <a:schemeClr val="accent4"/>
                </a:solidFill>
              </a:rPr>
              <a:t> </a:t>
            </a:r>
            <a:r>
              <a:rPr lang="bg-BG" sz="4400" b="1" cap="all" spc="300" dirty="0">
                <a:ln/>
                <a:solidFill>
                  <a:schemeClr val="accent4"/>
                </a:solidFill>
              </a:rPr>
              <a:t>правосъдие</a:t>
            </a:r>
            <a:endParaRPr lang="en" sz="4400" b="1" cap="all" spc="30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C0E97-4DD7-3D6F-F1FD-A0A28808816A}"/>
              </a:ext>
            </a:extLst>
          </p:cNvPr>
          <p:cNvSpPr txBox="1"/>
          <p:nvPr/>
        </p:nvSpPr>
        <p:spPr>
          <a:xfrm>
            <a:off x="1822222" y="560682"/>
            <a:ext cx="10369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„Съдете справедливо сиромаха и сирачето; </a:t>
            </a:r>
            <a:br>
              <a:rPr lang="en-GB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Отдавайте правото на оскърбения и бедния.“</a:t>
            </a:r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2C7C5-1AD4-5504-8204-479DE2850C32}"/>
              </a:ext>
            </a:extLst>
          </p:cNvPr>
          <p:cNvSpPr txBox="1"/>
          <p:nvPr/>
        </p:nvSpPr>
        <p:spPr>
          <a:xfrm>
            <a:off x="98611" y="1160638"/>
            <a:ext cx="699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дава способността  на водачите на народа да съдят, като царят е главният съдия на Израел (Пс. 72:1-2). Но Бог е Този, Който е върховния съдия, съди „боговете“ (Пс. 82:1).</a:t>
            </a:r>
            <a:endParaRPr lang="en" sz="2000" b="1" dirty="0"/>
          </a:p>
        </p:txBody>
      </p:sp>
      <p:pic>
        <p:nvPicPr>
          <p:cNvPr id="12" name="Imagen 11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F9644A3B-C13D-7C78-F1F4-29F36268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79" y="1285875"/>
            <a:ext cx="4923836" cy="3286125"/>
          </a:xfrm>
          <a:prstGeom prst="roundRect">
            <a:avLst>
              <a:gd name="adj" fmla="val 76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1E74D-5848-63E3-ABBC-EDB7DDDD086E}"/>
              </a:ext>
            </a:extLst>
          </p:cNvPr>
          <p:cNvSpPr txBox="1"/>
          <p:nvPr/>
        </p:nvSpPr>
        <p:spPr>
          <a:xfrm>
            <a:off x="6861290" y="4720918"/>
            <a:ext cx="518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посочва начина, по който човешкият съдия трябва да съди (Пс. 82:3-4). Ако го правят правилно, те се смятат за „синове на Всемогъщия“ (Пс. 82:6). В противен случай самите те ще паднат под божествено осъждение (Пс. 82:7-8).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C21FF-F638-0428-87E5-ACA6B8A66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084" y="4302138"/>
            <a:ext cx="4238625" cy="23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7C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62A0703F-E42A-1F40-CBD2-F82A93944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2" y="4302139"/>
            <a:ext cx="2151152" cy="2386345"/>
          </a:xfrm>
          <a:prstGeom prst="roundRect">
            <a:avLst>
              <a:gd name="adj" fmla="val 91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 descr="Imagen que contiene parado, oscuro, hombre, sostener&#10;&#10;Descripción generada automáticamente">
            <a:extLst>
              <a:ext uri="{FF2B5EF4-FFF2-40B4-BE49-F238E27FC236}">
                <a16:creationId xmlns:a16="http://schemas.microsoft.com/office/drawing/2014/main" id="{2DA5E613-F72D-5855-A2C8-E94975B27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2" y="60797"/>
            <a:ext cx="2101664" cy="116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FA3-EEBB-8A27-E97A-547E104BD21F}"/>
              </a:ext>
            </a:extLst>
          </p:cNvPr>
          <p:cNvSpPr txBox="1"/>
          <p:nvPr/>
        </p:nvSpPr>
        <p:spPr>
          <a:xfrm>
            <a:off x="98610" y="3589599"/>
            <a:ext cx="6992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Властта, която получават, ги прави отговорни пред Бог за начина, по който раздават правосъдие (Пс. 82:2).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D2D43-7010-7C9D-BFDA-68641BA5D835}"/>
              </a:ext>
            </a:extLst>
          </p:cNvPr>
          <p:cNvSpPr txBox="1"/>
          <p:nvPr/>
        </p:nvSpPr>
        <p:spPr>
          <a:xfrm>
            <a:off x="98608" y="2372250"/>
            <a:ext cx="69925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Тази способност надхвърля Божия народ. Всеки, който има способността да съди, прави това чрез божествен авторитет, дори и да не го признава (Йоан 19:10-11; Римляни 13:1).</a:t>
            </a:r>
          </a:p>
        </p:txBody>
      </p:sp>
    </p:spTree>
    <p:extLst>
      <p:ext uri="{BB962C8B-B14F-4D97-AF65-F5344CB8AC3E}">
        <p14:creationId xmlns:p14="http://schemas.microsoft.com/office/powerpoint/2010/main" val="3648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89299-46C5-AAA2-DB37-E70A3D2A2644}"/>
              </a:ext>
            </a:extLst>
          </p:cNvPr>
          <p:cNvSpPr txBox="1"/>
          <p:nvPr/>
        </p:nvSpPr>
        <p:spPr>
          <a:xfrm>
            <a:off x="2047875" y="2155487"/>
            <a:ext cx="8105775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000" b="1">
                <a:ln/>
                <a:solidFill>
                  <a:schemeClr val="accent3"/>
                </a:solidFill>
              </a:defRPr>
            </a:lvl1pPr>
          </a:lstStyle>
          <a:p>
            <a:r>
              <a:rPr lang="bg-BG" spc="300" dirty="0">
                <a:solidFill>
                  <a:schemeClr val="accent5">
                    <a:lumMod val="75000"/>
                  </a:schemeClr>
                </a:solidFill>
              </a:rPr>
              <a:t>СЪДЕБНИЯ ПРОЦЕС</a:t>
            </a:r>
            <a:endParaRPr lang="en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9EF62-6552-ED14-B6D4-ADDAB49E0D2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БОЖЕСТВЕНИЯТ ГНЯВ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E01B-734A-7AC1-4DB8-9D16C8B7C56D}"/>
              </a:ext>
            </a:extLst>
          </p:cNvPr>
          <p:cNvSpPr txBox="1"/>
          <p:nvPr/>
        </p:nvSpPr>
        <p:spPr>
          <a:xfrm>
            <a:off x="515389" y="584775"/>
            <a:ext cx="1163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„Излей на тях негодуванието Си; И пламъкът на гнева Ти нека ги постигне.“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69:24)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AEC78-421D-BAC4-7F53-693653843F3F}"/>
              </a:ext>
            </a:extLst>
          </p:cNvPr>
          <p:cNvSpPr txBox="1"/>
          <p:nvPr/>
        </p:nvSpPr>
        <p:spPr>
          <a:xfrm>
            <a:off x="5750047" y="970074"/>
            <a:ext cx="6280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Как можем да хармонизираме думите от Псалм 137:9 – „Блазе на онзи, който хване и разбие о камък Малките ти деца!” – с искането на Исус да обичаме дори враговете си?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C7F5-9B58-E98A-0F3B-3A872DBC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088102"/>
            <a:ext cx="5476875" cy="3426090"/>
          </a:xfrm>
          <a:prstGeom prst="snip2DiagRect">
            <a:avLst>
              <a:gd name="adj1" fmla="val 10287"/>
              <a:gd name="adj2" fmla="val 108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86D8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tabla, hombre, vistiendo, pequeño&#10;&#10;Descripción generada automáticamente">
            <a:extLst>
              <a:ext uri="{FF2B5EF4-FFF2-40B4-BE49-F238E27FC236}">
                <a16:creationId xmlns:a16="http://schemas.microsoft.com/office/drawing/2014/main" id="{5E5F2BE6-FB75-946B-A9A0-FA92C9956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4648187"/>
            <a:ext cx="2390774" cy="2020012"/>
          </a:xfrm>
          <a:prstGeom prst="snip2DiagRect">
            <a:avLst>
              <a:gd name="adj1" fmla="val 1697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DE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4DC7F4BC-77F7-B526-A7CC-381BA35A4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4648200"/>
            <a:ext cx="2971799" cy="20199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A4E3BB-55D8-9AD5-8B18-AF0BA1D87D7B}"/>
              </a:ext>
            </a:extLst>
          </p:cNvPr>
          <p:cNvSpPr txBox="1"/>
          <p:nvPr/>
        </p:nvSpPr>
        <p:spPr>
          <a:xfrm>
            <a:off x="5791199" y="5158000"/>
            <a:ext cx="62388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Вдъхновението остави тези думи, за да видим ясно, че доброто и злото не могат да се приемат с лека ръка. Злото има своите последствия, а Божият гняв се проявява като единствено средство за неговото изкореняване.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C346-A172-B4C0-49BD-154F8BDCC850}"/>
              </a:ext>
            </a:extLst>
          </p:cNvPr>
          <p:cNvSpPr txBox="1"/>
          <p:nvPr/>
        </p:nvSpPr>
        <p:spPr>
          <a:xfrm>
            <a:off x="5750049" y="3566861"/>
            <a:ext cx="6280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Псалмистът обаче никога не възнамерява да си отмъщава. Оставете тези действия на Бог, защото само Бог може да извърши истинска справедливост и да даде на хората заслуженото заплащане за техните действия.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145DC9-5855-6754-F7AE-78F451E982E0}"/>
              </a:ext>
            </a:extLst>
          </p:cNvPr>
          <p:cNvSpPr txBox="1"/>
          <p:nvPr/>
        </p:nvSpPr>
        <p:spPr>
          <a:xfrm>
            <a:off x="5750049" y="2271759"/>
            <a:ext cx="6280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Псалмите, които молят Бог да отмъсти и да излее гнева си върху хората, са груби и смущаващи. Особено когато имаме предвид собствения си гняв и собствения си начин да си отмъстим.</a:t>
            </a:r>
          </a:p>
        </p:txBody>
      </p:sp>
    </p:spTree>
    <p:extLst>
      <p:ext uri="{BB962C8B-B14F-4D97-AF65-F5344CB8AC3E}">
        <p14:creationId xmlns:p14="http://schemas.microsoft.com/office/powerpoint/2010/main" val="28689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1172</Words>
  <Application>Microsoft Office PowerPoint</Application>
  <PresentationFormat>Panorámica</PresentationFormat>
  <Paragraphs>48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Calibri</vt:lpstr>
      <vt:lpstr>Constantia</vt:lpstr>
      <vt:lpstr>Comic Sans MS</vt:lpstr>
      <vt:lpstr>Aptos</vt:lpstr>
      <vt:lpstr>Arial</vt:lpstr>
      <vt:lpstr>Calibri Light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2024-01-21T15:46:05Z</dcterms:created>
  <dcterms:modified xsi:type="dcterms:W3CDTF">2024-02-02T18:01:49Z</dcterms:modified>
</cp:coreProperties>
</file>