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4" r:id="rId4"/>
    <p:sldId id="257" r:id="rId5"/>
    <p:sldId id="258" r:id="rId6"/>
    <p:sldId id="259" r:id="rId7"/>
    <p:sldId id="309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8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ru-RU" sz="1800" b="1" dirty="0"/>
            <a:t>В Мерива Израел изпита Бог: „понеже изпитаха Господа, като казаха: Дали е Господ между нас, или не?“ (Изход 17:7). Въпреки това, от Божия гледна точка, Той беше този, който изпита Израел (Пс. 81:7).</a:t>
          </a:r>
          <a:endParaRPr lang="es-ES" sz="18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A3599F72-1CD6-4931-80FC-C943D05C9CCD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ru-RU" sz="1800" b="1" dirty="0"/>
            <a:t>Израел не издържа изпитанието, но упорито остана в своя бунт, за което трябваше да бъде наказан (Пс. 95:8-11). Въпреки всичко, Бог им даде водата, която поискаха (Изход 17:5-6).</a:t>
          </a:r>
          <a:r>
            <a:rPr lang="en-GB" sz="1800" b="1" dirty="0"/>
            <a:t> </a:t>
          </a:r>
          <a:endParaRPr lang="es-ES" sz="1800" dirty="0"/>
        </a:p>
      </dgm:t>
    </dgm:pt>
    <dgm:pt modelId="{AF414E8C-6C93-47AA-A188-1356A141CECB}" type="sibTrans" cxnId="{58E5EDBF-3131-414B-B666-7D7084C0E78B}">
      <dgm:prSet/>
      <dgm:spPr/>
      <dgm:t>
        <a:bodyPr/>
        <a:lstStyle/>
        <a:p>
          <a:endParaRPr lang="es-ES"/>
        </a:p>
      </dgm:t>
    </dgm:pt>
    <dgm:pt modelId="{62269115-DE1E-4FFC-85D4-568E86F6C2FE}" type="parTrans" cxnId="{58E5EDBF-3131-414B-B666-7D7084C0E78B}">
      <dgm:prSet/>
      <dgm:spPr/>
      <dgm:t>
        <a:bodyPr/>
        <a:lstStyle/>
        <a:p>
          <a:endParaRPr lang="es-ES"/>
        </a:p>
      </dgm:t>
    </dgm:pt>
    <dgm:pt modelId="{43A29416-0C13-4272-94B1-EBC08936294C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ru-RU" sz="1800" b="1" dirty="0"/>
            <a:t>Но ако бяха мъдри, щяха да издържат теста. Тогава Бог можеше да извърши големи чудеса с тях (Пс. 81:13-16).</a:t>
          </a:r>
          <a:endParaRPr lang="en-GB" sz="1800" b="1" dirty="0"/>
        </a:p>
      </dgm:t>
    </dgm:pt>
    <dgm:pt modelId="{C09745C0-716D-44C2-A7D2-B3D4D1A1A76E}" type="parTrans" cxnId="{2554EC00-FE7A-42B6-82CF-AF6E609B8FD4}">
      <dgm:prSet/>
      <dgm:spPr/>
      <dgm:t>
        <a:bodyPr/>
        <a:lstStyle/>
        <a:p>
          <a:endParaRPr lang="en-GB"/>
        </a:p>
      </dgm:t>
    </dgm:pt>
    <dgm:pt modelId="{5E6B325D-584C-4C1F-821E-CAE51A58CB19}" type="sibTrans" cxnId="{2554EC00-FE7A-42B6-82CF-AF6E609B8FD4}">
      <dgm:prSet/>
      <dgm:spPr/>
      <dgm:t>
        <a:bodyPr/>
        <a:lstStyle/>
        <a:p>
          <a:endParaRPr lang="en-GB"/>
        </a:p>
      </dgm:t>
    </dgm:pt>
    <dgm:pt modelId="{CA943E3F-B213-4484-90CB-3E374FC2E621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endParaRPr lang="en-GB" sz="1800" b="1" dirty="0"/>
        </a:p>
      </dgm:t>
    </dgm:pt>
    <dgm:pt modelId="{3E7C86C9-EC09-459C-BE77-7F7CD8397BAE}" type="parTrans" cxnId="{1CA2553B-DAEE-49EE-9421-CC4903E7DDCA}">
      <dgm:prSet/>
      <dgm:spPr/>
      <dgm:t>
        <a:bodyPr/>
        <a:lstStyle/>
        <a:p>
          <a:endParaRPr lang="en-GB"/>
        </a:p>
      </dgm:t>
    </dgm:pt>
    <dgm:pt modelId="{FBDF7D73-7F98-4F65-9577-95D635269341}" type="sibTrans" cxnId="{1CA2553B-DAEE-49EE-9421-CC4903E7DDCA}">
      <dgm:prSet/>
      <dgm:spPr/>
      <dgm:t>
        <a:bodyPr/>
        <a:lstStyle/>
        <a:p>
          <a:endParaRPr lang="en-GB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2554EC00-FE7A-42B6-82CF-AF6E609B8FD4}" srcId="{660460E7-A8E5-4ED7-947A-17746B6442DB}" destId="{43A29416-0C13-4272-94B1-EBC08936294C}" srcOrd="1" destOrd="0" parTransId="{C09745C0-716D-44C2-A7D2-B3D4D1A1A76E}" sibTransId="{5E6B325D-584C-4C1F-821E-CAE51A58CB19}"/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1CA2553B-DAEE-49EE-9421-CC4903E7DDCA}" srcId="{660460E7-A8E5-4ED7-947A-17746B6442DB}" destId="{CA943E3F-B213-4484-90CB-3E374FC2E621}" srcOrd="2" destOrd="0" parTransId="{3E7C86C9-EC09-459C-BE77-7F7CD8397BAE}" sibTransId="{FBDF7D73-7F98-4F65-9577-95D635269341}"/>
    <dgm:cxn modelId="{947D4248-CBB0-4EC2-9EAD-F68D733C00E1}" type="presOf" srcId="{43A29416-0C13-4272-94B1-EBC08936294C}" destId="{1229C335-A708-4A82-B9CE-24F2E7C1F6E6}" srcOrd="0" destOrd="2" presId="urn:microsoft.com/office/officeart/2005/8/layout/pList2"/>
    <dgm:cxn modelId="{69BA1752-D37F-4B73-86F7-2FE2193907FA}" type="presOf" srcId="{CA943E3F-B213-4484-90CB-3E374FC2E621}" destId="{1229C335-A708-4A82-B9CE-24F2E7C1F6E6}" srcOrd="0" destOrd="3" presId="urn:microsoft.com/office/officeart/2005/8/layout/pList2"/>
    <dgm:cxn modelId="{CC25948F-61BF-48A1-AC6C-6392EE7D4229}" type="presOf" srcId="{A3599F72-1CD6-4931-80FC-C943D05C9CCD}" destId="{1229C335-A708-4A82-B9CE-24F2E7C1F6E6}" srcOrd="0" destOrd="1" presId="urn:microsoft.com/office/officeart/2005/8/layout/pList2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58E5EDBF-3131-414B-B666-7D7084C0E78B}" srcId="{660460E7-A8E5-4ED7-947A-17746B6442DB}" destId="{A3599F72-1CD6-4931-80FC-C943D05C9CCD}" srcOrd="0" destOrd="0" parTransId="{62269115-DE1E-4FFC-85D4-568E86F6C2FE}" sibTransId="{AF414E8C-6C93-47AA-A188-1356A141CECB}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ru-RU" sz="1800" b="1" dirty="0"/>
            <a:t>Йосиф беше затворен в железа, малтретиран и измъчван. Но той беше взел мъдро решение: да служи на Бог независимо от обстоятелствата </a:t>
          </a:r>
          <a:br>
            <a:rPr lang="en-GB" sz="1800" b="1" dirty="0"/>
          </a:br>
          <a:r>
            <a:rPr lang="ru-RU" sz="1800" b="1" dirty="0"/>
            <a:t>(Пс. 105:16-18; Битие 39:7-9).</a:t>
          </a:r>
          <a:endParaRPr lang="en-GB" sz="1800" b="1" dirty="0"/>
        </a:p>
        <a:p>
          <a:endParaRPr lang="en-GB" sz="1800" b="1" dirty="0"/>
        </a:p>
        <a:p>
          <a:r>
            <a:rPr lang="ru-RU" sz="1800" b="1" dirty="0"/>
            <a:t>След като премина изпитанието, Бог го възвиси (Пс. 105:19-21). Неговата мъдрост беше толкова очевидна, че фараонът му възложи да научи старейшините си на мъдростта, с която Бог го беше надарил (Пс. 105:22). Чрез Йосиф Бог даде живот на цялото семейство на Израел (Пс. 105:23).</a:t>
          </a:r>
          <a:endParaRPr lang="en" sz="1800" b="1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Сърцето клони към злото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„Да не наклониш сърцето ми към какво да е лошо нещо,“</a:t>
          </a:r>
          <a:endParaRPr lang="en" sz="2000" b="1" dirty="0"/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Лицето извършва грях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„Та да върша </a:t>
          </a:r>
          <a:br>
            <a:rPr lang="en-GB" sz="2000" b="1" dirty="0"/>
          </a:br>
          <a:r>
            <a:rPr lang="ru-RU" sz="2000" b="1" dirty="0"/>
            <a:t>нечестиви дела С човеци, които беззаконствуват;“</a:t>
          </a:r>
          <a:endParaRPr lang="en" sz="2000" b="1" dirty="0"/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се наслаждава на злото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„И не ме оставяй да ям от вкусните им ястия.“</a:t>
          </a:r>
          <a:endParaRPr lang="en" sz="2000" b="1" dirty="0"/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720519B4-6DDF-4532-8CF9-9FDABFAE5733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„Блажен оня човек, Който не ходи по съвета на нечестивите,“</a:t>
          </a:r>
          <a:endParaRPr lang="en" sz="2000" b="1" dirty="0"/>
        </a:p>
      </dgm:t>
    </dgm:pt>
    <dgm:pt modelId="{019C13FC-A8E6-4EA1-8529-ACE81775EFDC}" type="par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7D330729-657E-4D2A-93EA-8FF0FCFACB92}" type="sib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526F8097-AC5D-4F3A-BE65-E058569B8267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„И в пътя на грешните не стои,“</a:t>
          </a:r>
          <a:endParaRPr lang="en" sz="2000" b="1" dirty="0"/>
        </a:p>
      </dgm:t>
    </dgm:pt>
    <dgm:pt modelId="{B69AB010-1DB5-4D2C-957F-B6964D0CF65F}" type="par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0AFA9EAC-5264-423E-8D40-1E1228E67A27}" type="sib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1ADE32F3-8F0E-4BE9-A415-2B888770B69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„И в събранието на присмивателите не седи;“</a:t>
          </a:r>
          <a:endParaRPr lang="en" sz="2000" b="1" dirty="0"/>
        </a:p>
      </dgm:t>
    </dgm:pt>
    <dgm:pt modelId="{E3B6EE29-6A96-4FCB-BA5A-D9109A3D9670}" type="par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71D2B535-930F-4D97-9182-B236BA9CD37B}" type="sib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X="98691" custScaleY="126997" custLinFactNeighborX="2820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8847" custLinFactNeighborX="1236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769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38452" custLinFactNeighborX="-1463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LinFactNeighborX="4023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CE227F23-9E44-412E-9617-16D16959CE5A}" srcId="{5A9FCB1B-8172-48D9-B2FF-BEB6715F251C}" destId="{720519B4-6DDF-4532-8CF9-9FDABFAE5733}" srcOrd="1" destOrd="0" parTransId="{019C13FC-A8E6-4EA1-8529-ACE81775EFDC}" sibTransId="{7D330729-657E-4D2A-93EA-8FF0FCFACB92}"/>
    <dgm:cxn modelId="{D4BEF123-8CA3-44CC-82E6-CC35F59C4236}" type="presOf" srcId="{526F8097-AC5D-4F3A-BE65-E058569B8267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19021A42-14F9-47B9-91EE-B0F622B056D8}" type="presOf" srcId="{720519B4-6DDF-4532-8CF9-9FDABFAE5733}" destId="{2AD6179C-97A9-4A75-96F7-1FD3A90DAF71}" srcOrd="0" destOrd="1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F473F56E-0A10-42F4-9FD1-D02E01023587}" srcId="{4023AA9E-E079-4D9D-AF38-32AAC173151C}" destId="{1ADE32F3-8F0E-4BE9-A415-2B888770B695}" srcOrd="1" destOrd="0" parTransId="{E3B6EE29-6A96-4FCB-BA5A-D9109A3D9670}" sibTransId="{71D2B535-930F-4D97-9182-B236BA9CD37B}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9A2F0AAE-AE2D-44B5-9651-F914C5B44A44}" type="presOf" srcId="{1ADE32F3-8F0E-4BE9-A415-2B888770B695}" destId="{69A1BC3A-0AA4-40E7-A3EA-8479317ADD6A}" srcOrd="0" destOrd="1" presId="urn:microsoft.com/office/officeart/2009/3/layout/IncreasingArrowsProcess"/>
    <dgm:cxn modelId="{34240BBC-E46D-4AB8-A978-E8BEFA1F9898}" srcId="{03F3D639-9C99-46AC-94C1-71EA365ECB29}" destId="{526F8097-AC5D-4F3A-BE65-E058569B8267}" srcOrd="1" destOrd="0" parTransId="{B69AB010-1DB5-4D2C-957F-B6964D0CF65F}" sibTransId="{0AFA9EAC-5264-423E-8D40-1E1228E67A27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бъдем благословени 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1:1; 112:1; 128:1)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Делата ни ще просперират 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1:3; 128:2)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Нашите потомци ще бъдат могъщи </a:t>
          </a:r>
          <a:b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112:2; 128:3)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получим блага и богатства </a:t>
          </a:r>
          <a:b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ходим в Божията светлина 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управляваме добре делата си 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Няма да се подхлъзнем и ще бъдем запомнени 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Няма да се страхуваме от лоши новини 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112:7)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победим враговете си </a:t>
          </a:r>
          <a:b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бъдем възнесени в слава </a:t>
          </a:r>
          <a:b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112:9)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8389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"/>
    <dgm:cxn modelId="{AFA4B96B-24E6-4F3E-835A-8C4F1627F484}" type="presOf" srcId="{80DA11E1-07FB-4A4E-8026-E71F4B4DA066}" destId="{3E800A27-3F4C-4538-A50E-23A3DD446506}" srcOrd="0" destOrd="0" presId="urn:microsoft.com/office/officeart/2005/8/layout/default"/>
    <dgm:cxn modelId="{4A15DB6B-FCCA-45E0-9BBC-A8CDFCBC7A6C}" type="presOf" srcId="{1B8737EC-DEBB-4EDF-AFFD-D76A3239556D}" destId="{11F2A83D-AF68-46DD-A5A4-13D475C50C7B}" srcOrd="0" destOrd="0" presId="urn:microsoft.com/office/officeart/2005/8/layout/default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"/>
    <dgm:cxn modelId="{1EFB2FB0-AE41-4C98-87CD-589C3276CA1D}" type="presOf" srcId="{2A514A4B-689B-489C-946B-5852BCE0AE79}" destId="{50C0B40A-A05D-4CCF-AA0A-CEE7775B62D0}" srcOrd="0" destOrd="0" presId="urn:microsoft.com/office/officeart/2005/8/layout/default"/>
    <dgm:cxn modelId="{4BCBF6BB-1848-4A25-9FAB-589DF7269682}" type="presOf" srcId="{321A1EBD-270A-44EC-A1AE-DA122C621B6E}" destId="{82110A3A-0AF4-4126-A34D-67E2B5EFF8D0}" srcOrd="0" destOrd="0" presId="urn:microsoft.com/office/officeart/2005/8/layout/default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"/>
    <dgm:cxn modelId="{D601484D-ADC0-41EA-9EC4-8C7D20CD068A}" type="presParOf" srcId="{FCE8B605-B639-4C0E-A8BB-EADDEA64A55D}" destId="{7C1098E8-2D67-4CED-85AD-755B5EB568A9}" srcOrd="0" destOrd="0" presId="urn:microsoft.com/office/officeart/2005/8/layout/default"/>
    <dgm:cxn modelId="{C8A9FF2A-C5F5-4952-B4DA-746959F97BB9}" type="presParOf" srcId="{FCE8B605-B639-4C0E-A8BB-EADDEA64A55D}" destId="{F57719E5-0C30-462F-B669-CC432C5544DC}" srcOrd="1" destOrd="0" presId="urn:microsoft.com/office/officeart/2005/8/layout/default"/>
    <dgm:cxn modelId="{2387C890-0438-4826-BE0A-9A08B42C5E31}" type="presParOf" srcId="{FCE8B605-B639-4C0E-A8BB-EADDEA64A55D}" destId="{11F2A83D-AF68-46DD-A5A4-13D475C50C7B}" srcOrd="2" destOrd="0" presId="urn:microsoft.com/office/officeart/2005/8/layout/default"/>
    <dgm:cxn modelId="{6908FBCA-69A7-4B2C-823B-B2F7536D57D6}" type="presParOf" srcId="{FCE8B605-B639-4C0E-A8BB-EADDEA64A55D}" destId="{AFA5AD66-748D-42F6-9548-BDE44016E77A}" srcOrd="3" destOrd="0" presId="urn:microsoft.com/office/officeart/2005/8/layout/default"/>
    <dgm:cxn modelId="{34309CAE-D945-4D62-AF08-67201B3BA446}" type="presParOf" srcId="{FCE8B605-B639-4C0E-A8BB-EADDEA64A55D}" destId="{3E800A27-3F4C-4538-A50E-23A3DD446506}" srcOrd="4" destOrd="0" presId="urn:microsoft.com/office/officeart/2005/8/layout/default"/>
    <dgm:cxn modelId="{D2118746-257C-4680-911C-77D1EA437DB0}" type="presParOf" srcId="{FCE8B605-B639-4C0E-A8BB-EADDEA64A55D}" destId="{4B302501-7C01-49DD-89EF-60D64E903966}" srcOrd="5" destOrd="0" presId="urn:microsoft.com/office/officeart/2005/8/layout/default"/>
    <dgm:cxn modelId="{DEFF4922-3F1F-427B-91DD-85A447368380}" type="presParOf" srcId="{FCE8B605-B639-4C0E-A8BB-EADDEA64A55D}" destId="{728DD033-9CEB-49E1-AF9B-18446FF25D12}" srcOrd="6" destOrd="0" presId="urn:microsoft.com/office/officeart/2005/8/layout/default"/>
    <dgm:cxn modelId="{5D36481F-E04A-47B4-8197-B8DB734569A5}" type="presParOf" srcId="{FCE8B605-B639-4C0E-A8BB-EADDEA64A55D}" destId="{58885E60-3812-451E-A1D6-1583832EF3A3}" srcOrd="7" destOrd="0" presId="urn:microsoft.com/office/officeart/2005/8/layout/default"/>
    <dgm:cxn modelId="{81BDAB13-84E6-443F-8C4A-DD8817726895}" type="presParOf" srcId="{FCE8B605-B639-4C0E-A8BB-EADDEA64A55D}" destId="{340C0314-5C9A-4AC9-8388-279DEC49C2FA}" srcOrd="8" destOrd="0" presId="urn:microsoft.com/office/officeart/2005/8/layout/default"/>
    <dgm:cxn modelId="{1B69CB59-E2D1-487B-B67F-F3FF90728F7B}" type="presParOf" srcId="{FCE8B605-B639-4C0E-A8BB-EADDEA64A55D}" destId="{F45E9D5F-BF79-4DFC-857B-496D4058A2D2}" srcOrd="9" destOrd="0" presId="urn:microsoft.com/office/officeart/2005/8/layout/default"/>
    <dgm:cxn modelId="{3BD345DA-1951-4C10-BBAE-D4DC12B026C6}" type="presParOf" srcId="{FCE8B605-B639-4C0E-A8BB-EADDEA64A55D}" destId="{DBC9EECE-2134-439B-A231-79C41CBA4EE3}" srcOrd="10" destOrd="0" presId="urn:microsoft.com/office/officeart/2005/8/layout/default"/>
    <dgm:cxn modelId="{975819ED-4327-44EF-AC7B-282DBA07240D}" type="presParOf" srcId="{FCE8B605-B639-4C0E-A8BB-EADDEA64A55D}" destId="{6825F3FF-8597-41A2-819A-AE91521D7735}" srcOrd="11" destOrd="0" presId="urn:microsoft.com/office/officeart/2005/8/layout/default"/>
    <dgm:cxn modelId="{48C12317-33F4-4B50-9207-8ABF42DBDB8E}" type="presParOf" srcId="{FCE8B605-B639-4C0E-A8BB-EADDEA64A55D}" destId="{56ECCE19-653A-4E66-ACD9-55F10611F2F0}" srcOrd="12" destOrd="0" presId="urn:microsoft.com/office/officeart/2005/8/layout/default"/>
    <dgm:cxn modelId="{FA6C5653-6A2B-478D-8964-A3C86092C0BB}" type="presParOf" srcId="{FCE8B605-B639-4C0E-A8BB-EADDEA64A55D}" destId="{B0CC3BD5-DC97-4B05-BEEE-B8E5B7309FEA}" srcOrd="13" destOrd="0" presId="urn:microsoft.com/office/officeart/2005/8/layout/default"/>
    <dgm:cxn modelId="{9BC65BCE-8FA6-464D-9153-88F570A5A7D9}" type="presParOf" srcId="{FCE8B605-B639-4C0E-A8BB-EADDEA64A55D}" destId="{41FEFE73-251E-4C89-B093-10B5245524C6}" srcOrd="14" destOrd="0" presId="urn:microsoft.com/office/officeart/2005/8/layout/default"/>
    <dgm:cxn modelId="{7BAAD88A-3713-41FF-B0D7-E50AB9FAF43D}" type="presParOf" srcId="{FCE8B605-B639-4C0E-A8BB-EADDEA64A55D}" destId="{72DC814D-9060-4AD3-B2FB-C57A064DFD5F}" srcOrd="15" destOrd="0" presId="urn:microsoft.com/office/officeart/2005/8/layout/default"/>
    <dgm:cxn modelId="{7F8464A9-E9D1-4EAA-AA6E-FFDDB194E276}" type="presParOf" srcId="{FCE8B605-B639-4C0E-A8BB-EADDEA64A55D}" destId="{82110A3A-0AF4-4126-A34D-67E2B5EFF8D0}" srcOrd="16" destOrd="0" presId="urn:microsoft.com/office/officeart/2005/8/layout/default"/>
    <dgm:cxn modelId="{47D5F984-E2F0-4309-A839-AD50D177BF15}" type="presParOf" srcId="{FCE8B605-B639-4C0E-A8BB-EADDEA64A55D}" destId="{80849CEF-BD46-45DC-8B4D-C37C53472364}" srcOrd="17" destOrd="0" presId="urn:microsoft.com/office/officeart/2005/8/layout/default"/>
    <dgm:cxn modelId="{42134CAD-E35F-458D-B3C0-320AB065BFCE}" type="presParOf" srcId="{FCE8B605-B639-4C0E-A8BB-EADDEA64A55D}" destId="{50C0B40A-A05D-4CCF-AA0A-CEE7775B62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34344" y="590545"/>
          <a:ext cx="2613168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В Мерива Израел изпита Бог: „понеже изпитаха Господа, като казаха: Дали е Господ между нас, или не?“ (Изход 17:7). Въпреки това, от Божия гледна точка, Той беше този, който изпита Израел (Пс. 81:7).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Израел не издържа изпитанието, но упорито остана в своя бунт, за което трябваше да бъде наказан (Пс. 95:8-11). Въпреки всичко, Бог им даде водата, която поискаха (Изход 17:5-6).</a:t>
          </a:r>
          <a:r>
            <a:rPr lang="en-GB" sz="1800" b="1" kern="1200" dirty="0"/>
            <a:t> 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Но ако бяха мъдри, щяха да издържат теста. Тогава Бог можеше да извърши големи чудеса с тях (Пс. 81:13-16).</a:t>
          </a:r>
          <a:endParaRPr lang="en-GB" sz="1800" b="1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b="1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800" b="1" kern="1200" dirty="0"/>
            <a:t>Йосиф беше затворен в железа, малтретиран и измъчван. Но той беше взел мъдро решение: да служи на Бог независимо от обстоятелствата </a:t>
          </a:r>
          <a:br>
            <a:rPr lang="en-GB" sz="1800" b="1" kern="1200" dirty="0"/>
          </a:br>
          <a:r>
            <a:rPr lang="ru-RU" sz="1800" b="1" kern="1200" dirty="0"/>
            <a:t>(Пс. 105:16-18; Битие 39:7-9).</a:t>
          </a:r>
          <a:endParaRPr lang="en-GB" sz="1800" b="1" kern="1200" dirty="0"/>
        </a:p>
        <a:p>
          <a:pPr lvl="0" indent="0" algn="ctr" defTabSz="800100">
            <a:lnSpc>
              <a:spcPct val="90000"/>
            </a:lnSpc>
            <a:spcBef>
              <a:spcPct val="0"/>
            </a:spcBef>
            <a:buNone/>
          </a:pPr>
          <a:endParaRPr lang="en-GB" sz="1800" b="1" kern="1200" dirty="0"/>
        </a:p>
        <a:p>
          <a:pPr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kern="1200" dirty="0"/>
            <a:t>След като премина изпитанието, Бог го възвиси (Пс. 105:19-21). Неговата мъдрост беше толкова очевидна, че фараонът му възложи да научи старейшините си на мъдростта, с която Бог го беше надарил (Пс. 105:22). Чрез Йосиф Бог даде живот на цялото семейство на Израел (Пс. 105:23).</a:t>
          </a:r>
          <a:endParaRPr lang="en" sz="1800" b="1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-150796" y="37520"/>
          <a:ext cx="7440707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Сърцето клони към злото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50796" y="306870"/>
        <a:ext cx="7171357" cy="538701"/>
      </dsp:txXfrm>
    </dsp:sp>
    <dsp:sp modelId="{2AD6179C-97A9-4A75-96F7-1FD3A90DAF71}">
      <dsp:nvSpPr>
        <dsp:cNvPr id="0" name=""/>
        <dsp:cNvSpPr/>
      </dsp:nvSpPr>
      <dsp:spPr>
        <a:xfrm>
          <a:off x="-161734" y="824420"/>
          <a:ext cx="2248696" cy="2635787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„Да не наклониш сърцето ми към какво да е лошо нещо,“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„Блажен оня човек, Който не ходи по съвета на нечестивите,“</a:t>
          </a:r>
          <a:endParaRPr lang="en" sz="2000" b="1" kern="1200" dirty="0"/>
        </a:p>
      </dsp:txBody>
      <dsp:txXfrm>
        <a:off x="-161734" y="824420"/>
        <a:ext cx="2248696" cy="2635787"/>
      </dsp:txXfrm>
    </dsp:sp>
    <dsp:sp modelId="{47380ABB-5A54-4FC1-AA86-BD0AA815744E}">
      <dsp:nvSpPr>
        <dsp:cNvPr id="0" name=""/>
        <dsp:cNvSpPr/>
      </dsp:nvSpPr>
      <dsp:spPr>
        <a:xfrm>
          <a:off x="1868527" y="385212"/>
          <a:ext cx="5572179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Лицето извършва грях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8527" y="654562"/>
        <a:ext cx="5302829" cy="538701"/>
      </dsp:txXfrm>
    </dsp:sp>
    <dsp:sp modelId="{333849A9-85B3-45A3-9C3B-121483F10481}">
      <dsp:nvSpPr>
        <dsp:cNvPr id="0" name=""/>
        <dsp:cNvSpPr/>
      </dsp:nvSpPr>
      <dsp:spPr>
        <a:xfrm>
          <a:off x="2100713" y="1197418"/>
          <a:ext cx="2278522" cy="2373198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„Та да върша </a:t>
          </a:r>
          <a:br>
            <a:rPr lang="en-GB" sz="2000" b="1" kern="1200" dirty="0"/>
          </a:br>
          <a:r>
            <a:rPr lang="ru-RU" sz="2000" b="1" kern="1200" dirty="0"/>
            <a:t>нечестиви дела С човеци, които беззаконствуват;“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„И в пътя на грешните не стои,“</a:t>
          </a:r>
          <a:endParaRPr lang="en" sz="2000" b="1" kern="1200" dirty="0"/>
        </a:p>
      </dsp:txBody>
      <dsp:txXfrm>
        <a:off x="2100713" y="1197418"/>
        <a:ext cx="2278522" cy="2373198"/>
      </dsp:txXfrm>
    </dsp:sp>
    <dsp:sp modelId="{A1EFEAA4-57E4-4F2F-B028-43E07D1A6DB6}">
      <dsp:nvSpPr>
        <dsp:cNvPr id="0" name=""/>
        <dsp:cNvSpPr/>
      </dsp:nvSpPr>
      <dsp:spPr>
        <a:xfrm>
          <a:off x="3728419" y="744346"/>
          <a:ext cx="3933082" cy="10774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се наслаждава на злото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8419" y="1013696"/>
        <a:ext cx="3663732" cy="538701"/>
      </dsp:txXfrm>
    </dsp:sp>
    <dsp:sp modelId="{69A1BC3A-0AA4-40E7-A3EA-8479317ADD6A}">
      <dsp:nvSpPr>
        <dsp:cNvPr id="0" name=""/>
        <dsp:cNvSpPr/>
      </dsp:nvSpPr>
      <dsp:spPr>
        <a:xfrm>
          <a:off x="4407808" y="1556123"/>
          <a:ext cx="2278522" cy="20450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„И не ме оставяй да ям от вкусните им ястия.“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„И в събранието на присмивателите не седи;“</a:t>
          </a:r>
          <a:endParaRPr lang="en" sz="2000" b="1" kern="1200" dirty="0"/>
        </a:p>
      </dsp:txBody>
      <dsp:txXfrm>
        <a:off x="4407808" y="1556123"/>
        <a:ext cx="2278522" cy="204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бъдем благословени 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1:1; 112:1; 128:1)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Делата ни ще просперират 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1:3; 128:2)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Нашите потомци ще бъдат могъщи </a:t>
          </a:r>
          <a:b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112:2; 128:3)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получим блага и богатства </a:t>
          </a:r>
          <a:b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6064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ходим в Божията светлина 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1215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управляваме добре делата си 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11363" y="1209298"/>
          <a:ext cx="2216706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Няма да се подхлъзнем и ще бъдем запомнени 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1209298"/>
        <a:ext cx="2216706" cy="1035932"/>
      </dsp:txXfrm>
    </dsp:sp>
    <dsp:sp modelId="{41FEFE73-251E-4C89-B093-10B5245524C6}">
      <dsp:nvSpPr>
        <dsp:cNvPr id="0" name=""/>
        <dsp:cNvSpPr/>
      </dsp:nvSpPr>
      <dsp:spPr>
        <a:xfrm>
          <a:off x="670072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Няма да се страхуваме от лоши новини 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победим враговете си </a:t>
          </a:r>
          <a:b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Ще бъдем възнесени в слава </a:t>
          </a:r>
          <a:b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112:9)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254337" y="-54049"/>
            <a:ext cx="5051088" cy="6568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bg-BG" sz="7200" b="1" spc="50" dirty="0">
                <a:ln w="222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МЪДРОСТ ЗА ПРАВЕДЕН ЖИВОТ</a:t>
            </a:r>
            <a:endParaRPr lang="en" sz="7200" b="1" spc="50" dirty="0">
              <a:ln w="222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1C77C-0F48-1311-174C-C59A28042AA1}"/>
              </a:ext>
            </a:extLst>
          </p:cNvPr>
          <p:cNvSpPr txBox="1"/>
          <p:nvPr/>
        </p:nvSpPr>
        <p:spPr>
          <a:xfrm>
            <a:off x="7741532" y="6514480"/>
            <a:ext cx="275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8 за 24 февруари 2024 г</a:t>
            </a:r>
            <a:endParaRPr lang="en" sz="1600" b="1" dirty="0">
              <a:solidFill>
                <a:schemeClr val="bg1"/>
              </a:solidFill>
              <a:effectLst>
                <a:glow rad="114300">
                  <a:srgbClr val="47235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2590800" y="805533"/>
            <a:ext cx="7010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„Когато мисля за работата, която Бог върши за падналия човек, се чудя, че Бог ще вземе бедните, паднали същества и ще им донесе морална сила, че ще има вътрешно действие на Неговата благодат, трансформиращо характера и правейки хората годни за жилищата, които Бог подготвя за тях – същества, годни за присъствието на Бог, годни да бъдат спътници с ангели и да поддържат общение с Бог. О, колко сърцето ми копнее да бъда човек, който ще ходи с Исус Христос в новата земя!”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6931070" y="5898578"/>
            <a:ext cx="3395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Уайт (Всеки ден с Бог, 18 април)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133909" y="4083067"/>
            <a:ext cx="473336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36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„Научи ни така да броим дните си, че да придобием мъдро сърце“</a:t>
            </a:r>
            <a:endParaRPr kumimoji="0" lang="en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Псалм</a:t>
            </a: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90:12)</a:t>
            </a:r>
            <a:endParaRPr kumimoji="0" lang="es-ES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714487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bg-BG" sz="2000" b="1" dirty="0">
                <a:solidFill>
                  <a:srgbClr val="4A72AC"/>
                </a:solidFill>
              </a:rPr>
              <a:t>Мъдростта на заповедите (Псалм </a:t>
            </a:r>
            <a:r>
              <a:rPr lang="en" sz="2000" b="1" dirty="0">
                <a:solidFill>
                  <a:srgbClr val="4A72AC"/>
                </a:solidFill>
              </a:rPr>
              <a:t>119).</a:t>
            </a:r>
          </a:p>
          <a:p>
            <a:pPr>
              <a:spcBef>
                <a:spcPts val="1200"/>
              </a:spcBef>
            </a:pPr>
            <a:r>
              <a:rPr lang="bg-BG" sz="2000" b="1" dirty="0">
                <a:solidFill>
                  <a:srgbClr val="A9A43D"/>
                </a:solidFill>
              </a:rPr>
              <a:t>Произходът на мъдростта (Псалм </a:t>
            </a:r>
            <a:r>
              <a:rPr lang="en" sz="2000" b="1" dirty="0">
                <a:solidFill>
                  <a:srgbClr val="A9A43D"/>
                </a:solidFill>
              </a:rPr>
              <a:t>90).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AA5344"/>
                </a:solidFill>
              </a:rPr>
              <a:t>Мъдрост в изпитания (Псалми 95, 81 и </a:t>
            </a:r>
            <a:r>
              <a:rPr lang="en" sz="2000" b="1" dirty="0">
                <a:solidFill>
                  <a:srgbClr val="AA5344"/>
                </a:solidFill>
              </a:rPr>
              <a:t>105).</a:t>
            </a:r>
          </a:p>
          <a:p>
            <a:pPr>
              <a:spcBef>
                <a:spcPts val="1200"/>
              </a:spcBef>
            </a:pPr>
            <a:r>
              <a:rPr lang="bg-BG" sz="2000" b="1" dirty="0">
                <a:solidFill>
                  <a:srgbClr val="805EAE"/>
                </a:solidFill>
              </a:rPr>
              <a:t>Практическа мъдрост</a:t>
            </a:r>
            <a:r>
              <a:rPr lang="en" sz="2000" b="1" dirty="0">
                <a:solidFill>
                  <a:srgbClr val="805EAE"/>
                </a:solidFill>
              </a:rPr>
              <a:t>: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bg-BG" sz="2000" b="1" dirty="0"/>
              <a:t>Пътят към злото (Псалм </a:t>
            </a:r>
            <a:r>
              <a:rPr lang="en" sz="2000" b="1" dirty="0"/>
              <a:t>141).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ru-RU" sz="2000" b="1" dirty="0"/>
              <a:t>Благословиите от правенето на добро (Пс</a:t>
            </a:r>
            <a:r>
              <a:rPr lang="en-GB" sz="2000" b="1" dirty="0"/>
              <a:t>.</a:t>
            </a:r>
            <a:r>
              <a:rPr lang="ru-RU" sz="2000" b="1" dirty="0"/>
              <a:t> 1, 112 и </a:t>
            </a:r>
            <a:r>
              <a:rPr lang="en" sz="2000" b="1" dirty="0"/>
              <a:t>128).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56321" y="8298"/>
            <a:ext cx="787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Склонни сме да мислим, че да си мъдър означава да имаш обширни познания в определена област на науката, философията и т.н.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8032376" y="278302"/>
            <a:ext cx="4034118" cy="2979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93" y="6171798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93" y="5782908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19" y="2867584"/>
            <a:ext cx="7772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Какви ползи извличаме от това, че действаме в съответствие с библейската мъдрост?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56319" y="2467474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можем да я приложим в ежедневието си?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56319" y="2067364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да придобием тази мъдрост?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156318" y="1667254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Каква е библейската концепция за мъдрост?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56316" y="712331"/>
            <a:ext cx="7876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Ние наричаме човека, който има това знание, „мъдър“, но мъдростта надхвърля това. Тя също включва правилното прилагане на всички придобити знания (независимо дали са малко или много).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МЪДРОСТТА НА ЗАПОВЕДИТЕ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1201270" y="620635"/>
            <a:ext cx="978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„В сърцето си опазих Твоето слово За да не ти съгрешавам.“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119:11)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5048250" y="1287241"/>
            <a:ext cx="699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Основната тема на Псалм 119 са Божиите заповеди, както са изразени в Неговото Слово.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53152"/>
            <a:ext cx="4672013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5" y="3362562"/>
            <a:ext cx="3225485" cy="32254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528885"/>
            <a:ext cx="83534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Животът според Словото непременно предполага спазване на божествените заповеди (Пс. 119:4). Ние нямаме капацитета да ги създадем, но сме уверени, че като размишляваме върху тях с помощта на Бог, ще можем да придобиваме все повече и повече мъдрост, за да ги пазим и да бъдем защитени от тях (Пс. 119:5-6).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2076451" y="3554824"/>
            <a:ext cx="6429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Словото осветява правия път (Пс. 119:105); очиства го (Пс. 119:9); направлява стъпките ни (Пс. 119:133); и ни предпазва от опасностите на злия път (Пс. 119:101).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5048250" y="1995127"/>
            <a:ext cx="7143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Както на много други места в Библията, в този псалм животът се сравнява с път, който всеки човек изминава. Този път може да ви отведе до вечен живот или вечно проклятие. Как да изберем правилния път?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399" y="6123178"/>
            <a:ext cx="8448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Спазването на заповедите не е просто външно отношение, то предполага разположение на ума и сърцето (Пс. 119:7, 148).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ПРОИЗХОДЪТ НА МЪДРОСТТА</a:t>
            </a:r>
            <a:endParaRPr lang="en" sz="4400" b="1" spc="30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633254"/>
            <a:ext cx="12191998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64D06"/>
                </a:solidFill>
                <a:latin typeface="Comic Sans MS" panose="030F0702030302020204" pitchFamily="66" charset="0"/>
              </a:rPr>
              <a:t>„Научи ни така да броим дните си Щото да си придобием мъдро сърце.“</a:t>
            </a:r>
            <a:r>
              <a:rPr lang="en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90:12)</a:t>
            </a:r>
            <a:endParaRPr lang="es-ES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787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Ние живеем за кратък период от време, който в сравнение с вечността на Създателя е само дъх (Пс. 90:2, 4, 9).</a:t>
            </a:r>
            <a:endParaRPr lang="en" sz="2000" b="1" dirty="0"/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956" y="1120588"/>
            <a:ext cx="3888926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679550"/>
            <a:ext cx="3414432" cy="1797201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4" y="4594753"/>
            <a:ext cx="8088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Когато се оставим да ни учи Бог, ние се научаваме да „броим дните си“. По този начин ние придобиваме истинска мъдрост и се трансформираме в образа на нашия Създател, от когото се научаваме да се боим и да го почитаме (Пс. 90:12, 16; 111:10).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005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това кратко време ние живеем в грях, под Божия гняв (Пс. 90:8-11). Но Бог простира Своята благодат към нас и ни задоволява със Своята милост (Пс. 90:13-14).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4103033" y="5880384"/>
            <a:ext cx="8088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Придобитата мъдрост ни кара първо да се покаем и след това да вършим делата, които Бог иска да вършим (Пс. 90:3, 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bg-BG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МЪДРОСТ В ИЗПИТАНИЯТА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1510553" y="654441"/>
            <a:ext cx="917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„В скръбно време ти ме призова, и Аз те избавих; Отговорих ти в скришно място на гърма; Изпитах те при водите на Мерива. (Села).”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81:7)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496508"/>
              </p:ext>
            </p:extLst>
          </p:nvPr>
        </p:nvGraphicFramePr>
        <p:xfrm>
          <a:off x="143437" y="1423883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2400" b="1" dirty="0">
                <a:ln/>
                <a:solidFill>
                  <a:schemeClr val="accent6">
                    <a:lumMod val="75000"/>
                  </a:schemeClr>
                </a:solidFill>
              </a:rPr>
              <a:t> ПРЕД ИЗПИТАНИЯТА БЕЗ МЪДРОСТ</a:t>
            </a:r>
            <a:endParaRPr lang="en" sz="2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55256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2400" b="1" dirty="0">
                <a:ln/>
                <a:solidFill>
                  <a:schemeClr val="accent2">
                    <a:lumMod val="75000"/>
                  </a:schemeClr>
                </a:solidFill>
              </a:rPr>
              <a:t>ПРИЕМЕТЕ ИЗПИТАНИЕТО С МЪДРОСТ</a:t>
            </a:r>
            <a:endParaRPr lang="en" sz="2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0" y="2644170"/>
            <a:ext cx="1219199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bg-BG" sz="8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ПРАКТИЧЕСКА МЪДРОСТ</a:t>
            </a:r>
            <a:endParaRPr lang="en" sz="80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ПЪТЯТ КЪМ ЗЛОТО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457199" y="645476"/>
            <a:ext cx="1127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„Да не наклониш сърцето ми към какво да е лошо нещо, Та да върша нечестиви дела С човеци, които беззаконствуват; И не ме оставяй да ям от вкусните им ястия.“</a:t>
            </a:r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141:4)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262328" y="1444364"/>
            <a:ext cx="8808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 141 е молитва, в която молим Бог да ни избави от вътрешни и външни изкушения (Пс. 141:1-3, 9-10). Със собствените си сили не можем да преодолеем изкушението, защото самото ни сърце желае греха. Трябва да се молим непрекъснато, за да можем да устоим на изкушението.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103821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505207" y="4506456"/>
            <a:ext cx="4673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Псалмите описват прогресивния, примамлив и хитър характер на изкушението. Само пълната зависимост от Бога може да осигури победата (Пс. 141:8-10). И все пак и в двата псалма окончателното оправдание на Божиите чеда остава в бъдещето (Пс. 1:5-6).</a:t>
            </a:r>
            <a:endParaRPr lang="en" sz="2000" b="1" dirty="0"/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94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235702" y="2767803"/>
            <a:ext cx="8808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 141:4 и 1:1 ни показват процеса на изкушение: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БЛАГОСЛОВЕНИЯТА  ДА ПРАВИТЕ ДОБРО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1429869" y="631575"/>
            <a:ext cx="933225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„Ето, така ще се благослови човекът, Който се бои от Господа.“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128:4)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71850" y="1103682"/>
            <a:ext cx="882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Основната функция на мъдростта е да се държим по правилен начин, в съответствие с Божията воля. Какви благословии ще получим, като действаме по този начин?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229515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02357"/>
            <a:ext cx="7654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Настоящият конфликт между доброто и злото понякога ни пречи да се наслаждаваме на всички тези благословения или да можем да им се наслаждаваме само частично. Но ще дойде време, когато можем да бъдем напълно благословени, в Царството Божие.</a:t>
            </a:r>
            <a:endParaRPr lang="en" sz="2000" b="1" dirty="0"/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1340</Words>
  <Application>Microsoft Office PowerPoint</Application>
  <PresentationFormat>Panorámica</PresentationFormat>
  <Paragraphs>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Calibri Light</vt:lpstr>
      <vt:lpstr>Calibri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2024-02-02T18:16:57Z</dcterms:created>
  <dcterms:modified xsi:type="dcterms:W3CDTF">2024-02-14T06:57:07Z</dcterms:modified>
</cp:coreProperties>
</file>