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3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95:6-7. </a:t>
          </a:r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е нашият Създател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28:9. </a:t>
          </a:r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е нашият Спасител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78:52. </a:t>
          </a:r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е нашият водач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79:13. </a:t>
          </a:r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Ние го хвалим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1. Думите на Исус (Мат. 27:46; Мр. 15:34)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2-6. Чувствата на Исус.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r">
            <a:buNone/>
          </a:pPr>
          <a:r>
            <a:rPr lang="ru-RU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7. Те поклащат глави подигравателно </a:t>
          </a:r>
          <a:r>
            <a:rPr lang="ru-RU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(Мат. 27:39; Мр. 15:29)</a:t>
          </a:r>
          <a:endParaRPr lang="es-ES" sz="15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8. Думи на тълпата (Мат. 27: 43)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9-14. Доверие и опит на Исус.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15. Исус е жаден (Йоан 19:28)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r">
            <a:buNone/>
          </a:pP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16. Те пробиха ръцете и краката на Исус </a:t>
          </a:r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(Йоан 20:25)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17. Те не счупиха нито една от костите му (Йоан 19:31-37)</a:t>
          </a:r>
          <a:endParaRPr lang="es-ES" sz="18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19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18. Войниците си разделиха дрехите му </a:t>
          </a:r>
          <a:br>
            <a:rPr lang="en-GB" sz="19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</a:br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(Матей 27:35; </a:t>
          </a:r>
          <a:r>
            <a:rPr lang="bg-BG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Марк</a:t>
          </a:r>
          <a:r>
            <a:rPr lang="ru-RU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15:24; Лука 23:34; Йоан 19:23-24)</a:t>
          </a:r>
          <a:endParaRPr lang="es-ES" sz="19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10191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bg-BG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000" b="1" dirty="0"/>
            <a:t>Той е силен, с желязна тояга ги чупи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bg-BG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89:14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000" b="1" dirty="0"/>
            <a:t>Той е справедлив и в същото време милостив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bg-BG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89:18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bg-BG" sz="2000" b="1" dirty="0"/>
            <a:t>Той защитава своите поданици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bg-BG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ru-RU" sz="2000" b="1" dirty="0"/>
            <a:t>То се основава на клетва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ru-RU" sz="2000" b="1" dirty="0"/>
            <a:t>Упражнявайки служението си в Небесното светилище</a:t>
          </a:r>
          <a:endParaRPr lang="es-ES" sz="20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ru-RU" sz="2000" b="1" noProof="0" dirty="0"/>
            <a:t>Не се влияе от смъртта</a:t>
          </a:r>
          <a:endParaRPr lang="en-US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ru-RU" sz="2000" b="1" dirty="0"/>
            <a:t>Неговото ходатайство и спасение е непрекъснато</a:t>
          </a:r>
          <a:endParaRPr lang="es-ES" sz="20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ru-RU" sz="2000" b="1" dirty="0"/>
            <a:t>Той е съвършен и състрадателен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ru-RU" sz="2000" b="1" dirty="0"/>
            <a:t>Той може </a:t>
          </a:r>
          <a:br>
            <a:rPr lang="en-GB" sz="2000" b="1" dirty="0"/>
          </a:br>
          <a:r>
            <a:rPr lang="ru-RU" sz="2000" b="1" dirty="0"/>
            <a:t>да ни представлява директно пред Отец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 custLinFactNeighborX="11725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 custLinFactNeighborX="11725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 custLinFactNeighborX="11100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 custLinFactNeighborX="515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 custScaleX="137860" custLinFactNeighborX="5159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 custLinFactNeighborX="4884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 custScaleX="106153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 custScaleX="145503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 custScaleX="154590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 custLinFactNeighborX="-6097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41272" custLinFactNeighborX="-6097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 custLinFactNeighborX="-5772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95:6-7. </a:t>
          </a: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е нашият Създател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28:9. </a:t>
          </a: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е нашият Спасител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78:52. </a:t>
          </a: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е нашият водач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79:13. </a:t>
          </a: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Ние го хвалим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1. Думите на Исус (Мат. 27:46; Мр. 15:34)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2-6. Чувствата на Исус.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2390" rIns="135128" bIns="72390" numCol="1" spcCol="1270" anchor="ctr" anchorCtr="0">
          <a:noAutofit/>
        </a:bodyPr>
        <a:lstStyle/>
        <a:p>
          <a:pPr marL="0" lvl="0" indent="0" algn="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7. Те поклащат глави подигравателно </a:t>
          </a:r>
          <a:r>
            <a:rPr lang="ru-RU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(Мат. 27:39; Мр. 15:29)</a:t>
          </a:r>
          <a:endParaRPr lang="es-ES" sz="15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8. Думи на тълпата (Мат. 27: 43)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9-14. Доверие и опит на Исус.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15. Исус е жаден (Йоан 19:28)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16. Те пробиха ръцете и краката на Исус </a:t>
          </a: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(Йоан 20:25)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17. Те не счупиха нито една от костите му (Йоан 19:31-37)</a:t>
          </a:r>
          <a:endParaRPr lang="es-ES" sz="18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Ст. 18. Войниците си разделиха дрехите му </a:t>
          </a:r>
          <a:br>
            <a:rPr lang="en-GB" sz="19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</a:b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(Матей 27:35; </a:t>
          </a:r>
          <a:r>
            <a:rPr lang="bg-BG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Марк</a:t>
          </a:r>
          <a:r>
            <a:rPr lang="ru-RU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15:24; Лука 23:34; Йоан 19:23-24)</a:t>
          </a:r>
          <a:endParaRPr lang="es-ES" sz="19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Той е силен, с желязна тояга ги чупи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89:14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Той е справедлив и в същото време милостив</a:t>
          </a:r>
          <a:endParaRPr lang="es-ES" sz="20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89:18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Той защитава своите поданици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3127" y="537728"/>
          <a:ext cx="0" cy="226243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205490" y="613143"/>
          <a:ext cx="1189916" cy="101809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205490" y="1631240"/>
          <a:ext cx="1189916" cy="116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То се основава на клетва</a:t>
          </a:r>
          <a:endParaRPr lang="es-ES" sz="2000" kern="1200" dirty="0"/>
        </a:p>
      </dsp:txBody>
      <dsp:txXfrm>
        <a:off x="205490" y="1631240"/>
        <a:ext cx="1189916" cy="1168926"/>
      </dsp:txXfrm>
    </dsp:sp>
    <dsp:sp modelId="{A14488B7-C958-4C24-AECE-20EC72A83B0C}">
      <dsp:nvSpPr>
        <dsp:cNvPr id="0" name=""/>
        <dsp:cNvSpPr/>
      </dsp:nvSpPr>
      <dsp:spPr>
        <a:xfrm>
          <a:off x="142644" y="286346"/>
          <a:ext cx="1256910" cy="251382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644" y="286346"/>
        <a:ext cx="1256910" cy="251382"/>
      </dsp:txXfrm>
    </dsp:sp>
    <dsp:sp modelId="{AD5528E7-7B25-4C42-BD97-2882295E200A}">
      <dsp:nvSpPr>
        <dsp:cNvPr id="0" name=""/>
        <dsp:cNvSpPr/>
      </dsp:nvSpPr>
      <dsp:spPr>
        <a:xfrm>
          <a:off x="1907692" y="537728"/>
          <a:ext cx="0" cy="226243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31925" y="613143"/>
          <a:ext cx="1189916" cy="101809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1806674" y="1631240"/>
          <a:ext cx="1640419" cy="116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Упражнявайки служението си в Небесното светилище</a:t>
          </a:r>
          <a:endParaRPr lang="es-ES" sz="2000" kern="1200" dirty="0"/>
        </a:p>
      </dsp:txBody>
      <dsp:txXfrm>
        <a:off x="1806674" y="1631240"/>
        <a:ext cx="1640419" cy="1168926"/>
      </dsp:txXfrm>
    </dsp:sp>
    <dsp:sp modelId="{01D9EC32-1E24-4BC1-8881-969F83FA8B3F}">
      <dsp:nvSpPr>
        <dsp:cNvPr id="0" name=""/>
        <dsp:cNvSpPr/>
      </dsp:nvSpPr>
      <dsp:spPr>
        <a:xfrm>
          <a:off x="1969080" y="286346"/>
          <a:ext cx="1256910" cy="251382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69080" y="286346"/>
        <a:ext cx="1256910" cy="251382"/>
      </dsp:txXfrm>
    </dsp:sp>
    <dsp:sp modelId="{7F57E569-AAB7-4AF7-A0C2-4E902326AE5F}">
      <dsp:nvSpPr>
        <dsp:cNvPr id="0" name=""/>
        <dsp:cNvSpPr/>
      </dsp:nvSpPr>
      <dsp:spPr>
        <a:xfrm>
          <a:off x="3909624" y="537728"/>
          <a:ext cx="0" cy="226243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3972469" y="613143"/>
          <a:ext cx="1189916" cy="1018097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3972469" y="1631240"/>
          <a:ext cx="1189916" cy="116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noProof="0" dirty="0"/>
            <a:t>Не се влияе от смъртта</a:t>
          </a:r>
          <a:endParaRPr lang="en-US" sz="2000" kern="1200" noProof="0" dirty="0"/>
        </a:p>
      </dsp:txBody>
      <dsp:txXfrm>
        <a:off x="3972469" y="1631240"/>
        <a:ext cx="1189916" cy="1168926"/>
      </dsp:txXfrm>
    </dsp:sp>
    <dsp:sp modelId="{C4496827-74A3-4603-823F-1CC0A80982A0}">
      <dsp:nvSpPr>
        <dsp:cNvPr id="0" name=""/>
        <dsp:cNvSpPr/>
      </dsp:nvSpPr>
      <dsp:spPr>
        <a:xfrm>
          <a:off x="3870955" y="286346"/>
          <a:ext cx="1334247" cy="251382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0955" y="286346"/>
        <a:ext cx="1334247" cy="251382"/>
      </dsp:txXfrm>
    </dsp:sp>
    <dsp:sp modelId="{1C50D88C-4EB8-4BEF-B4B5-E80C280E74B0}">
      <dsp:nvSpPr>
        <dsp:cNvPr id="0" name=""/>
        <dsp:cNvSpPr/>
      </dsp:nvSpPr>
      <dsp:spPr>
        <a:xfrm>
          <a:off x="5898331" y="537728"/>
          <a:ext cx="0" cy="226243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5961176" y="613143"/>
          <a:ext cx="1189916" cy="1018097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5690452" y="1631240"/>
          <a:ext cx="1731364" cy="116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Неговото ходатайство и спасение е непрекъснато</a:t>
          </a:r>
          <a:endParaRPr lang="es-ES" sz="2000" kern="1200" dirty="0"/>
        </a:p>
      </dsp:txBody>
      <dsp:txXfrm>
        <a:off x="5690452" y="1631240"/>
        <a:ext cx="1731364" cy="1168926"/>
      </dsp:txXfrm>
    </dsp:sp>
    <dsp:sp modelId="{A3BF1DD8-D800-454E-A438-C6E53FBD685A}">
      <dsp:nvSpPr>
        <dsp:cNvPr id="0" name=""/>
        <dsp:cNvSpPr/>
      </dsp:nvSpPr>
      <dsp:spPr>
        <a:xfrm>
          <a:off x="5898331" y="286346"/>
          <a:ext cx="1256910" cy="251382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98331" y="286346"/>
        <a:ext cx="1256910" cy="251382"/>
      </dsp:txXfrm>
    </dsp:sp>
    <dsp:sp modelId="{A468B68B-E73A-4FAD-81A2-7A4F0ADCE302}">
      <dsp:nvSpPr>
        <dsp:cNvPr id="0" name=""/>
        <dsp:cNvSpPr/>
      </dsp:nvSpPr>
      <dsp:spPr>
        <a:xfrm>
          <a:off x="8169008" y="537728"/>
          <a:ext cx="0" cy="226243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231854" y="613143"/>
          <a:ext cx="1189916" cy="1018097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7907066" y="1631240"/>
          <a:ext cx="1839492" cy="116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Той е съвършен и състрадателен</a:t>
          </a:r>
          <a:endParaRPr lang="es-ES" sz="2000" kern="1200" dirty="0"/>
        </a:p>
      </dsp:txBody>
      <dsp:txXfrm>
        <a:off x="7907066" y="1631240"/>
        <a:ext cx="1839492" cy="1168926"/>
      </dsp:txXfrm>
    </dsp:sp>
    <dsp:sp modelId="{21D2D581-60F8-445D-B017-EA320D44B3D8}">
      <dsp:nvSpPr>
        <dsp:cNvPr id="0" name=""/>
        <dsp:cNvSpPr/>
      </dsp:nvSpPr>
      <dsp:spPr>
        <a:xfrm>
          <a:off x="8169008" y="286346"/>
          <a:ext cx="1256910" cy="251382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69008" y="286346"/>
        <a:ext cx="1256910" cy="251382"/>
      </dsp:txXfrm>
    </dsp:sp>
    <dsp:sp modelId="{15CAEFEB-03E9-429D-9020-DB05276FF7AB}">
      <dsp:nvSpPr>
        <dsp:cNvPr id="0" name=""/>
        <dsp:cNvSpPr/>
      </dsp:nvSpPr>
      <dsp:spPr>
        <a:xfrm>
          <a:off x="10330536" y="537728"/>
          <a:ext cx="0" cy="226243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404810" y="613143"/>
          <a:ext cx="1189916" cy="1018097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59259" y="1631240"/>
          <a:ext cx="1681019" cy="116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Той може </a:t>
          </a:r>
          <a:br>
            <a:rPr lang="en-GB" sz="2000" b="1" kern="1200" dirty="0"/>
          </a:br>
          <a:r>
            <a:rPr lang="ru-RU" sz="2000" b="1" kern="1200" dirty="0"/>
            <a:t>да ни представлява директно пред Отец</a:t>
          </a:r>
          <a:endParaRPr lang="es-ES" sz="2000" kern="1200" dirty="0"/>
        </a:p>
      </dsp:txBody>
      <dsp:txXfrm>
        <a:off x="10159259" y="1631240"/>
        <a:ext cx="1681019" cy="1168926"/>
      </dsp:txXfrm>
    </dsp:sp>
    <dsp:sp modelId="{9B069921-9818-4FF0-86C9-DD95386B996F}">
      <dsp:nvSpPr>
        <dsp:cNvPr id="0" name=""/>
        <dsp:cNvSpPr/>
      </dsp:nvSpPr>
      <dsp:spPr>
        <a:xfrm>
          <a:off x="10251191" y="286346"/>
          <a:ext cx="1438458" cy="251382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251191" y="286346"/>
        <a:ext cx="1438458" cy="251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3.jpeg"/><Relationship Id="rId3" Type="http://schemas.openxmlformats.org/officeDocument/2006/relationships/image" Target="../media/image1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6662057" y="152106"/>
            <a:ext cx="53156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БЛАЖЕН, КОЙТО ИДЕ В ГОСПОДНОТО ИМЕ!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2D8947-4FEA-6816-4DEA-3AD3FE6CC80F}"/>
              </a:ext>
            </a:extLst>
          </p:cNvPr>
          <p:cNvSpPr txBox="1"/>
          <p:nvPr/>
        </p:nvSpPr>
        <p:spPr>
          <a:xfrm>
            <a:off x="0" y="6519446"/>
            <a:ext cx="2214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9 за 2 март 2024 г</a:t>
            </a: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85339" y="4016879"/>
            <a:ext cx="5516875" cy="283154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„Камъкът, който отхвърлиха зидарите, стана глава на ъгъла – от Господа е това и е чудно в нашите очи”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Псалм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118:22-23)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548975" y="4054066"/>
            <a:ext cx="446560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bg-BG" sz="2000" b="1" dirty="0">
                <a:solidFill>
                  <a:srgbClr val="5CA25C"/>
                </a:solidFill>
              </a:rPr>
              <a:t>Пастирът (Псалм </a:t>
            </a:r>
            <a:r>
              <a:rPr lang="es-ES" sz="2000" b="1" dirty="0">
                <a:solidFill>
                  <a:srgbClr val="5CA25C"/>
                </a:solidFill>
              </a:rPr>
              <a:t>23).</a:t>
            </a:r>
          </a:p>
          <a:p>
            <a:pPr>
              <a:spcBef>
                <a:spcPts val="1800"/>
              </a:spcBef>
            </a:pPr>
            <a:r>
              <a:rPr lang="bg-BG" sz="2000" b="1" dirty="0">
                <a:solidFill>
                  <a:srgbClr val="A6585C"/>
                </a:solidFill>
              </a:rPr>
              <a:t>Страдащият Месия (Псалм </a:t>
            </a:r>
            <a:r>
              <a:rPr lang="en-US" sz="2000" b="1" dirty="0">
                <a:solidFill>
                  <a:srgbClr val="A6585C"/>
                </a:solidFill>
              </a:rPr>
              <a:t>22</a:t>
            </a:r>
            <a:r>
              <a:rPr lang="es-ES" sz="2000" b="1" dirty="0">
                <a:solidFill>
                  <a:srgbClr val="A6585C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ru-RU" sz="2000" b="1" dirty="0">
                <a:solidFill>
                  <a:srgbClr val="AF886D"/>
                </a:solidFill>
              </a:rPr>
              <a:t>Синът на Давид (Псалми 89 и </a:t>
            </a:r>
            <a:r>
              <a:rPr lang="en-US" sz="2000" b="1" dirty="0">
                <a:solidFill>
                  <a:srgbClr val="AF886D"/>
                </a:solidFill>
              </a:rPr>
              <a:t>132</a:t>
            </a:r>
            <a:r>
              <a:rPr lang="es-ES" sz="2000" b="1" dirty="0">
                <a:solidFill>
                  <a:srgbClr val="AF886D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bg-BG" sz="2000" b="1" dirty="0">
                <a:solidFill>
                  <a:srgbClr val="6090C0"/>
                </a:solidFill>
              </a:rPr>
              <a:t>Вечният цар (Псалм </a:t>
            </a:r>
            <a:r>
              <a:rPr lang="es-ES" sz="2000" b="1" dirty="0">
                <a:solidFill>
                  <a:srgbClr val="6090C0"/>
                </a:solidFill>
              </a:rPr>
              <a:t>2).</a:t>
            </a:r>
          </a:p>
          <a:p>
            <a:pPr>
              <a:spcBef>
                <a:spcPts val="1800"/>
              </a:spcBef>
            </a:pPr>
            <a:r>
              <a:rPr lang="bg-BG" sz="2000" b="1" dirty="0">
                <a:solidFill>
                  <a:srgbClr val="A04A83"/>
                </a:solidFill>
              </a:rPr>
              <a:t>Небесният свещеник (Псалм </a:t>
            </a:r>
            <a:r>
              <a:rPr lang="en-US" sz="2000" b="1" dirty="0">
                <a:solidFill>
                  <a:srgbClr val="A04A83"/>
                </a:solidFill>
              </a:rPr>
              <a:t>110)</a:t>
            </a:r>
            <a:r>
              <a:rPr lang="es-ES" sz="2000" b="1" dirty="0">
                <a:solidFill>
                  <a:srgbClr val="A04A83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3" y="102753"/>
            <a:ext cx="48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Псалмите ни разказват за чувствата на техните автори и връзката им с Бога. Но те не се ограничават до това.</a:t>
            </a:r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843" y="249389"/>
            <a:ext cx="698174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3" y="2118689"/>
            <a:ext cx="48554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Благодарение на псалмите можем да видим как Бог е подредил събитията от живота, смъртта, възкресението, възнесението и прославянето на нашия Господ Исус Христос, Месията, нашия Спасител.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3" y="1123055"/>
            <a:ext cx="4855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Светият Дух вдъхнови авторите им да изразят ясно различни съществени аспекти на Плана на изкуплението.</a:t>
            </a:r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110004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8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ОВЧАРЯТ</a:t>
            </a:r>
            <a:endParaRPr lang="es-ES" sz="4800" b="1" spc="300" dirty="0">
              <a:ln w="660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bg2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998879" y="509709"/>
            <a:ext cx="6326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„Господ е Пастир мой; Няма да остана в нужда.”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Псалм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23:1)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882325" y="1010667"/>
            <a:ext cx="62455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През ранната част от живота си Давид – авторът на голяма част от Псалмите – се посвещава на пастирството на добитъка на баща си (1 Царе 16:11-13; 2 Царе 7:8). Той се научи да обича своите овце и да ги защитава от опасности (1 Царе 17:34-35).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9554408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Исус е добрият пастир. Ние Му принадлежим, защото Той ни създаде, спаси ни и ни води (Йоан. 10:4, 11-12).</a:t>
            </a:r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14" y="419760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887170" y="3423507"/>
            <a:ext cx="6304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Каква връзка съществува между Бог (нашият пастир) и нас (овцете от неговото пасбище)?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882326" y="2521516"/>
            <a:ext cx="630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При съставянето на своите псалми Давид вижда себе си и народа на Израел като овце под личната грижа на божествения Пастир (Пс. 23:1-4).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709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Когато влезем в интимна връзка с Него, ние разпознаваме гласа Му и ставаме част от стадото Му (Йоан. 10:4-5, 16).</a:t>
            </a:r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460506" y="230797"/>
            <a:ext cx="75147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СТРАДАЩИЯТ МЕСИЯ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142121" y="50761"/>
            <a:ext cx="5929241" cy="12157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900" b="1" dirty="0">
                <a:solidFill>
                  <a:srgbClr val="54A0D4"/>
                </a:solidFill>
                <a:latin typeface="Comic Sans MS" panose="030F0702030302020204" pitchFamily="66" charset="0"/>
              </a:rPr>
              <a:t>„Разлях се като вода, И разглобиха се всичките ми кости; Сърцето ми стана като восък, Разтопява се всред вътрешностите ми.”</a:t>
            </a:r>
            <a:r>
              <a:rPr lang="es-ES" sz="1900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</a:t>
            </a:r>
            <a:r>
              <a:rPr lang="bg-BG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Псалм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 22:14)</a:t>
            </a:r>
            <a:endParaRPr lang="es-ES" sz="2000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50" y="1318997"/>
            <a:ext cx="505371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Псалм 22 е предсказание за страданията на Месията. То се изпълни точно в разпъването на Исус.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2344739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101542" y="5509869"/>
            <a:ext cx="535657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 си позволим да паднем върху този „камък“, ще бъдем разбити и ще постигнем спасение; но ако го отхвърлим, ще бъдем разбити на парчета и ще бъдем изгубени (Лк. 20:17-18)</a:t>
            </a: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1000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Въпреки отхвърлянето на неговия народ и страданието, на което беше подложен, Бог направи Исус „крайъгълен камък“ на духовния Храм (Пс. 118:22; Еф. 2:20-22; 1 П</a:t>
            </a:r>
            <a:r>
              <a:rPr lang="bg-BG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2:4).</a:t>
            </a: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44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СИНЪТ НА ДАВИД</a:t>
            </a:r>
            <a:endParaRPr lang="es-ES" sz="4400" b="1" spc="300" dirty="0">
              <a:ln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147588" y="581298"/>
            <a:ext cx="11938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„Ти каза: Направил съм завет с избрания Си, Заклел съм се на слугата Си Давида, казвайки: </a:t>
            </a:r>
            <a:br>
              <a:rPr lang="en-GB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Ще утвърдя потомството ти за винаги, И ще съзидам престола ти из род в род.“</a:t>
            </a:r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Псалм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89:3-4)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5" y="1388853"/>
            <a:ext cx="6980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сключи завет с Давид и го обяви за „първороден“, тоест най-великият сред царете на земята (Пс. 89:27).</a:t>
            </a:r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061" y="1407325"/>
            <a:ext cx="5085013" cy="4080294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7" y="5210469"/>
            <a:ext cx="85693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Заветът, който Бог направи с Давид, засяга </a:t>
            </a:r>
            <a:br>
              <a:rPr lang="en-GB" sz="2000" b="1" dirty="0"/>
            </a:br>
            <a:r>
              <a:rPr lang="ru-RU" sz="2000" b="1" dirty="0"/>
              <a:t>всички нас. Въпреки че, като слаби човешки същества, ние пропускаме сега а и в бъдеще,  да спазим изискванията на завета, Бог, в своята милост, ще почете всички нас, които чрез вяра се придържаме към Спасителя, обявявайки се за „царе и свещеници“ (Откр. 1: 5-6).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207920"/>
            <a:ext cx="39612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Исус, синът на Давид, помазаният, се облече завинаги с царската корона (Пс. 132:17-18).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301925" y="3481734"/>
            <a:ext cx="650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Човешката част от завета се провали (Пс. 132:11-12). Въпреки това Бог спази своя завет (Пс. 89:30-37).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обаче отхвърли своя помазаник и отне царството (Пс. 89:38-39). Защо?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Той обеща под клетва, че потомците на Давид ще седят на трона на Израел завинаги (Пс. 89:3-4).</a:t>
            </a:r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0" y="114026"/>
            <a:ext cx="573665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bg-BG" dirty="0">
                <a:solidFill>
                  <a:srgbClr val="FFD243"/>
                </a:solidFill>
              </a:rPr>
              <a:t>ВЕЧНИЯТ КРАЛ</a:t>
            </a:r>
            <a:endParaRPr lang="es-ES" dirty="0">
              <a:solidFill>
                <a:srgbClr val="FFD24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842750" y="84879"/>
            <a:ext cx="5913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„Но Аз поставих Царя Си На Сион, светия Мой хълм.“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bg-BG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Псалм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2:6</a:t>
            </a:r>
            <a:r>
              <a:rPr lang="es-ES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004037" y="1143188"/>
            <a:ext cx="5546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При възкресението Бог обяви Исус за свой роден Син (Пс. 2:7; Деяния 13:32-33). Този израз показва, че Исус пое Давидовия завет и стана Вечен Цар (Пс. 2:8-12).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8730259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1463" y="1129081"/>
            <a:ext cx="3364000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Какво е царуването на Исус?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069402" y="2452521"/>
            <a:ext cx="54068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Сатана искаше да узурпира трона, обвинявайки Исус, че е несправедлив Цар. Но след възкресението Исус отново седи на Божия трон (Пс. 110:1). След като фалшивостта на обвиненията е била демонстрирана, Исус е почитан на Небето и Земята, в очакване на окончателното унищожение на греха и бунта.</a:t>
            </a:r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НЕБЕСНИЯТ СВЕЩЕНИК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783278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906B58"/>
                </a:solidFill>
                <a:latin typeface="Comic Sans MS" panose="030F0702030302020204" pitchFamily="66" charset="0"/>
              </a:rPr>
              <a:t>„Господ се закле, (и не ще се разкае), като каза: Ти си свещеник до века според чина Мелхиседеков.“</a:t>
            </a:r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Псалм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110:4)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138021" y="1260501"/>
            <a:ext cx="787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Една клетва утвърждава Исус като цар (Пс. 132:11), а една клетва го утвърждава като свещеник (Пс. 110:4).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7022799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138020" y="2968661"/>
            <a:ext cx="787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 какви начини свещеничеството на Исус превъзхожда?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138024" y="1968387"/>
            <a:ext cx="7870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Като член на племето на Юда, Исус беше изключен от свещеничеството. Самият Бог обаче го обяви за свещеник според служение, по-висше от (и преди) левитското свещеничество (Евреи 7:14-15).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9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Прекрасното царско свещеничество на Исус предявява абсолютни претенции за нашето послушание и доверие.</a:t>
            </a:r>
            <a:endParaRPr lang="es-ES" sz="19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730311" y="1732108"/>
            <a:ext cx="9259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latin typeface="Constantia" panose="02030602050306030303" pitchFamily="18" charset="0"/>
              </a:rPr>
              <a:t>„След грехопадението Той видя Своите овце обречени да загинат в тъмните пътища на греха. </a:t>
            </a:r>
            <a:br>
              <a:rPr lang="en-GB" sz="2800" b="1" dirty="0">
                <a:latin typeface="Constantia" panose="02030602050306030303" pitchFamily="18" charset="0"/>
              </a:rPr>
            </a:br>
            <a:r>
              <a:rPr lang="ru-RU" sz="2800" b="1" dirty="0">
                <a:latin typeface="Constantia" panose="02030602050306030303" pitchFamily="18" charset="0"/>
              </a:rPr>
              <a:t>За да спаси тези скитащи, Той напусна почестите и славата на дома на Своя Отец. […] Гласът Му се чува да ги призовава в Неговото стадо, „сянка през деня от жега, и за убежище, и за прикритие от буря и от дъжд“. Исая 4:6. Неговата грижа за стадото е неуморна. Той укрепва слабите, облекчава страданията, събира агнетата в ръцете Си и ги носи в пазвата Си. Неговите овце Го обичат.”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2547886" y="385634"/>
            <a:ext cx="5777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Е. Г. Уайт (Патриарси и пророци, стр. 190.3 – англ. изд.)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1233</Words>
  <Application>Microsoft Office PowerPoint</Application>
  <PresentationFormat>Panorámica</PresentationFormat>
  <Paragraphs>76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Arial</vt:lpstr>
      <vt:lpstr>Calibri Light</vt:lpstr>
      <vt:lpstr>Calibri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94</cp:revision>
  <dcterms:created xsi:type="dcterms:W3CDTF">2024-02-09T18:45:21Z</dcterms:created>
  <dcterms:modified xsi:type="dcterms:W3CDTF">2024-02-17T20:13:28Z</dcterms:modified>
</cp:coreProperties>
</file>