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2" r:id="rId3"/>
    <p:sldId id="309" r:id="rId4"/>
    <p:sldId id="257" r:id="rId5"/>
    <p:sldId id="258" r:id="rId6"/>
    <p:sldId id="259" r:id="rId7"/>
    <p:sldId id="313" r:id="rId8"/>
    <p:sldId id="261" r:id="rId9"/>
    <p:sldId id="262" r:id="rId10"/>
    <p:sldId id="31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B8"/>
    <a:srgbClr val="C5F0FF"/>
    <a:srgbClr val="543389"/>
    <a:srgbClr val="5F3A9D"/>
    <a:srgbClr val="28C646"/>
    <a:srgbClr val="E0B2F4"/>
    <a:srgbClr val="002F8E"/>
    <a:srgbClr val="FFDDCE"/>
    <a:srgbClr val="963200"/>
    <a:srgbClr val="E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15AB8-4FE8-4EB5-9BCA-13FE923D84C4}"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A8329057-9AE9-4022-BA25-8606C272AF5D}">
      <dgm:prSet custT="1"/>
      <dgm:spPr/>
      <dgm:t>
        <a:bodyPr/>
        <a:lstStyle/>
        <a:p>
          <a:r>
            <a:rPr lang="bg-BG" sz="2400" b="1" dirty="0">
              <a:effectLst>
                <a:outerShdw blurRad="38100" dist="38100" dir="2700000" algn="tl">
                  <a:srgbClr val="000000">
                    <a:alpha val="43137"/>
                  </a:srgbClr>
                </a:outerShdw>
              </a:effectLst>
            </a:rPr>
            <a:t>Псалм</a:t>
          </a:r>
          <a:r>
            <a:rPr lang="en" sz="2400" b="1" dirty="0">
              <a:effectLst>
                <a:outerShdw blurRad="38100" dist="38100" dir="2700000" algn="tl">
                  <a:srgbClr val="000000">
                    <a:alpha val="43137"/>
                  </a:srgbClr>
                </a:outerShdw>
              </a:effectLst>
            </a:rPr>
            <a:t> 92:10</a:t>
          </a:r>
          <a:endParaRPr lang="es-ES" sz="2400" dirty="0">
            <a:effectLst>
              <a:outerShdw blurRad="38100" dist="38100" dir="2700000" algn="tl">
                <a:srgbClr val="000000">
                  <a:alpha val="43137"/>
                </a:srgbClr>
              </a:outerShdw>
            </a:effectLst>
          </a:endParaRPr>
        </a:p>
      </dgm:t>
    </dgm:pt>
    <dgm:pt modelId="{E568625B-41F9-46E4-91FB-B4EE8A2335A1}" type="parTrans" cxnId="{8144DB88-BB5A-4AC4-9C86-B2D805B258D2}">
      <dgm:prSet/>
      <dgm:spPr/>
      <dgm:t>
        <a:bodyPr/>
        <a:lstStyle/>
        <a:p>
          <a:endParaRPr lang="es-ES" sz="2000"/>
        </a:p>
      </dgm:t>
    </dgm:pt>
    <dgm:pt modelId="{753E18C3-BB09-454B-9271-CF73C3293A18}" type="sibTrans" cxnId="{8144DB88-BB5A-4AC4-9C86-B2D805B258D2}">
      <dgm:prSet/>
      <dgm:spPr/>
      <dgm:t>
        <a:bodyPr/>
        <a:lstStyle/>
        <a:p>
          <a:endParaRPr lang="es-ES" sz="2000"/>
        </a:p>
      </dgm:t>
    </dgm:pt>
    <dgm:pt modelId="{BB35305A-EDE9-410F-87D7-18B58237182A}">
      <dgm:prSet custT="1"/>
      <dgm:spPr/>
      <dgm:t>
        <a:bodyPr/>
        <a:lstStyle/>
        <a:p>
          <a:r>
            <a:rPr lang="bg-BG" sz="2400" b="1" dirty="0">
              <a:effectLst>
                <a:outerShdw blurRad="38100" dist="38100" dir="2700000" algn="tl">
                  <a:srgbClr val="000000">
                    <a:alpha val="43137"/>
                  </a:srgbClr>
                </a:outerShdw>
              </a:effectLst>
            </a:rPr>
            <a:t>Псалм</a:t>
          </a:r>
          <a:r>
            <a:rPr lang="en" sz="2400" b="1" dirty="0">
              <a:effectLst>
                <a:outerShdw blurRad="38100" dist="38100" dir="2700000" algn="tl">
                  <a:srgbClr val="000000">
                    <a:alpha val="43137"/>
                  </a:srgbClr>
                </a:outerShdw>
              </a:effectLst>
            </a:rPr>
            <a:t> 92:15</a:t>
          </a:r>
          <a:endParaRPr lang="es-ES" sz="2400" dirty="0">
            <a:effectLst>
              <a:outerShdw blurRad="38100" dist="38100" dir="2700000" algn="tl">
                <a:srgbClr val="000000">
                  <a:alpha val="43137"/>
                </a:srgbClr>
              </a:outerShdw>
            </a:effectLst>
          </a:endParaRPr>
        </a:p>
      </dgm:t>
    </dgm:pt>
    <dgm:pt modelId="{020C2368-E22E-4F55-B63A-E53465E872FE}" type="parTrans" cxnId="{2550C6E3-2012-4E69-B616-8C2FB1298DAA}">
      <dgm:prSet/>
      <dgm:spPr/>
      <dgm:t>
        <a:bodyPr/>
        <a:lstStyle/>
        <a:p>
          <a:endParaRPr lang="es-ES" sz="2000"/>
        </a:p>
      </dgm:t>
    </dgm:pt>
    <dgm:pt modelId="{72C4B9AC-0AD4-48A0-B59F-F141F17D9BA0}" type="sibTrans" cxnId="{2550C6E3-2012-4E69-B616-8C2FB1298DAA}">
      <dgm:prSet/>
      <dgm:spPr/>
      <dgm:t>
        <a:bodyPr/>
        <a:lstStyle/>
        <a:p>
          <a:endParaRPr lang="es-ES" sz="2000"/>
        </a:p>
      </dgm:t>
    </dgm:pt>
    <dgm:pt modelId="{17EDF1CF-2070-4792-9850-494359F780B6}">
      <dgm:prSet custT="1"/>
      <dgm:spPr/>
      <dgm:t>
        <a:bodyPr/>
        <a:lstStyle/>
        <a:p>
          <a:r>
            <a:rPr lang="ru-RU" sz="1900" b="1" dirty="0"/>
            <a:t>Ние сме „помазани“. Тук е използвана специална дума, отнасяща се до маслото, което е смесено с жертвата (Лев. 2:5). Ние сме жертва на Бога (Римляни 12:1).</a:t>
          </a:r>
          <a:endParaRPr lang="es-ES" sz="1900" dirty="0"/>
        </a:p>
      </dgm:t>
    </dgm:pt>
    <dgm:pt modelId="{00E2ACF3-D45E-4B18-AB62-6B54B884733D}" type="parTrans" cxnId="{18A14105-0EE6-4224-8757-B94997F0024E}">
      <dgm:prSet/>
      <dgm:spPr/>
      <dgm:t>
        <a:bodyPr/>
        <a:lstStyle/>
        <a:p>
          <a:endParaRPr lang="es-ES" sz="2000"/>
        </a:p>
      </dgm:t>
    </dgm:pt>
    <dgm:pt modelId="{632546BD-5F6D-4C77-8FC5-E7EF783E5043}" type="sibTrans" cxnId="{18A14105-0EE6-4224-8757-B94997F0024E}">
      <dgm:prSet/>
      <dgm:spPr/>
      <dgm:t>
        <a:bodyPr/>
        <a:lstStyle/>
        <a:p>
          <a:endParaRPr lang="es-ES" sz="2000"/>
        </a:p>
      </dgm:t>
    </dgm:pt>
    <dgm:pt modelId="{3C687ED6-DA14-446F-8860-DF354B0A046B}">
      <dgm:prSet custT="1"/>
      <dgm:spPr/>
      <dgm:t>
        <a:bodyPr/>
        <a:lstStyle/>
        <a:p>
          <a:pPr marL="0" indent="0" algn="ctr">
            <a:buNone/>
          </a:pPr>
          <a:r>
            <a:rPr lang="ru-RU" sz="1900" b="1" dirty="0"/>
            <a:t>Споделяме надеждата си с другите. „За да възвестят, че е праведен Господ, Моята канара, у Когото няма неправда.“ </a:t>
          </a:r>
          <a:br>
            <a:rPr lang="en-GB" sz="1900" b="1" dirty="0"/>
          </a:br>
          <a:r>
            <a:rPr lang="ru-RU" sz="1900" b="1" dirty="0"/>
            <a:t>(Псалм 92:15)</a:t>
          </a:r>
          <a:endParaRPr lang="es-ES" sz="1900" dirty="0"/>
        </a:p>
      </dgm:t>
    </dgm:pt>
    <dgm:pt modelId="{7DE3A95B-C876-4F00-A1DE-1E66184E91DC}" type="parTrans" cxnId="{48B37791-BC0A-44F2-B6D4-DF6E4EEF45AD}">
      <dgm:prSet/>
      <dgm:spPr/>
      <dgm:t>
        <a:bodyPr/>
        <a:lstStyle/>
        <a:p>
          <a:endParaRPr lang="es-ES" sz="2000"/>
        </a:p>
      </dgm:t>
    </dgm:pt>
    <dgm:pt modelId="{B87311EB-14BB-4716-B596-078CDD70BA4A}" type="sibTrans" cxnId="{48B37791-BC0A-44F2-B6D4-DF6E4EEF45AD}">
      <dgm:prSet/>
      <dgm:spPr/>
      <dgm:t>
        <a:bodyPr/>
        <a:lstStyle/>
        <a:p>
          <a:endParaRPr lang="es-ES" sz="2000"/>
        </a:p>
      </dgm:t>
    </dgm:pt>
    <dgm:pt modelId="{3DEF1EA9-D604-41CD-AB0E-CFE4622B442C}" type="pres">
      <dgm:prSet presAssocID="{24115AB8-4FE8-4EB5-9BCA-13FE923D84C4}" presName="Name0" presStyleCnt="0">
        <dgm:presLayoutVars>
          <dgm:dir/>
        </dgm:presLayoutVars>
      </dgm:prSet>
      <dgm:spPr/>
    </dgm:pt>
    <dgm:pt modelId="{0C3B485B-F45A-44C6-B25E-FA08324A5F5C}" type="pres">
      <dgm:prSet presAssocID="{A8329057-9AE9-4022-BA25-8606C272AF5D}" presName="composite" presStyleCnt="0"/>
      <dgm:spPr/>
    </dgm:pt>
    <dgm:pt modelId="{B7016AC9-A596-4F4F-A22D-86E0FFA71454}" type="pres">
      <dgm:prSet presAssocID="{A8329057-9AE9-4022-BA25-8606C272AF5D}" presName="Accent" presStyleLbl="alignAcc1" presStyleIdx="0" presStyleCnt="2"/>
      <dgm:spPr/>
    </dgm:pt>
    <dgm:pt modelId="{ECC18239-12E4-48F2-B2B5-D045282FB753}" type="pres">
      <dgm:prSet presAssocID="{A8329057-9AE9-4022-BA25-8606C272AF5D}"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80A8D73-E9AB-4084-81E3-3D016385E6BE}" type="pres">
      <dgm:prSet presAssocID="{A8329057-9AE9-4022-BA25-8606C272AF5D}" presName="Child" presStyleLbl="revTx" presStyleIdx="0" presStyleCnt="2" custScaleX="105363">
        <dgm:presLayoutVars>
          <dgm:bulletEnabled val="1"/>
        </dgm:presLayoutVars>
      </dgm:prSet>
      <dgm:spPr/>
    </dgm:pt>
    <dgm:pt modelId="{84558AA3-C098-455A-B404-0EEC16954F1D}" type="pres">
      <dgm:prSet presAssocID="{A8329057-9AE9-4022-BA25-8606C272AF5D}" presName="Parent" presStyleLbl="alignNode1" presStyleIdx="0" presStyleCnt="2">
        <dgm:presLayoutVars>
          <dgm:bulletEnabled val="1"/>
        </dgm:presLayoutVars>
      </dgm:prSet>
      <dgm:spPr/>
    </dgm:pt>
    <dgm:pt modelId="{C511C773-634C-45A7-992C-4CE2DE2AD307}" type="pres">
      <dgm:prSet presAssocID="{753E18C3-BB09-454B-9271-CF73C3293A18}" presName="sibTrans" presStyleCnt="0"/>
      <dgm:spPr/>
    </dgm:pt>
    <dgm:pt modelId="{D107165B-18BD-42B8-AF3A-2B7DC2110CA9}" type="pres">
      <dgm:prSet presAssocID="{BB35305A-EDE9-410F-87D7-18B58237182A}" presName="composite" presStyleCnt="0"/>
      <dgm:spPr/>
    </dgm:pt>
    <dgm:pt modelId="{389BD8E6-28DF-491E-BFC3-C806AD482421}" type="pres">
      <dgm:prSet presAssocID="{BB35305A-EDE9-410F-87D7-18B58237182A}" presName="Accent" presStyleLbl="alignAcc1" presStyleIdx="1" presStyleCnt="2"/>
      <dgm:spPr/>
    </dgm:pt>
    <dgm:pt modelId="{FABAD5CE-A0BA-403E-A065-559426E7D7F8}" type="pres">
      <dgm:prSet presAssocID="{BB35305A-EDE9-410F-87D7-18B58237182A}"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88324E7-C2A0-49F7-AA83-B993CAC7C3BA}" type="pres">
      <dgm:prSet presAssocID="{BB35305A-EDE9-410F-87D7-18B58237182A}" presName="Child" presStyleLbl="revTx" presStyleIdx="1" presStyleCnt="2">
        <dgm:presLayoutVars>
          <dgm:bulletEnabled val="1"/>
        </dgm:presLayoutVars>
      </dgm:prSet>
      <dgm:spPr/>
    </dgm:pt>
    <dgm:pt modelId="{8AC2DEEC-C2DC-435C-9636-6D87B1B74708}" type="pres">
      <dgm:prSet presAssocID="{BB35305A-EDE9-410F-87D7-18B58237182A}" presName="Parent" presStyleLbl="alignNode1" presStyleIdx="1" presStyleCnt="2">
        <dgm:presLayoutVars>
          <dgm:bulletEnabled val="1"/>
        </dgm:presLayoutVars>
      </dgm:prSet>
      <dgm:spPr/>
    </dgm:pt>
  </dgm:ptLst>
  <dgm:cxnLst>
    <dgm:cxn modelId="{18A14105-0EE6-4224-8757-B94997F0024E}" srcId="{A8329057-9AE9-4022-BA25-8606C272AF5D}" destId="{17EDF1CF-2070-4792-9850-494359F780B6}" srcOrd="0" destOrd="0" parTransId="{00E2ACF3-D45E-4B18-AB62-6B54B884733D}" sibTransId="{632546BD-5F6D-4C77-8FC5-E7EF783E5043}"/>
    <dgm:cxn modelId="{9C57BD1F-1949-4F27-980F-3D43CD614F6A}" type="presOf" srcId="{BB35305A-EDE9-410F-87D7-18B58237182A}" destId="{8AC2DEEC-C2DC-435C-9636-6D87B1B74708}" srcOrd="0" destOrd="0" presId="urn:microsoft.com/office/officeart/2008/layout/TitlePictureLineup"/>
    <dgm:cxn modelId="{4C0EDD74-E504-4F29-B36E-D46FFAAD928C}" type="presOf" srcId="{17EDF1CF-2070-4792-9850-494359F780B6}" destId="{480A8D73-E9AB-4084-81E3-3D016385E6BE}" srcOrd="0" destOrd="0" presId="urn:microsoft.com/office/officeart/2008/layout/TitlePictureLineup"/>
    <dgm:cxn modelId="{8144DB88-BB5A-4AC4-9C86-B2D805B258D2}" srcId="{24115AB8-4FE8-4EB5-9BCA-13FE923D84C4}" destId="{A8329057-9AE9-4022-BA25-8606C272AF5D}" srcOrd="0" destOrd="0" parTransId="{E568625B-41F9-46E4-91FB-B4EE8A2335A1}" sibTransId="{753E18C3-BB09-454B-9271-CF73C3293A18}"/>
    <dgm:cxn modelId="{48B37791-BC0A-44F2-B6D4-DF6E4EEF45AD}" srcId="{BB35305A-EDE9-410F-87D7-18B58237182A}" destId="{3C687ED6-DA14-446F-8860-DF354B0A046B}" srcOrd="0" destOrd="0" parTransId="{7DE3A95B-C876-4F00-A1DE-1E66184E91DC}" sibTransId="{B87311EB-14BB-4716-B596-078CDD70BA4A}"/>
    <dgm:cxn modelId="{2550C6E3-2012-4E69-B616-8C2FB1298DAA}" srcId="{24115AB8-4FE8-4EB5-9BCA-13FE923D84C4}" destId="{BB35305A-EDE9-410F-87D7-18B58237182A}" srcOrd="1" destOrd="0" parTransId="{020C2368-E22E-4F55-B63A-E53465E872FE}" sibTransId="{72C4B9AC-0AD4-48A0-B59F-F141F17D9BA0}"/>
    <dgm:cxn modelId="{51C155F3-A073-4EDD-85DC-5FFC1FF03E21}" type="presOf" srcId="{24115AB8-4FE8-4EB5-9BCA-13FE923D84C4}" destId="{3DEF1EA9-D604-41CD-AB0E-CFE4622B442C}" srcOrd="0" destOrd="0" presId="urn:microsoft.com/office/officeart/2008/layout/TitlePictureLineup"/>
    <dgm:cxn modelId="{8EC3F0F8-451A-4C95-A519-2B897185DB99}" type="presOf" srcId="{3C687ED6-DA14-446F-8860-DF354B0A046B}" destId="{D88324E7-C2A0-49F7-AA83-B993CAC7C3BA}" srcOrd="0" destOrd="0" presId="urn:microsoft.com/office/officeart/2008/layout/TitlePictureLineup"/>
    <dgm:cxn modelId="{A3FC1FFD-3DA7-4F2C-8B41-CFF3DC321BDA}" type="presOf" srcId="{A8329057-9AE9-4022-BA25-8606C272AF5D}" destId="{84558AA3-C098-455A-B404-0EEC16954F1D}" srcOrd="0" destOrd="0" presId="urn:microsoft.com/office/officeart/2008/layout/TitlePictureLineup"/>
    <dgm:cxn modelId="{3ECBFF66-8440-45F9-8898-342CED0DF192}" type="presParOf" srcId="{3DEF1EA9-D604-41CD-AB0E-CFE4622B442C}" destId="{0C3B485B-F45A-44C6-B25E-FA08324A5F5C}" srcOrd="0" destOrd="0" presId="urn:microsoft.com/office/officeart/2008/layout/TitlePictureLineup"/>
    <dgm:cxn modelId="{1255966E-CFFD-49E3-9D4E-8EF445ADBB50}" type="presParOf" srcId="{0C3B485B-F45A-44C6-B25E-FA08324A5F5C}" destId="{B7016AC9-A596-4F4F-A22D-86E0FFA71454}" srcOrd="0" destOrd="0" presId="urn:microsoft.com/office/officeart/2008/layout/TitlePictureLineup"/>
    <dgm:cxn modelId="{8045F51E-7570-4451-AB0E-C545B4261DB7}" type="presParOf" srcId="{0C3B485B-F45A-44C6-B25E-FA08324A5F5C}" destId="{ECC18239-12E4-48F2-B2B5-D045282FB753}" srcOrd="1" destOrd="0" presId="urn:microsoft.com/office/officeart/2008/layout/TitlePictureLineup"/>
    <dgm:cxn modelId="{D57F6926-8398-4F96-9981-42DA28FCC3E8}" type="presParOf" srcId="{0C3B485B-F45A-44C6-B25E-FA08324A5F5C}" destId="{480A8D73-E9AB-4084-81E3-3D016385E6BE}" srcOrd="2" destOrd="0" presId="urn:microsoft.com/office/officeart/2008/layout/TitlePictureLineup"/>
    <dgm:cxn modelId="{7390AE9B-00E6-4854-A20A-03EBAADD5F3C}" type="presParOf" srcId="{0C3B485B-F45A-44C6-B25E-FA08324A5F5C}" destId="{84558AA3-C098-455A-B404-0EEC16954F1D}" srcOrd="3" destOrd="0" presId="urn:microsoft.com/office/officeart/2008/layout/TitlePictureLineup"/>
    <dgm:cxn modelId="{82302377-A141-4207-9EB9-D5E800319ABF}" type="presParOf" srcId="{3DEF1EA9-D604-41CD-AB0E-CFE4622B442C}" destId="{C511C773-634C-45A7-992C-4CE2DE2AD307}" srcOrd="1" destOrd="0" presId="urn:microsoft.com/office/officeart/2008/layout/TitlePictureLineup"/>
    <dgm:cxn modelId="{3FB53E52-6A54-431C-AF07-7428A3E9014D}" type="presParOf" srcId="{3DEF1EA9-D604-41CD-AB0E-CFE4622B442C}" destId="{D107165B-18BD-42B8-AF3A-2B7DC2110CA9}" srcOrd="2" destOrd="0" presId="urn:microsoft.com/office/officeart/2008/layout/TitlePictureLineup"/>
    <dgm:cxn modelId="{B24E0D30-C560-4CD8-BD60-FEF59E5CC72C}" type="presParOf" srcId="{D107165B-18BD-42B8-AF3A-2B7DC2110CA9}" destId="{389BD8E6-28DF-491E-BFC3-C806AD482421}" srcOrd="0" destOrd="0" presId="urn:microsoft.com/office/officeart/2008/layout/TitlePictureLineup"/>
    <dgm:cxn modelId="{017BA0A3-0F88-43AF-B905-E98F6E4D1DA8}" type="presParOf" srcId="{D107165B-18BD-42B8-AF3A-2B7DC2110CA9}" destId="{FABAD5CE-A0BA-403E-A065-559426E7D7F8}" srcOrd="1" destOrd="0" presId="urn:microsoft.com/office/officeart/2008/layout/TitlePictureLineup"/>
    <dgm:cxn modelId="{8DB67289-560C-4116-B77A-7DE913D8F12D}" type="presParOf" srcId="{D107165B-18BD-42B8-AF3A-2B7DC2110CA9}" destId="{D88324E7-C2A0-49F7-AA83-B993CAC7C3BA}" srcOrd="2" destOrd="0" presId="urn:microsoft.com/office/officeart/2008/layout/TitlePictureLineup"/>
    <dgm:cxn modelId="{81442542-259D-48CD-9A96-E616CDEE093D}" type="presParOf" srcId="{D107165B-18BD-42B8-AF3A-2B7DC2110CA9}" destId="{8AC2DEEC-C2DC-435C-9636-6D87B1B74708}"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ln w="19050">
          <a:solidFill>
            <a:schemeClr val="accent2">
              <a:lumMod val="60000"/>
              <a:lumOff val="40000"/>
            </a:schemeClr>
          </a:solidFill>
        </a:ln>
      </dgm:spPr>
      <dgm:t>
        <a:bodyPr/>
        <a:lstStyle/>
        <a:p>
          <a:r>
            <a:rPr lang="ru-RU" sz="2000" b="1" dirty="0">
              <a:effectLst>
                <a:outerShdw blurRad="38100" dist="38100" dir="2700000" algn="tl">
                  <a:srgbClr val="000000">
                    <a:alpha val="43137"/>
                  </a:srgbClr>
                </a:outerShdw>
              </a:effectLst>
            </a:rPr>
            <a:t>Тъмнината на смъртта (ст. 3)</a:t>
          </a:r>
          <a:endParaRPr lang="en" sz="2000" b="1" dirty="0">
            <a:effectLst>
              <a:outerShdw blurRad="38100" dist="38100" dir="2700000" algn="tl">
                <a:srgbClr val="000000">
                  <a:alpha val="43137"/>
                </a:srgbClr>
              </a:outerShdw>
            </a:effectLst>
          </a:endParaRP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ln w="19050">
          <a:solidFill>
            <a:schemeClr val="accent6">
              <a:lumMod val="40000"/>
              <a:lumOff val="60000"/>
            </a:schemeClr>
          </a:solidFill>
        </a:ln>
      </dgm:spPr>
      <dgm:t>
        <a:bodyPr/>
        <a:lstStyle/>
        <a:p>
          <a:r>
            <a:rPr lang="bg-BG" sz="2000" b="1" dirty="0">
              <a:effectLst>
                <a:outerShdw blurRad="38100" dist="38100" dir="2700000" algn="tl">
                  <a:srgbClr val="000000">
                    <a:alpha val="43137"/>
                  </a:srgbClr>
                </a:outerShdw>
              </a:effectLst>
            </a:rPr>
            <a:t>превръща се в</a:t>
          </a:r>
          <a:endParaRPr lang="en-GB" sz="2000" b="1" dirty="0">
            <a:effectLst>
              <a:outerShdw blurRad="38100" dist="38100" dir="2700000" algn="tl">
                <a:srgbClr val="000000">
                  <a:alpha val="43137"/>
                </a:srgbClr>
              </a:outerShdw>
            </a:effectLst>
          </a:endParaRP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ln w="19050">
          <a:solidFill>
            <a:schemeClr val="accent3">
              <a:lumMod val="20000"/>
              <a:lumOff val="80000"/>
            </a:schemeClr>
          </a:solidFill>
        </a:ln>
      </dgm:spPr>
      <dgm:t>
        <a:bodyPr/>
        <a:lstStyle/>
        <a:p>
          <a:r>
            <a:rPr lang="ru-RU" sz="2000" b="1" dirty="0">
              <a:effectLst>
                <a:outerShdw blurRad="38100" dist="38100" dir="2700000" algn="tl">
                  <a:srgbClr val="000000">
                    <a:alpha val="43137"/>
                  </a:srgbClr>
                </a:outerShdw>
              </a:effectLst>
            </a:rPr>
            <a:t>път, по който вървя уверено (ст. 8)</a:t>
          </a:r>
          <a:endParaRPr lang="en-GB" sz="2000" b="1" dirty="0">
            <a:effectLst>
              <a:outerShdw blurRad="38100" dist="38100" dir="2700000" algn="tl">
                <a:srgbClr val="000000">
                  <a:alpha val="43137"/>
                </a:srgbClr>
              </a:outerShdw>
            </a:effectLst>
          </a:endParaRP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bg-BG"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Гробното място (ст. 7)</a:t>
          </a:r>
          <a:endParaRPr lang="en-GB"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bg-BG"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става</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ru-RU"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земя на правда (ст. 10)</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a:xfrm>
          <a:off x="6823" y="0"/>
          <a:ext cx="2039418" cy="1014568"/>
        </a:xfrm>
        <a:prstGeom prst="roundRect">
          <a:avLst>
            <a:gd name="adj" fmla="val 10000"/>
          </a:avLst>
        </a:prstGeom>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a:xfrm>
          <a:off x="2862008" y="0"/>
          <a:ext cx="2039418" cy="1014568"/>
        </a:xfrm>
        <a:prstGeom prst="roundRect">
          <a:avLst>
            <a:gd name="adj" fmla="val 10000"/>
          </a:avLst>
        </a:prstGeom>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a:xfrm>
          <a:off x="5717194" y="0"/>
          <a:ext cx="2039418" cy="1014568"/>
        </a:xfrm>
        <a:prstGeom prst="roundRect">
          <a:avLst>
            <a:gd name="adj" fmla="val 10000"/>
          </a:avLst>
        </a:prstGeom>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6AC9-A596-4F4F-A22D-86E0FFA71454}">
      <dsp:nvSpPr>
        <dsp:cNvPr id="0" name=""/>
        <dsp:cNvSpPr/>
      </dsp:nvSpPr>
      <dsp:spPr>
        <a:xfrm>
          <a:off x="2202" y="938404"/>
          <a:ext cx="0" cy="4217875"/>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CC18239-12E4-48F2-B2B5-D045282FB753}">
      <dsp:nvSpPr>
        <dsp:cNvPr id="0" name=""/>
        <dsp:cNvSpPr/>
      </dsp:nvSpPr>
      <dsp:spPr>
        <a:xfrm>
          <a:off x="119366" y="1079000"/>
          <a:ext cx="2218368" cy="1898044"/>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0A8D73-E9AB-4084-81E3-3D016385E6BE}">
      <dsp:nvSpPr>
        <dsp:cNvPr id="0" name=""/>
        <dsp:cNvSpPr/>
      </dsp:nvSpPr>
      <dsp:spPr>
        <a:xfrm>
          <a:off x="59880" y="2977044"/>
          <a:ext cx="2337339" cy="2179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ru-RU" sz="1900" b="1" kern="1200" dirty="0"/>
            <a:t>Ние сме „помазани“. Тук е използвана специална дума, отнасяща се до маслото, което е смесено с жертвата (Лев. 2:5). Ние сме жертва на Бога (Римляни 12:1).</a:t>
          </a:r>
          <a:endParaRPr lang="es-ES" sz="1900" kern="1200" dirty="0"/>
        </a:p>
      </dsp:txBody>
      <dsp:txXfrm>
        <a:off x="59880" y="2977044"/>
        <a:ext cx="2337339" cy="2179235"/>
      </dsp:txXfrm>
    </dsp:sp>
    <dsp:sp modelId="{84558AA3-C098-455A-B404-0EEC16954F1D}">
      <dsp:nvSpPr>
        <dsp:cNvPr id="0" name=""/>
        <dsp:cNvSpPr/>
      </dsp:nvSpPr>
      <dsp:spPr>
        <a:xfrm>
          <a:off x="2202" y="469751"/>
          <a:ext cx="2343264" cy="4686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bg-BG" sz="2400" b="1" kern="1200" dirty="0">
              <a:effectLst>
                <a:outerShdw blurRad="38100" dist="38100" dir="2700000" algn="tl">
                  <a:srgbClr val="000000">
                    <a:alpha val="43137"/>
                  </a:srgbClr>
                </a:outerShdw>
              </a:effectLst>
            </a:rPr>
            <a:t>Псалм</a:t>
          </a:r>
          <a:r>
            <a:rPr lang="en" sz="2400" b="1" kern="1200" dirty="0">
              <a:effectLst>
                <a:outerShdw blurRad="38100" dist="38100" dir="2700000" algn="tl">
                  <a:srgbClr val="000000">
                    <a:alpha val="43137"/>
                  </a:srgbClr>
                </a:outerShdw>
              </a:effectLst>
            </a:rPr>
            <a:t> 92:10</a:t>
          </a:r>
          <a:endParaRPr lang="es-ES" sz="2400" kern="1200" dirty="0">
            <a:effectLst>
              <a:outerShdw blurRad="38100" dist="38100" dir="2700000" algn="tl">
                <a:srgbClr val="000000">
                  <a:alpha val="43137"/>
                </a:srgbClr>
              </a:outerShdw>
            </a:effectLst>
          </a:endParaRPr>
        </a:p>
      </dsp:txBody>
      <dsp:txXfrm>
        <a:off x="2202" y="469751"/>
        <a:ext cx="2343264" cy="468652"/>
      </dsp:txXfrm>
    </dsp:sp>
    <dsp:sp modelId="{389BD8E6-28DF-491E-BFC3-C806AD482421}">
      <dsp:nvSpPr>
        <dsp:cNvPr id="0" name=""/>
        <dsp:cNvSpPr/>
      </dsp:nvSpPr>
      <dsp:spPr>
        <a:xfrm>
          <a:off x="2603339" y="938404"/>
          <a:ext cx="0" cy="4217875"/>
        </a:xfrm>
        <a:prstGeom prst="line">
          <a:avLst/>
        </a:prstGeom>
        <a:solidFill>
          <a:schemeClr val="lt1">
            <a:alpha val="90000"/>
            <a:hueOff val="0"/>
            <a:satOff val="0"/>
            <a:lumOff val="0"/>
            <a:alphaOff val="0"/>
          </a:schemeClr>
        </a:soli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ABAD5CE-A0BA-403E-A065-559426E7D7F8}">
      <dsp:nvSpPr>
        <dsp:cNvPr id="0" name=""/>
        <dsp:cNvSpPr/>
      </dsp:nvSpPr>
      <dsp:spPr>
        <a:xfrm>
          <a:off x="2720502" y="1079000"/>
          <a:ext cx="2218368" cy="1898044"/>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8324E7-C2A0-49F7-AA83-B993CAC7C3BA}">
      <dsp:nvSpPr>
        <dsp:cNvPr id="0" name=""/>
        <dsp:cNvSpPr/>
      </dsp:nvSpPr>
      <dsp:spPr>
        <a:xfrm>
          <a:off x="2720502" y="2977044"/>
          <a:ext cx="2218368" cy="2179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ru-RU" sz="1900" b="1" kern="1200" dirty="0"/>
            <a:t>Споделяме надеждата си с другите. „За да възвестят, че е праведен Господ, Моята канара, у Когото няма неправда.“ </a:t>
          </a:r>
          <a:br>
            <a:rPr lang="en-GB" sz="1900" b="1" kern="1200" dirty="0"/>
          </a:br>
          <a:r>
            <a:rPr lang="ru-RU" sz="1900" b="1" kern="1200" dirty="0"/>
            <a:t>(Псалм 92:15)</a:t>
          </a:r>
          <a:endParaRPr lang="es-ES" sz="1900" kern="1200" dirty="0"/>
        </a:p>
      </dsp:txBody>
      <dsp:txXfrm>
        <a:off x="2720502" y="2977044"/>
        <a:ext cx="2218368" cy="2179235"/>
      </dsp:txXfrm>
    </dsp:sp>
    <dsp:sp modelId="{8AC2DEEC-C2DC-435C-9636-6D87B1B74708}">
      <dsp:nvSpPr>
        <dsp:cNvPr id="0" name=""/>
        <dsp:cNvSpPr/>
      </dsp:nvSpPr>
      <dsp:spPr>
        <a:xfrm>
          <a:off x="2603339" y="469751"/>
          <a:ext cx="2343264" cy="468652"/>
        </a:xfrm>
        <a:prstGeom prst="rect">
          <a:avLst/>
        </a:prstGeom>
        <a:gradFill rotWithShape="0">
          <a:gsLst>
            <a:gs pos="0">
              <a:schemeClr val="accent5">
                <a:hueOff val="6704184"/>
                <a:satOff val="-33337"/>
                <a:lumOff val="-2941"/>
                <a:alphaOff val="0"/>
                <a:satMod val="103000"/>
                <a:lumMod val="102000"/>
                <a:tint val="94000"/>
              </a:schemeClr>
            </a:gs>
            <a:gs pos="50000">
              <a:schemeClr val="accent5">
                <a:hueOff val="6704184"/>
                <a:satOff val="-33337"/>
                <a:lumOff val="-2941"/>
                <a:alphaOff val="0"/>
                <a:satMod val="110000"/>
                <a:lumMod val="100000"/>
                <a:shade val="100000"/>
              </a:schemeClr>
            </a:gs>
            <a:gs pos="100000">
              <a:schemeClr val="accent5">
                <a:hueOff val="6704184"/>
                <a:satOff val="-33337"/>
                <a:lumOff val="-2941"/>
                <a:alphaOff val="0"/>
                <a:lumMod val="99000"/>
                <a:satMod val="120000"/>
                <a:shade val="78000"/>
              </a:schemeClr>
            </a:gs>
          </a:gsLst>
          <a:lin ang="5400000" scaled="0"/>
        </a:gra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bg-BG" sz="2400" b="1" kern="1200" dirty="0">
              <a:effectLst>
                <a:outerShdw blurRad="38100" dist="38100" dir="2700000" algn="tl">
                  <a:srgbClr val="000000">
                    <a:alpha val="43137"/>
                  </a:srgbClr>
                </a:outerShdw>
              </a:effectLst>
            </a:rPr>
            <a:t>Псалм</a:t>
          </a:r>
          <a:r>
            <a:rPr lang="en" sz="2400" b="1" kern="1200" dirty="0">
              <a:effectLst>
                <a:outerShdw blurRad="38100" dist="38100" dir="2700000" algn="tl">
                  <a:srgbClr val="000000">
                    <a:alpha val="43137"/>
                  </a:srgbClr>
                </a:outerShdw>
              </a:effectLst>
            </a:rPr>
            <a:t> 92:15</a:t>
          </a:r>
          <a:endParaRPr lang="es-ES" sz="2400" kern="1200" dirty="0">
            <a:effectLst>
              <a:outerShdw blurRad="38100" dist="38100" dir="2700000" algn="tl">
                <a:srgbClr val="000000">
                  <a:alpha val="43137"/>
                </a:srgbClr>
              </a:outerShdw>
            </a:effectLst>
          </a:endParaRPr>
        </a:p>
      </dsp:txBody>
      <dsp:txXfrm>
        <a:off x="2603339" y="469751"/>
        <a:ext cx="2343264" cy="468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10607" y="0"/>
          <a:ext cx="2037426" cy="10145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9050">
          <a:solidFill>
            <a:schemeClr val="accent2">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Тъмнината на смъртта (ст. 3)</a:t>
          </a:r>
          <a:endParaRPr lang="en" sz="2000" b="1" kern="1200" dirty="0">
            <a:effectLst>
              <a:outerShdw blurRad="38100" dist="38100" dir="2700000" algn="tl">
                <a:srgbClr val="000000">
                  <a:alpha val="43137"/>
                </a:srgbClr>
              </a:outerShdw>
            </a:effectLst>
          </a:endParaRPr>
        </a:p>
      </dsp:txBody>
      <dsp:txXfrm>
        <a:off x="40323" y="29716"/>
        <a:ext cx="1977994" cy="955136"/>
      </dsp:txXfrm>
    </dsp:sp>
    <dsp:sp modelId="{152A0168-E456-41F6-9BC6-87A23B7D65CD}">
      <dsp:nvSpPr>
        <dsp:cNvPr id="0" name=""/>
        <dsp:cNvSpPr/>
      </dsp:nvSpPr>
      <dsp:spPr>
        <a:xfrm>
          <a:off x="2251776" y="254643"/>
          <a:ext cx="431934" cy="50528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1776" y="355699"/>
        <a:ext cx="302354" cy="303169"/>
      </dsp:txXfrm>
    </dsp:sp>
    <dsp:sp modelId="{2AB4E602-081D-429E-832F-B5D4E7C5F1E7}">
      <dsp:nvSpPr>
        <dsp:cNvPr id="0" name=""/>
        <dsp:cNvSpPr/>
      </dsp:nvSpPr>
      <dsp:spPr>
        <a:xfrm>
          <a:off x="2863004" y="0"/>
          <a:ext cx="2037426" cy="1014568"/>
        </a:xfrm>
        <a:prstGeom prst="roundRect">
          <a:avLst>
            <a:gd name="adj" fmla="val 10000"/>
          </a:avLst>
        </a:prstGeom>
        <a:gradFill rotWithShape="0">
          <a:gsLst>
            <a:gs pos="0">
              <a:schemeClr val="accent2">
                <a:hueOff val="7087515"/>
                <a:satOff val="0"/>
                <a:lumOff val="-7451"/>
                <a:alphaOff val="0"/>
                <a:satMod val="103000"/>
                <a:lumMod val="102000"/>
                <a:tint val="94000"/>
              </a:schemeClr>
            </a:gs>
            <a:gs pos="50000">
              <a:schemeClr val="accent2">
                <a:hueOff val="7087515"/>
                <a:satOff val="0"/>
                <a:lumOff val="-7451"/>
                <a:alphaOff val="0"/>
                <a:satMod val="110000"/>
                <a:lumMod val="100000"/>
                <a:shade val="100000"/>
              </a:schemeClr>
            </a:gs>
            <a:gs pos="100000">
              <a:schemeClr val="accent2">
                <a:hueOff val="7087515"/>
                <a:satOff val="0"/>
                <a:lumOff val="-7451"/>
                <a:alphaOff val="0"/>
                <a:lumMod val="99000"/>
                <a:satMod val="120000"/>
                <a:shade val="78000"/>
              </a:schemeClr>
            </a:gs>
          </a:gsLst>
          <a:lin ang="5400000" scaled="0"/>
        </a:gradFill>
        <a:ln w="19050">
          <a:solidFill>
            <a:schemeClr val="accent6">
              <a:lumMod val="40000"/>
              <a:lumOff val="6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effectLst>
                <a:outerShdw blurRad="38100" dist="38100" dir="2700000" algn="tl">
                  <a:srgbClr val="000000">
                    <a:alpha val="43137"/>
                  </a:srgbClr>
                </a:outerShdw>
              </a:effectLst>
            </a:rPr>
            <a:t>превръща се в</a:t>
          </a:r>
          <a:endParaRPr lang="en-GB" sz="2000" b="1" kern="1200" dirty="0">
            <a:effectLst>
              <a:outerShdw blurRad="38100" dist="38100" dir="2700000" algn="tl">
                <a:srgbClr val="000000">
                  <a:alpha val="43137"/>
                </a:srgbClr>
              </a:outerShdw>
            </a:effectLst>
          </a:endParaRPr>
        </a:p>
      </dsp:txBody>
      <dsp:txXfrm>
        <a:off x="2892720" y="29716"/>
        <a:ext cx="1977994" cy="955136"/>
      </dsp:txXfrm>
    </dsp:sp>
    <dsp:sp modelId="{3357F889-68B2-467D-AC02-7D68DE6036D0}">
      <dsp:nvSpPr>
        <dsp:cNvPr id="0" name=""/>
        <dsp:cNvSpPr/>
      </dsp:nvSpPr>
      <dsp:spPr>
        <a:xfrm>
          <a:off x="5104173" y="254643"/>
          <a:ext cx="431934" cy="505281"/>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4173" y="355699"/>
        <a:ext cx="302354" cy="303169"/>
      </dsp:txXfrm>
    </dsp:sp>
    <dsp:sp modelId="{C44F5C69-98E0-4390-8CD2-B2149400AF4A}">
      <dsp:nvSpPr>
        <dsp:cNvPr id="0" name=""/>
        <dsp:cNvSpPr/>
      </dsp:nvSpPr>
      <dsp:spPr>
        <a:xfrm>
          <a:off x="5715401" y="0"/>
          <a:ext cx="2037426" cy="1014568"/>
        </a:xfrm>
        <a:prstGeom prst="roundRect">
          <a:avLst>
            <a:gd name="adj" fmla="val 1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w="19050">
          <a:solidFill>
            <a:schemeClr val="accent3">
              <a:lumMod val="20000"/>
              <a:lumOff val="8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път, по който вървя уверено (ст. 8)</a:t>
          </a:r>
          <a:endParaRPr lang="en-GB" sz="2000" b="1" kern="1200" dirty="0">
            <a:effectLst>
              <a:outerShdw blurRad="38100" dist="38100" dir="2700000" algn="tl">
                <a:srgbClr val="000000">
                  <a:alpha val="43137"/>
                </a:srgbClr>
              </a:outerShdw>
            </a:effectLst>
          </a:endParaRPr>
        </a:p>
      </dsp:txBody>
      <dsp:txXfrm>
        <a:off x="5745117" y="29716"/>
        <a:ext cx="1977994" cy="95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6823" y="0"/>
          <a:ext cx="2039418" cy="1014568"/>
        </a:xfrm>
        <a:prstGeom prst="roundRect">
          <a:avLst>
            <a:gd name="adj" fmla="val 10000"/>
          </a:avLst>
        </a:prstGeom>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Гробното място (ст. 7)</a:t>
          </a:r>
          <a:endParaRPr lang="en-GB"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6539" y="29716"/>
        <a:ext cx="1979986" cy="955136"/>
      </dsp:txXfrm>
    </dsp:sp>
    <dsp:sp modelId="{152A0168-E456-41F6-9BC6-87A23B7D65CD}">
      <dsp:nvSpPr>
        <dsp:cNvPr id="0" name=""/>
        <dsp:cNvSpPr/>
      </dsp:nvSpPr>
      <dsp:spPr>
        <a:xfrm>
          <a:off x="2250183" y="254396"/>
          <a:ext cx="432356" cy="50577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0183" y="355551"/>
        <a:ext cx="302649" cy="303465"/>
      </dsp:txXfrm>
    </dsp:sp>
    <dsp:sp modelId="{2AB4E602-081D-429E-832F-B5D4E7C5F1E7}">
      <dsp:nvSpPr>
        <dsp:cNvPr id="0" name=""/>
        <dsp:cNvSpPr/>
      </dsp:nvSpPr>
      <dsp:spPr>
        <a:xfrm>
          <a:off x="2862008" y="0"/>
          <a:ext cx="2039418" cy="1014568"/>
        </a:xfrm>
        <a:prstGeom prst="roundRect">
          <a:avLst>
            <a:gd name="adj" fmla="val 10000"/>
          </a:avLst>
        </a:prstGeom>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g-BG"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става</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891724" y="29716"/>
        <a:ext cx="1979986" cy="955136"/>
      </dsp:txXfrm>
    </dsp:sp>
    <dsp:sp modelId="{3357F889-68B2-467D-AC02-7D68DE6036D0}">
      <dsp:nvSpPr>
        <dsp:cNvPr id="0" name=""/>
        <dsp:cNvSpPr/>
      </dsp:nvSpPr>
      <dsp:spPr>
        <a:xfrm>
          <a:off x="5105368" y="254396"/>
          <a:ext cx="432356" cy="505775"/>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5368" y="355551"/>
        <a:ext cx="302649" cy="303465"/>
      </dsp:txXfrm>
    </dsp:sp>
    <dsp:sp modelId="{C44F5C69-98E0-4390-8CD2-B2149400AF4A}">
      <dsp:nvSpPr>
        <dsp:cNvPr id="0" name=""/>
        <dsp:cNvSpPr/>
      </dsp:nvSpPr>
      <dsp:spPr>
        <a:xfrm>
          <a:off x="5717194" y="0"/>
          <a:ext cx="2039418" cy="1014568"/>
        </a:xfrm>
        <a:prstGeom prst="roundRect">
          <a:avLst>
            <a:gd name="adj" fmla="val 10000"/>
          </a:avLst>
        </a:prstGeom>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земя на правда (ст. 10)</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746910" y="29716"/>
        <a:ext cx="1979986" cy="95513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529F7-10F9-0E56-C8C7-DF4CD9F33A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6C73616-832C-46B9-A45A-069ADBFF6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889FBD4-62BE-856A-5945-32EC81FE5196}"/>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30171458-5C4A-2512-8498-E0ACBBCF3B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7F4BDC-511E-1B12-514B-C742A175572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32204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40B15-E5E9-1424-24AB-7A644DA0D8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E29B7-2CBF-4AA1-9D8B-92F4BB0990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16FE67-3253-8FDA-A6C9-0FBDDDE12BB2}"/>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F7C93800-0811-C33E-EF8F-AAA6C11C10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71FE9A-5103-DC99-1A81-947471A47E72}"/>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16403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CAC451-B0AA-5F41-A860-342825DB05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3F564C-D22B-73F9-2F3D-DAFFCA4F20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845B51-9612-B0D2-E478-9CCF86C4AB53}"/>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50901506-B9E5-00E3-36EB-77A5215E08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AD2DEF-435E-2FF4-135D-95A26D345461}"/>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881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5445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75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0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327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6528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8015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950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4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3163B-8792-6D40-1524-67230AC887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793948-9129-7C1A-200C-12AAC9505C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F1A8B9-AE66-0C57-8EEE-62D26412250B}"/>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58EBC8A8-B65A-9D8F-3808-B0C3E7FF10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09AFB7-98A2-7245-A73B-E0405ED6184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7970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645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79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7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3ADB-5016-80E7-1BAB-AF7867D609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F24C52-55EB-2DBC-C616-A490789AD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979EE3-C0DD-203C-BE9B-7520198B1A0D}"/>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68BC97F4-E246-A920-91A7-DFD507DDD7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8C94CB-3611-3F04-AFC7-16DACAD5D96B}"/>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125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8E4B6-028D-9397-77D1-4EA927A9CD3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557396-61B6-6DD5-72DC-864D40ECE5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99B40AB-8D7B-A1C4-23F1-208C10C5A2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BC4F331-28F6-9AF5-548E-B0CF72AE88BA}"/>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25E6C9B0-E5AB-82D1-30A8-CC1A667AF3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B2A073-53F0-6AEC-FFB5-B0C3CB061CD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7226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1DE52-FBC1-AC75-A607-6FB236257E6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646BE9-3007-ED3E-1A25-02DCB8B6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8773EA-E1F4-4BBE-6EFE-5B5175766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E40D66-D1AF-5ED3-103F-2C07B026E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E278BB-F563-F4B2-CD5C-C2A1ACB566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58D39B-456E-F83F-8AAC-B1CA8A66905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8" name="Marcador de pie de página 7">
            <a:extLst>
              <a:ext uri="{FF2B5EF4-FFF2-40B4-BE49-F238E27FC236}">
                <a16:creationId xmlns:a16="http://schemas.microsoft.com/office/drawing/2014/main" id="{A3A2929C-DF1C-7080-26DA-CF7C81B0BEF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4C23CE-BBB0-839D-1301-EDD672C1170C}"/>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5054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E4C6C-81B2-9B12-550B-24F8A23BC5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756034A-E288-0271-D7F2-2F884A37A39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4" name="Marcador de pie de página 3">
            <a:extLst>
              <a:ext uri="{FF2B5EF4-FFF2-40B4-BE49-F238E27FC236}">
                <a16:creationId xmlns:a16="http://schemas.microsoft.com/office/drawing/2014/main" id="{30303838-131E-70C2-F610-4C748F07C7E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9668D3-E6CC-9EE9-B36A-81E6D461B9A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9235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FDA073-19E1-6D99-D7D9-5A33383EFB4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3" name="Marcador de pie de página 2">
            <a:extLst>
              <a:ext uri="{FF2B5EF4-FFF2-40B4-BE49-F238E27FC236}">
                <a16:creationId xmlns:a16="http://schemas.microsoft.com/office/drawing/2014/main" id="{4B786D01-0673-8ECD-FF8B-588C3B36DCA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878D57-660A-7D65-67F7-DE9F5E0D525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740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9347B-1A29-47F5-3EA7-521A39E4A6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96F66C-C45E-715C-E775-CE7C6E344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A171D4-C157-1B0A-E65E-6ECEF572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7B3CE1-9765-35DE-7E95-09A874F17778}"/>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3BA35470-B290-8369-1E16-FD214D69B5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619C63-459A-D691-B22E-AE7C1373D915}"/>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2321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21A93-3212-7F66-F1BC-3EED2F5FCC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2C5E61-100E-18FF-1FB6-C406F47C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D02E31-277C-A9F2-6F43-5A0175CFC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6BF478-30E7-56AF-5B30-8053FB40B8DB}"/>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6C73380F-B848-EB0C-8826-BFFD16E09E9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EA6DC2-0056-E284-E273-9177C986A7F0}"/>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8054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AD675-56D8-176D-EC99-C860D81E1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7C5878-B097-B684-9059-48EDBF858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1DA051-B364-180A-D60D-364B53763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B68DD28A-4F03-D298-2E56-ECF5C54DB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7919302-1BDB-4944-1753-A765A84B6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B20504-69B3-430B-A1D0-EF206125BD58}" type="slidenum">
              <a:rPr lang="es-ES" smtClean="0"/>
              <a:t>‹Nº›</a:t>
            </a:fld>
            <a:endParaRPr lang="es-ES"/>
          </a:p>
        </p:txBody>
      </p:sp>
    </p:spTree>
    <p:extLst>
      <p:ext uri="{BB962C8B-B14F-4D97-AF65-F5344CB8AC3E}">
        <p14:creationId xmlns:p14="http://schemas.microsoft.com/office/powerpoint/2010/main" val="206599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513092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2.png"/><Relationship Id="rId5" Type="http://schemas.openxmlformats.org/officeDocument/2006/relationships/diagramLayout" Target="../diagrams/layout1.xml"/><Relationship Id="rId10" Type="http://schemas.openxmlformats.org/officeDocument/2006/relationships/image" Target="../media/image41.jpeg"/><Relationship Id="rId4" Type="http://schemas.openxmlformats.org/officeDocument/2006/relationships/diagramData" Target="../diagrams/data1.xml"/><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44.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47.jpeg"/><Relationship Id="rId2" Type="http://schemas.openxmlformats.org/officeDocument/2006/relationships/image" Target="../media/image43.jpeg"/><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5.jpg"/><Relationship Id="rId10"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2.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azul, vivo, cuarto&#10;&#10;Descripción generada automáticamente">
            <a:extLst>
              <a:ext uri="{FF2B5EF4-FFF2-40B4-BE49-F238E27FC236}">
                <a16:creationId xmlns:a16="http://schemas.microsoft.com/office/drawing/2014/main" id="{2FF9B2C0-E7AE-91D7-7C56-3A8873202415}"/>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2"/>
          <a:stretch/>
        </p:blipFill>
        <p:spPr>
          <a:xfrm flipH="1">
            <a:off x="6458822" y="888451"/>
            <a:ext cx="5161156" cy="5607882"/>
          </a:xfrm>
          <a:prstGeom prst="rect">
            <a:avLst/>
          </a:prstGeom>
        </p:spPr>
      </p:pic>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649872" y="3601043"/>
            <a:ext cx="3291840" cy="3200400"/>
          </a:xfrm>
          <a:prstGeom prst="rtTriangle">
            <a:avLst/>
          </a:prstGeom>
          <a:solidFill>
            <a:srgbClr val="0F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78353" y="888451"/>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media">
            <a:extLst>
              <a:ext uri="{FF2B5EF4-FFF2-40B4-BE49-F238E27FC236}">
                <a16:creationId xmlns:a16="http://schemas.microsoft.com/office/drawing/2014/main" id="{CB990EA3-C153-CD08-122C-53A95A45D78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6592" y="888449"/>
            <a:ext cx="5627411" cy="5607881"/>
          </a:xfrm>
          <a:prstGeom prst="rect">
            <a:avLst/>
          </a:prstGeom>
          <a:ln w="19050">
            <a:noFill/>
          </a:ln>
        </p:spPr>
      </p:pic>
      <p:sp>
        <p:nvSpPr>
          <p:cNvPr id="6" name="Right Triangle 10">
            <a:extLst>
              <a:ext uri="{FF2B5EF4-FFF2-40B4-BE49-F238E27FC236}">
                <a16:creationId xmlns:a16="http://schemas.microsoft.com/office/drawing/2014/main" id="{1529B1C2-6CF5-B32A-DC1E-B0DDA577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17894" y="5750903"/>
            <a:ext cx="1080554" cy="1050539"/>
          </a:xfrm>
          <a:prstGeom prst="rtTriangle">
            <a:avLst/>
          </a:prstGeom>
          <a:solidFill>
            <a:srgbClr val="DD8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2">
            <a:extLst>
              <a:ext uri="{FF2B5EF4-FFF2-40B4-BE49-F238E27FC236}">
                <a16:creationId xmlns:a16="http://schemas.microsoft.com/office/drawing/2014/main" id="{F6DEEB78-74A4-E85A-D337-15917D055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6592" y="888448"/>
            <a:ext cx="5627411"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AEE919EC-137C-08DC-86C1-CB3D03A652F8}"/>
              </a:ext>
            </a:extLst>
          </p:cNvPr>
          <p:cNvSpPr txBox="1"/>
          <p:nvPr/>
        </p:nvSpPr>
        <p:spPr>
          <a:xfrm>
            <a:off x="0" y="5051"/>
            <a:ext cx="121920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bg-BG" sz="5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rPr>
              <a:t>ЧАКАЙ ГОСПОДА!</a:t>
            </a:r>
            <a:endParaRPr lang="en" sz="5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endParaRPr>
          </a:p>
        </p:txBody>
      </p:sp>
      <p:sp>
        <p:nvSpPr>
          <p:cNvPr id="10" name="CuadroTexto 9">
            <a:extLst>
              <a:ext uri="{FF2B5EF4-FFF2-40B4-BE49-F238E27FC236}">
                <a16:creationId xmlns:a16="http://schemas.microsoft.com/office/drawing/2014/main" id="{8FD0635D-7EC1-B2BA-5390-92600E4A1E76}"/>
              </a:ext>
            </a:extLst>
          </p:cNvPr>
          <p:cNvSpPr txBox="1"/>
          <p:nvPr/>
        </p:nvSpPr>
        <p:spPr>
          <a:xfrm>
            <a:off x="1298448" y="6507886"/>
            <a:ext cx="7351423" cy="338554"/>
          </a:xfrm>
          <a:prstGeom prst="rect">
            <a:avLst/>
          </a:prstGeom>
          <a:noFill/>
        </p:spPr>
        <p:txBody>
          <a:bodyPr wrap="square" rtlCol="0">
            <a:spAutoFit/>
          </a:bodyPr>
          <a:lstStyle/>
          <a:p>
            <a:pPr algn="ctr"/>
            <a:r>
              <a:rPr lang="ru-RU" sz="1600" b="1" dirty="0">
                <a:solidFill>
                  <a:srgbClr val="375D72"/>
                </a:solidFill>
              </a:rPr>
              <a:t>Урок 13 за 30 март 2024 г</a:t>
            </a:r>
            <a:endParaRPr lang="en" sz="1600" b="1" dirty="0">
              <a:solidFill>
                <a:srgbClr val="375D72"/>
              </a:solidFill>
            </a:endParaRPr>
          </a:p>
        </p:txBody>
      </p:sp>
    </p:spTree>
    <p:extLst>
      <p:ext uri="{BB962C8B-B14F-4D97-AF65-F5344CB8AC3E}">
        <p14:creationId xmlns:p14="http://schemas.microsoft.com/office/powerpoint/2010/main" val="12043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10">
            <a:extLst>
              <a:ext uri="{FF2B5EF4-FFF2-40B4-BE49-F238E27FC236}">
                <a16:creationId xmlns:a16="http://schemas.microsoft.com/office/drawing/2014/main" id="{96539ED3-5D04-92CA-1EA9-0811C891AFED}"/>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6219222" y="1080192"/>
            <a:ext cx="2446384" cy="5777808"/>
            <a:chOff x="329184" y="1"/>
            <a:chExt cx="524256" cy="5777808"/>
          </a:xfrm>
        </p:grpSpPr>
        <p:cxnSp>
          <p:nvCxnSpPr>
            <p:cNvPr id="7" name="Straight Connector 11">
              <a:extLst>
                <a:ext uri="{FF2B5EF4-FFF2-40B4-BE49-F238E27FC236}">
                  <a16:creationId xmlns:a16="http://schemas.microsoft.com/office/drawing/2014/main" id="{49EA8AE0-A15D-0201-6DDC-99E7DF1D35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DF1E2721-82A0-DF4D-CE3B-CF82A6CABB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persona, mujer, reloj&#10;&#10;Descripción generada automáticamente">
            <a:extLst>
              <a:ext uri="{FF2B5EF4-FFF2-40B4-BE49-F238E27FC236}">
                <a16:creationId xmlns:a16="http://schemas.microsoft.com/office/drawing/2014/main" id="{2F6A5A22-F818-5A29-6E71-851FA33C78A6}"/>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3"/>
          <a:stretch/>
        </p:blipFill>
        <p:spPr>
          <a:xfrm>
            <a:off x="996363" y="972235"/>
            <a:ext cx="3383280" cy="5047735"/>
          </a:xfrm>
          <a:prstGeom prst="rect">
            <a:avLst/>
          </a:prstGeom>
          <a:effectLst>
            <a:outerShdw blurRad="63500" sx="102000" sy="102000" algn="ctr" rotWithShape="0">
              <a:prstClr val="black">
                <a:alpha val="40000"/>
              </a:prstClr>
            </a:outerShdw>
          </a:effectLst>
        </p:spPr>
      </p:pic>
      <p:pic>
        <p:nvPicPr>
          <p:cNvPr id="4" name="Imagen 3" descr="Un par de personas sentadas en una mesa&#10;&#10;Descripción generada automáticamente con confianza baja">
            <a:extLst>
              <a:ext uri="{FF2B5EF4-FFF2-40B4-BE49-F238E27FC236}">
                <a16:creationId xmlns:a16="http://schemas.microsoft.com/office/drawing/2014/main" id="{F95CEF05-C1D8-0C25-4ED3-18B9E3AB43D4}"/>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b="-3"/>
          <a:stretch/>
        </p:blipFill>
        <p:spPr>
          <a:xfrm>
            <a:off x="4683639" y="972235"/>
            <a:ext cx="3383280" cy="5047735"/>
          </a:xfrm>
          <a:prstGeom prst="rect">
            <a:avLst/>
          </a:prstGeom>
          <a:effectLst>
            <a:outerShdw blurRad="63500" sx="102000" sy="102000" algn="ctr" rotWithShape="0">
              <a:prstClr val="black">
                <a:alpha val="40000"/>
              </a:prstClr>
            </a:outerShdw>
          </a:effectLst>
        </p:spPr>
      </p:pic>
      <p:sp>
        <p:nvSpPr>
          <p:cNvPr id="5" name="CuadroTexto 4">
            <a:extLst>
              <a:ext uri="{FF2B5EF4-FFF2-40B4-BE49-F238E27FC236}">
                <a16:creationId xmlns:a16="http://schemas.microsoft.com/office/drawing/2014/main" id="{85C7BF53-58E4-35B7-1070-7F86C4320E34}"/>
              </a:ext>
            </a:extLst>
          </p:cNvPr>
          <p:cNvSpPr txBox="1"/>
          <p:nvPr/>
        </p:nvSpPr>
        <p:spPr>
          <a:xfrm>
            <a:off x="8707505" y="679731"/>
            <a:ext cx="3442595" cy="560153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ru-RU"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„Чакай Господа; Дерзай, и нека се укрепи сърцето ти; Да! чакай Господа.“</a:t>
            </a:r>
            <a:endParaRPr kumimoji="0" lang="en"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a:t>
            </a:r>
            <a:r>
              <a:rPr kumimoji="0" lang="bg-BG" sz="28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Псалм</a:t>
            </a:r>
            <a:r>
              <a:rPr kumimoji="0" lang="en" sz="28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 27:14)</a:t>
            </a:r>
            <a:endParaRPr kumimoji="0" lang="es-ES"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33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9724A2-4BDA-6555-02B7-E1D3E0B3349D}"/>
              </a:ext>
            </a:extLst>
          </p:cNvPr>
          <p:cNvSpPr txBox="1"/>
          <p:nvPr/>
        </p:nvSpPr>
        <p:spPr>
          <a:xfrm>
            <a:off x="7239894" y="3943950"/>
            <a:ext cx="4952105" cy="2554545"/>
          </a:xfrm>
          <a:prstGeom prst="rect">
            <a:avLst/>
          </a:prstGeom>
          <a:noFill/>
        </p:spPr>
        <p:txBody>
          <a:bodyPr wrap="square" rtlCol="0">
            <a:spAutoFit/>
          </a:bodyPr>
          <a:lstStyle/>
          <a:p>
            <a:pPr>
              <a:spcBef>
                <a:spcPts val="1200"/>
              </a:spcBef>
              <a:spcAft>
                <a:spcPts val="600"/>
              </a:spcAft>
            </a:pPr>
            <a:r>
              <a:rPr lang="bg-BG" sz="2000" b="1" dirty="0">
                <a:solidFill>
                  <a:srgbClr val="127043"/>
                </a:solidFill>
              </a:rPr>
              <a:t>Чакай Господа</a:t>
            </a:r>
            <a:r>
              <a:rPr lang="en" sz="2000" b="1" dirty="0">
                <a:solidFill>
                  <a:srgbClr val="127043"/>
                </a:solidFill>
              </a:rPr>
              <a:t>.</a:t>
            </a:r>
          </a:p>
          <a:p>
            <a:pPr>
              <a:spcBef>
                <a:spcPts val="1200"/>
              </a:spcBef>
              <a:spcAft>
                <a:spcPts val="600"/>
              </a:spcAft>
            </a:pPr>
            <a:r>
              <a:rPr lang="bg-BG" sz="2000" b="1" dirty="0">
                <a:solidFill>
                  <a:srgbClr val="7A543E"/>
                </a:solidFill>
              </a:rPr>
              <a:t>Чакай със смирение (Псалм </a:t>
            </a:r>
            <a:r>
              <a:rPr lang="en" sz="2000" b="1" dirty="0">
                <a:solidFill>
                  <a:srgbClr val="7A543E"/>
                </a:solidFill>
              </a:rPr>
              <a:t>131).</a:t>
            </a:r>
          </a:p>
          <a:p>
            <a:pPr>
              <a:spcBef>
                <a:spcPts val="1200"/>
              </a:spcBef>
              <a:spcAft>
                <a:spcPts val="600"/>
              </a:spcAft>
            </a:pPr>
            <a:r>
              <a:rPr lang="ru-RU" sz="2000" b="1" dirty="0">
                <a:solidFill>
                  <a:srgbClr val="814456"/>
                </a:solidFill>
              </a:rPr>
              <a:t>Изчакайте в трудни времена (Псалм </a:t>
            </a:r>
            <a:r>
              <a:rPr lang="en" sz="2000" b="1" dirty="0">
                <a:solidFill>
                  <a:srgbClr val="814456"/>
                </a:solidFill>
              </a:rPr>
              <a:t>126).</a:t>
            </a:r>
          </a:p>
          <a:p>
            <a:pPr>
              <a:spcBef>
                <a:spcPts val="1200"/>
              </a:spcBef>
              <a:spcAft>
                <a:spcPts val="600"/>
              </a:spcAft>
            </a:pPr>
            <a:r>
              <a:rPr lang="bg-BG" sz="2000" b="1" dirty="0">
                <a:solidFill>
                  <a:srgbClr val="784574"/>
                </a:solidFill>
              </a:rPr>
              <a:t>Очаквайте изкупление (Псалм </a:t>
            </a:r>
            <a:r>
              <a:rPr lang="en" sz="2000" b="1" dirty="0">
                <a:solidFill>
                  <a:srgbClr val="784574"/>
                </a:solidFill>
              </a:rPr>
              <a:t>92).</a:t>
            </a:r>
          </a:p>
          <a:p>
            <a:pPr>
              <a:spcBef>
                <a:spcPts val="1200"/>
              </a:spcBef>
              <a:spcAft>
                <a:spcPts val="600"/>
              </a:spcAft>
            </a:pPr>
            <a:r>
              <a:rPr lang="bg-BG" sz="2000" b="1" dirty="0">
                <a:solidFill>
                  <a:srgbClr val="484575"/>
                </a:solidFill>
              </a:rPr>
              <a:t>Изчакайте славното утро (Псалм </a:t>
            </a:r>
            <a:r>
              <a:rPr lang="en" sz="2000" b="1" dirty="0">
                <a:solidFill>
                  <a:srgbClr val="484575"/>
                </a:solidFill>
              </a:rPr>
              <a:t>143).</a:t>
            </a:r>
          </a:p>
        </p:txBody>
      </p:sp>
      <p:sp>
        <p:nvSpPr>
          <p:cNvPr id="3" name="CuadroTexto 2">
            <a:extLst>
              <a:ext uri="{FF2B5EF4-FFF2-40B4-BE49-F238E27FC236}">
                <a16:creationId xmlns:a16="http://schemas.microsoft.com/office/drawing/2014/main" id="{CA16F6E9-7892-8A0C-1329-EDFDD3E0BE49}"/>
              </a:ext>
            </a:extLst>
          </p:cNvPr>
          <p:cNvSpPr txBox="1"/>
          <p:nvPr/>
        </p:nvSpPr>
        <p:spPr>
          <a:xfrm>
            <a:off x="57891" y="89708"/>
            <a:ext cx="7082117" cy="400110"/>
          </a:xfrm>
          <a:prstGeom prst="rect">
            <a:avLst/>
          </a:prstGeom>
          <a:noFill/>
        </p:spPr>
        <p:txBody>
          <a:bodyPr wrap="square" rtlCol="0">
            <a:spAutoFit/>
          </a:bodyPr>
          <a:lstStyle/>
          <a:p>
            <a:pPr>
              <a:spcBef>
                <a:spcPts val="600"/>
              </a:spcBef>
            </a:pPr>
            <a:r>
              <a:rPr lang="ru-RU" sz="2000" b="1" dirty="0"/>
              <a:t>Надеждата е това, което ни държи, когато вече нямаме сили.</a:t>
            </a:r>
          </a:p>
        </p:txBody>
      </p:sp>
      <p:sp>
        <p:nvSpPr>
          <p:cNvPr id="8" name="Diagrama de flujo: retraso 7">
            <a:extLst>
              <a:ext uri="{FF2B5EF4-FFF2-40B4-BE49-F238E27FC236}">
                <a16:creationId xmlns:a16="http://schemas.microsoft.com/office/drawing/2014/main" id="{753D7AF3-7CB8-AD3C-B0FE-43BEDE33B1D1}"/>
              </a:ext>
            </a:extLst>
          </p:cNvPr>
          <p:cNvSpPr/>
          <p:nvPr/>
        </p:nvSpPr>
        <p:spPr>
          <a:xfrm>
            <a:off x="7467600" y="127808"/>
            <a:ext cx="4566644" cy="3323987"/>
          </a:xfrm>
          <a:custGeom>
            <a:avLst/>
            <a:gdLst>
              <a:gd name="connsiteX0" fmla="*/ 0 w 4566622"/>
              <a:gd name="connsiteY0" fmla="*/ 0 h 3323987"/>
              <a:gd name="connsiteX1" fmla="*/ 2283311 w 4566622"/>
              <a:gd name="connsiteY1" fmla="*/ 0 h 3323987"/>
              <a:gd name="connsiteX2" fmla="*/ 4566622 w 4566622"/>
              <a:gd name="connsiteY2" fmla="*/ 1661994 h 3323987"/>
              <a:gd name="connsiteX3" fmla="*/ 2283311 w 4566622"/>
              <a:gd name="connsiteY3" fmla="*/ 3323988 h 3323987"/>
              <a:gd name="connsiteX4" fmla="*/ 0 w 4566622"/>
              <a:gd name="connsiteY4" fmla="*/ 3323987 h 3323987"/>
              <a:gd name="connsiteX5" fmla="*/ 0 w 4566622"/>
              <a:gd name="connsiteY5" fmla="*/ 0 h 3323987"/>
              <a:gd name="connsiteX0" fmla="*/ 0 w 4583081"/>
              <a:gd name="connsiteY0" fmla="*/ 0 h 3323988"/>
              <a:gd name="connsiteX1" fmla="*/ 2959586 w 4583081"/>
              <a:gd name="connsiteY1" fmla="*/ 19050 h 3323988"/>
              <a:gd name="connsiteX2" fmla="*/ 4566622 w 4583081"/>
              <a:gd name="connsiteY2" fmla="*/ 1661994 h 3323988"/>
              <a:gd name="connsiteX3" fmla="*/ 2283311 w 4583081"/>
              <a:gd name="connsiteY3" fmla="*/ 3323988 h 3323988"/>
              <a:gd name="connsiteX4" fmla="*/ 0 w 4583081"/>
              <a:gd name="connsiteY4" fmla="*/ 3323987 h 3323988"/>
              <a:gd name="connsiteX5" fmla="*/ 0 w 4583081"/>
              <a:gd name="connsiteY5" fmla="*/ 0 h 3323988"/>
              <a:gd name="connsiteX0" fmla="*/ 0 w 4566644"/>
              <a:gd name="connsiteY0" fmla="*/ 0 h 3323987"/>
              <a:gd name="connsiteX1" fmla="*/ 2959586 w 4566644"/>
              <a:gd name="connsiteY1" fmla="*/ 19050 h 3323987"/>
              <a:gd name="connsiteX2" fmla="*/ 4566622 w 4566644"/>
              <a:gd name="connsiteY2" fmla="*/ 1661994 h 3323987"/>
              <a:gd name="connsiteX3" fmla="*/ 2978636 w 4566644"/>
              <a:gd name="connsiteY3" fmla="*/ 3304938 h 3323987"/>
              <a:gd name="connsiteX4" fmla="*/ 0 w 4566644"/>
              <a:gd name="connsiteY4" fmla="*/ 3323987 h 3323987"/>
              <a:gd name="connsiteX5" fmla="*/ 0 w 4566644"/>
              <a:gd name="connsiteY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6644" h="3323987">
                <a:moveTo>
                  <a:pt x="0" y="0"/>
                </a:moveTo>
                <a:lnTo>
                  <a:pt x="2959586" y="19050"/>
                </a:lnTo>
                <a:cubicBezTo>
                  <a:pt x="4220624" y="19050"/>
                  <a:pt x="4563447" y="1114346"/>
                  <a:pt x="4566622" y="1661994"/>
                </a:cubicBezTo>
                <a:cubicBezTo>
                  <a:pt x="4569797" y="2209642"/>
                  <a:pt x="4239674" y="3304938"/>
                  <a:pt x="2978636" y="3304938"/>
                </a:cubicBezTo>
                <a:lnTo>
                  <a:pt x="0" y="3323987"/>
                </a:lnTo>
                <a:lnTo>
                  <a:pt x="0" y="0"/>
                </a:lnTo>
                <a:close/>
              </a:path>
            </a:pathLst>
          </a:custGeom>
          <a:blipFill>
            <a:blip r:embed="rId3" cstate="screen">
              <a:extLst>
                <a:ext uri="{28A0092B-C50C-407E-A947-70E740481C1C}">
                  <a14:useLocalDpi xmlns:a14="http://schemas.microsoft.com/office/drawing/2010/main"/>
                </a:ext>
              </a:extLst>
            </a:blip>
            <a:stretch>
              <a:fillRect/>
            </a:stretch>
          </a:blipFill>
          <a:ln w="57150">
            <a:solidFill>
              <a:srgbClr val="DBE9C6"/>
            </a:solidFill>
          </a:ln>
          <a:effectLst>
            <a:outerShdw blurRad="50800" dist="38100" dir="18900000" algn="bl"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Diagrama de flujo: retraso 9">
            <a:extLst>
              <a:ext uri="{FF2B5EF4-FFF2-40B4-BE49-F238E27FC236}">
                <a16:creationId xmlns:a16="http://schemas.microsoft.com/office/drawing/2014/main" id="{1053ACEB-289D-C953-A22B-E47E29FFDD4C}"/>
              </a:ext>
            </a:extLst>
          </p:cNvPr>
          <p:cNvSpPr/>
          <p:nvPr/>
        </p:nvSpPr>
        <p:spPr>
          <a:xfrm flipH="1">
            <a:off x="154873" y="3762375"/>
            <a:ext cx="6188777" cy="2962275"/>
          </a:xfrm>
          <a:custGeom>
            <a:avLst/>
            <a:gdLst>
              <a:gd name="connsiteX0" fmla="*/ 0 w 6185872"/>
              <a:gd name="connsiteY0" fmla="*/ 0 h 2952750"/>
              <a:gd name="connsiteX1" fmla="*/ 3092936 w 6185872"/>
              <a:gd name="connsiteY1" fmla="*/ 0 h 2952750"/>
              <a:gd name="connsiteX2" fmla="*/ 6185872 w 6185872"/>
              <a:gd name="connsiteY2" fmla="*/ 1476375 h 2952750"/>
              <a:gd name="connsiteX3" fmla="*/ 3092936 w 6185872"/>
              <a:gd name="connsiteY3" fmla="*/ 2952750 h 2952750"/>
              <a:gd name="connsiteX4" fmla="*/ 0 w 6185872"/>
              <a:gd name="connsiteY4" fmla="*/ 2952750 h 2952750"/>
              <a:gd name="connsiteX5" fmla="*/ 0 w 6185872"/>
              <a:gd name="connsiteY5" fmla="*/ 0 h 2952750"/>
              <a:gd name="connsiteX0" fmla="*/ 0 w 6268774"/>
              <a:gd name="connsiteY0" fmla="*/ 9525 h 2962275"/>
              <a:gd name="connsiteX1" fmla="*/ 4521686 w 6268774"/>
              <a:gd name="connsiteY1" fmla="*/ 0 h 2962275"/>
              <a:gd name="connsiteX2" fmla="*/ 6185872 w 6268774"/>
              <a:gd name="connsiteY2" fmla="*/ 1485900 h 2962275"/>
              <a:gd name="connsiteX3" fmla="*/ 3092936 w 6268774"/>
              <a:gd name="connsiteY3" fmla="*/ 2962275 h 2962275"/>
              <a:gd name="connsiteX4" fmla="*/ 0 w 6268774"/>
              <a:gd name="connsiteY4" fmla="*/ 2962275 h 2962275"/>
              <a:gd name="connsiteX5" fmla="*/ 0 w 6268774"/>
              <a:gd name="connsiteY5" fmla="*/ 9525 h 2962275"/>
              <a:gd name="connsiteX0" fmla="*/ 0 w 6188777"/>
              <a:gd name="connsiteY0" fmla="*/ 9525 h 2962275"/>
              <a:gd name="connsiteX1" fmla="*/ 4521686 w 6188777"/>
              <a:gd name="connsiteY1" fmla="*/ 0 h 2962275"/>
              <a:gd name="connsiteX2" fmla="*/ 6185872 w 6188777"/>
              <a:gd name="connsiteY2" fmla="*/ 1485900 h 2962275"/>
              <a:gd name="connsiteX3" fmla="*/ 4569311 w 6188777"/>
              <a:gd name="connsiteY3" fmla="*/ 2886075 h 2962275"/>
              <a:gd name="connsiteX4" fmla="*/ 0 w 6188777"/>
              <a:gd name="connsiteY4" fmla="*/ 2962275 h 2962275"/>
              <a:gd name="connsiteX5" fmla="*/ 0 w 6188777"/>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8777" h="2962275">
                <a:moveTo>
                  <a:pt x="0" y="9525"/>
                </a:moveTo>
                <a:lnTo>
                  <a:pt x="4521686" y="0"/>
                </a:lnTo>
                <a:cubicBezTo>
                  <a:pt x="6229867" y="0"/>
                  <a:pt x="6177935" y="1004888"/>
                  <a:pt x="6185872" y="1485900"/>
                </a:cubicBezTo>
                <a:cubicBezTo>
                  <a:pt x="6193809" y="1966912"/>
                  <a:pt x="6277492" y="2886075"/>
                  <a:pt x="4569311" y="2886075"/>
                </a:cubicBezTo>
                <a:lnTo>
                  <a:pt x="0" y="2962275"/>
                </a:lnTo>
                <a:lnTo>
                  <a:pt x="0" y="9525"/>
                </a:lnTo>
                <a:close/>
              </a:path>
            </a:pathLst>
          </a:custGeom>
          <a:blipFill>
            <a:blip r:embed="rId4" cstate="screen">
              <a:extLst>
                <a:ext uri="{28A0092B-C50C-407E-A947-70E740481C1C}">
                  <a14:useLocalDpi xmlns:a14="http://schemas.microsoft.com/office/drawing/2010/main"/>
                </a:ext>
              </a:extLst>
            </a:blip>
            <a:stretch>
              <a:fillRect/>
            </a:stretch>
          </a:blipFill>
          <a:ln w="57150">
            <a:solidFill>
              <a:srgbClr val="E39396"/>
            </a:solidFill>
          </a:ln>
          <a:effectLst>
            <a:outerShdw blurRad="50800" dist="38100" dir="13500000" algn="br"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Icono&#10;&#10;Descripción generada automáticamente">
            <a:extLst>
              <a:ext uri="{FF2B5EF4-FFF2-40B4-BE49-F238E27FC236}">
                <a16:creationId xmlns:a16="http://schemas.microsoft.com/office/drawing/2014/main" id="{1B02A94D-A49E-7304-BFD5-9188E5EB9A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6611244" y="6174052"/>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5" name="Imagen 14" descr="Icono&#10;&#10;Descripción generada automáticamente">
            <a:extLst>
              <a:ext uri="{FF2B5EF4-FFF2-40B4-BE49-F238E27FC236}">
                <a16:creationId xmlns:a16="http://schemas.microsoft.com/office/drawing/2014/main" id="{DC81C1A4-EC9B-E939-BE8D-B1F039E2E8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6611244" y="5640943"/>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6" name="Imagen 15" descr="Icono&#10;&#10;Descripción generada automáticamente">
            <a:extLst>
              <a:ext uri="{FF2B5EF4-FFF2-40B4-BE49-F238E27FC236}">
                <a16:creationId xmlns:a16="http://schemas.microsoft.com/office/drawing/2014/main" id="{ADF4FBBA-713F-5F2A-8572-EF0E0E8C0D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611244" y="5107834"/>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7" name="Imagen 16" descr="Icono&#10;&#10;Descripción generada automáticamente con confianza media">
            <a:extLst>
              <a:ext uri="{FF2B5EF4-FFF2-40B4-BE49-F238E27FC236}">
                <a16:creationId xmlns:a16="http://schemas.microsoft.com/office/drawing/2014/main" id="{E44D1359-8837-94D2-D37A-A48C8B294F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V="1">
            <a:off x="6611244" y="4574725"/>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9" name="Imagen 18" descr="Icono&#10;&#10;Descripción generada automáticamente">
            <a:extLst>
              <a:ext uri="{FF2B5EF4-FFF2-40B4-BE49-F238E27FC236}">
                <a16:creationId xmlns:a16="http://schemas.microsoft.com/office/drawing/2014/main" id="{9D132F8C-D656-413D-739E-D60B581285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6611244" y="4041616"/>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027D3FA-CC5C-D66A-02B6-B27439FD1E7A}"/>
              </a:ext>
            </a:extLst>
          </p:cNvPr>
          <p:cNvSpPr txBox="1"/>
          <p:nvPr/>
        </p:nvSpPr>
        <p:spPr>
          <a:xfrm>
            <a:off x="57891" y="1911373"/>
            <a:ext cx="7409709" cy="1631216"/>
          </a:xfrm>
          <a:prstGeom prst="rect">
            <a:avLst/>
          </a:prstGeom>
          <a:noFill/>
        </p:spPr>
        <p:txBody>
          <a:bodyPr wrap="square">
            <a:spAutoFit/>
          </a:bodyPr>
          <a:lstStyle/>
          <a:p>
            <a:pPr>
              <a:spcBef>
                <a:spcPts val="600"/>
              </a:spcBef>
            </a:pPr>
            <a:r>
              <a:rPr lang="ru-RU" sz="2000" b="1" dirty="0"/>
              <a:t>Затова псалмистите ни насърчават да чакаме. Изчакайте през тази нощ на скръб, в която живеем, докато дойде славното утро, когато „няма да има повече смърт, нито скръб, нито плач. Няма да има вече болка, защото предишните неща преминаха” (Откровение 21:4).</a:t>
            </a:r>
          </a:p>
        </p:txBody>
      </p:sp>
      <p:sp>
        <p:nvSpPr>
          <p:cNvPr id="7" name="CuadroTexto 6">
            <a:extLst>
              <a:ext uri="{FF2B5EF4-FFF2-40B4-BE49-F238E27FC236}">
                <a16:creationId xmlns:a16="http://schemas.microsoft.com/office/drawing/2014/main" id="{82BC429A-CDE5-9DB9-B565-1020B69549DA}"/>
              </a:ext>
            </a:extLst>
          </p:cNvPr>
          <p:cNvSpPr txBox="1"/>
          <p:nvPr/>
        </p:nvSpPr>
        <p:spPr>
          <a:xfrm>
            <a:off x="57890" y="543831"/>
            <a:ext cx="7409709" cy="1323439"/>
          </a:xfrm>
          <a:prstGeom prst="rect">
            <a:avLst/>
          </a:prstGeom>
          <a:noFill/>
        </p:spPr>
        <p:txBody>
          <a:bodyPr wrap="square">
            <a:spAutoFit/>
          </a:bodyPr>
          <a:lstStyle/>
          <a:p>
            <a:pPr>
              <a:spcBef>
                <a:spcPts val="600"/>
              </a:spcBef>
            </a:pPr>
            <a:r>
              <a:rPr lang="ru-RU" sz="2000" b="1" dirty="0"/>
              <a:t>В този свят, потънал в грях и мизерия, няма надежда за по-добър живот, свободен от болести, болка и смърт. Това е така, защото само Бог има силата да елиминира греха, който е коренът на всички тези злини.</a:t>
            </a:r>
          </a:p>
        </p:txBody>
      </p:sp>
    </p:spTree>
    <p:extLst>
      <p:ext uri="{BB962C8B-B14F-4D97-AF65-F5344CB8AC3E}">
        <p14:creationId xmlns:p14="http://schemas.microsoft.com/office/powerpoint/2010/main" val="9000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ppt_w/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ppt_w/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9"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upLeft)">
                                      <p:cBhvr>
                                        <p:cTn id="36" dur="500"/>
                                        <p:tgtEl>
                                          <p:spTgt spid="1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upLeft)">
                                      <p:cBhvr>
                                        <p:cTn id="45" dur="500"/>
                                        <p:tgtEl>
                                          <p:spTgt spid="17"/>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strips(upLeft)">
                                      <p:cBhvr>
                                        <p:cTn id="54" dur="500"/>
                                        <p:tgtEl>
                                          <p:spTgt spid="1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upLeft)">
                                      <p:cBhvr>
                                        <p:cTn id="63" dur="500"/>
                                        <p:tgtEl>
                                          <p:spTgt spid="1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9"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upLeft)">
                                      <p:cBhvr>
                                        <p:cTn id="72" dur="500"/>
                                        <p:tgtEl>
                                          <p:spTgt spid="14"/>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animBg="1"/>
      <p:bldP spid="10"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615FF7BA-BACC-77CD-A0DA-B24377565B30}"/>
              </a:ext>
            </a:extLst>
          </p:cNvPr>
          <p:cNvSpPr>
            <a:spLocks noGrp="1" noRot="1" noMove="1" noResize="1" noEditPoints="1" noAdjustHandles="1" noChangeArrowheads="1" noChangeShapeType="1"/>
          </p:cNvSpPr>
          <p:nvPr/>
        </p:nvSpPr>
        <p:spPr>
          <a:xfrm>
            <a:off x="0" y="0"/>
            <a:ext cx="12191998" cy="1144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FB28BD-429D-9EA5-81A2-5BAB6B7EAB1B}"/>
              </a:ext>
            </a:extLst>
          </p:cNvPr>
          <p:cNvSpPr txBox="1"/>
          <p:nvPr/>
        </p:nvSpPr>
        <p:spPr>
          <a:xfrm>
            <a:off x="0" y="-37708"/>
            <a:ext cx="12192000" cy="830997"/>
          </a:xfrm>
          <a:prstGeom prst="rect">
            <a:avLst/>
          </a:prstGeom>
          <a:noFill/>
        </p:spPr>
        <p:txBody>
          <a:bodyPr wrap="square">
            <a:spAutoFit/>
          </a:bodyPr>
          <a:lstStyle/>
          <a:p>
            <a:pPr algn="ctr"/>
            <a:r>
              <a:rPr lang="bg-BG" sz="4800" b="1" spc="300" dirty="0">
                <a:ln w="10160">
                  <a:solidFill>
                    <a:schemeClr val="accent5"/>
                  </a:solidFill>
                  <a:prstDash val="solid"/>
                </a:ln>
                <a:solidFill>
                  <a:srgbClr val="FFFFFF"/>
                </a:solidFill>
                <a:effectLst>
                  <a:outerShdw blurRad="38100" dist="22860" dir="5400000" algn="tl" rotWithShape="0">
                    <a:srgbClr val="000000">
                      <a:alpha val="72000"/>
                    </a:srgbClr>
                  </a:outerShdw>
                </a:effectLst>
              </a:rPr>
              <a:t>ЧАКАНЕ НА ГОСПОДА</a:t>
            </a:r>
            <a:endParaRPr lang="en" sz="4800" b="1" spc="300" dirty="0">
              <a:ln w="10160">
                <a:solidFill>
                  <a:schemeClr val="accent5"/>
                </a:solidFill>
                <a:prstDash val="solid"/>
              </a:ln>
              <a:solidFill>
                <a:srgbClr val="FFFFFF"/>
              </a:solidFill>
              <a:effectLst>
                <a:outerShdw blurRad="38100" dist="22860" dir="5400000" algn="tl" rotWithShape="0">
                  <a:srgbClr val="000000">
                    <a:alpha val="72000"/>
                  </a:srgbClr>
                </a:outerShdw>
              </a:effectLst>
            </a:endParaRPr>
          </a:p>
        </p:txBody>
      </p:sp>
      <p:sp>
        <p:nvSpPr>
          <p:cNvPr id="5" name="CuadroTexto 4">
            <a:extLst>
              <a:ext uri="{FF2B5EF4-FFF2-40B4-BE49-F238E27FC236}">
                <a16:creationId xmlns:a16="http://schemas.microsoft.com/office/drawing/2014/main" id="{9DDD41E0-4461-9B89-1CF6-1D252082CB85}"/>
              </a:ext>
            </a:extLst>
          </p:cNvPr>
          <p:cNvSpPr txBox="1"/>
          <p:nvPr/>
        </p:nvSpPr>
        <p:spPr>
          <a:xfrm>
            <a:off x="1604682" y="667435"/>
            <a:ext cx="8982635" cy="400110"/>
          </a:xfrm>
          <a:prstGeom prst="rect">
            <a:avLst/>
          </a:prstGeom>
          <a:noFill/>
        </p:spPr>
        <p:txBody>
          <a:bodyPr wrap="square">
            <a:spAutoFit/>
          </a:bodyPr>
          <a:lstStyle/>
          <a:p>
            <a:pPr algn="ctr"/>
            <a:r>
              <a:rPr lang="ru-RU"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„И сега, Господи, що чакам? Надеждата ми е на Тебе.”</a:t>
            </a:r>
            <a:r>
              <a:rPr lang="en"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bg-BG"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Псалм</a:t>
            </a: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39:7)</a:t>
            </a:r>
            <a:endParaRPr lang="es-E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CC4EC6-5180-8BF4-8F1A-073F9102A391}"/>
              </a:ext>
            </a:extLst>
          </p:cNvPr>
          <p:cNvSpPr txBox="1"/>
          <p:nvPr/>
        </p:nvSpPr>
        <p:spPr>
          <a:xfrm>
            <a:off x="153104" y="1144794"/>
            <a:ext cx="6034732" cy="1015663"/>
          </a:xfrm>
          <a:prstGeom prst="rect">
            <a:avLst/>
          </a:prstGeom>
          <a:noFill/>
        </p:spPr>
        <p:txBody>
          <a:bodyPr wrap="square" rtlCol="0">
            <a:spAutoFit/>
          </a:bodyPr>
          <a:lstStyle/>
          <a:p>
            <a:pPr>
              <a:spcBef>
                <a:spcPts val="600"/>
              </a:spcBef>
            </a:pPr>
            <a:r>
              <a:rPr lang="ru-RU" sz="2000" b="1" dirty="0"/>
              <a:t>Животът ни е пълен с малки или големи чакания. Чакаме раждането на бебето, резултата от прегледа, излекуването на болестта...</a:t>
            </a:r>
          </a:p>
        </p:txBody>
      </p:sp>
      <p:pic>
        <p:nvPicPr>
          <p:cNvPr id="4" name="Imagen 3" descr="Mujer sentada en un sillón&#10;&#10;Descripción generada automáticamente">
            <a:extLst>
              <a:ext uri="{FF2B5EF4-FFF2-40B4-BE49-F238E27FC236}">
                <a16:creationId xmlns:a16="http://schemas.microsoft.com/office/drawing/2014/main" id="{7B4040EF-CA77-1798-2FE7-94EDBF60E3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5739" y="1294180"/>
            <a:ext cx="1860706" cy="1257300"/>
          </a:xfrm>
          <a:prstGeom prst="snip2DiagRect">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mesa&#10;&#10;Descripción generada automáticamente con confianza media">
            <a:extLst>
              <a:ext uri="{FF2B5EF4-FFF2-40B4-BE49-F238E27FC236}">
                <a16:creationId xmlns:a16="http://schemas.microsoft.com/office/drawing/2014/main" id="{86F87A60-B0A5-570D-7992-41AAAA7D2B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04349" y="1294180"/>
            <a:ext cx="1720694" cy="1257300"/>
          </a:xfrm>
          <a:prstGeom prst="snip2DiagRect">
            <a:avLst>
              <a:gd name="adj1" fmla="val 15745"/>
              <a:gd name="adj2" fmla="val 16667"/>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par de personas sentadas en una cama&#10;&#10;Descripción generada automáticamente con confianza media">
            <a:extLst>
              <a:ext uri="{FF2B5EF4-FFF2-40B4-BE49-F238E27FC236}">
                <a16:creationId xmlns:a16="http://schemas.microsoft.com/office/drawing/2014/main" id="{9DD15AC5-254D-544D-2005-6CF5A4E306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52946" y="1294180"/>
            <a:ext cx="1885950" cy="1257932"/>
          </a:xfrm>
          <a:prstGeom prst="snip2DiagRect">
            <a:avLst>
              <a:gd name="adj1" fmla="val 15737"/>
              <a:gd name="adj2" fmla="val 0"/>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30E4D4A8-04D9-6672-DE63-8041E0E35899}"/>
              </a:ext>
            </a:extLst>
          </p:cNvPr>
          <p:cNvSpPr txBox="1"/>
          <p:nvPr/>
        </p:nvSpPr>
        <p:spPr>
          <a:xfrm>
            <a:off x="6095999" y="2671356"/>
            <a:ext cx="6095999" cy="1938992"/>
          </a:xfrm>
          <a:prstGeom prst="rect">
            <a:avLst/>
          </a:prstGeom>
          <a:noFill/>
        </p:spPr>
        <p:txBody>
          <a:bodyPr wrap="square">
            <a:spAutoFit/>
          </a:bodyPr>
          <a:lstStyle/>
          <a:p>
            <a:pPr>
              <a:spcBef>
                <a:spcPts val="600"/>
              </a:spcBef>
            </a:pPr>
            <a:r>
              <a:rPr lang="ru-RU" sz="2000" b="1" dirty="0"/>
              <a:t>Въпреки това, чакането на Господ надхвърля този тип чакане. На първо място, това е положително очакване. Резултатът от изпита може да бъде провал; или лечението може никога да не дойде. Но чакането на Бог със сигурност ще доведе до щастлив живот, свободен от грях.</a:t>
            </a:r>
          </a:p>
        </p:txBody>
      </p:sp>
      <p:pic>
        <p:nvPicPr>
          <p:cNvPr id="14" name="Imagen 13" descr="Un grupo de personas junto a un florero con flores&#10;&#10;Descripción generada automáticamente con confianza media">
            <a:extLst>
              <a:ext uri="{FF2B5EF4-FFF2-40B4-BE49-F238E27FC236}">
                <a16:creationId xmlns:a16="http://schemas.microsoft.com/office/drawing/2014/main" id="{C64ACBEF-2A30-526E-8F4B-3AC06CC63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9325" y="2532102"/>
            <a:ext cx="2769384"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67889B9C-2CF2-02A4-C956-CD2A04A3037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13823" y="2532102"/>
            <a:ext cx="2648719"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CuadroTexto 19">
            <a:extLst>
              <a:ext uri="{FF2B5EF4-FFF2-40B4-BE49-F238E27FC236}">
                <a16:creationId xmlns:a16="http://schemas.microsoft.com/office/drawing/2014/main" id="{8464B5E7-F3D8-A9FF-C9B8-8A188DE33E41}"/>
              </a:ext>
            </a:extLst>
          </p:cNvPr>
          <p:cNvSpPr txBox="1"/>
          <p:nvPr/>
        </p:nvSpPr>
        <p:spPr>
          <a:xfrm>
            <a:off x="137831" y="4750512"/>
            <a:ext cx="6721320" cy="707886"/>
          </a:xfrm>
          <a:prstGeom prst="rect">
            <a:avLst/>
          </a:prstGeom>
          <a:noFill/>
        </p:spPr>
        <p:txBody>
          <a:bodyPr wrap="square">
            <a:spAutoFit/>
          </a:bodyPr>
          <a:lstStyle/>
          <a:p>
            <a:pPr>
              <a:spcBef>
                <a:spcPts val="600"/>
              </a:spcBef>
            </a:pPr>
            <a:r>
              <a:rPr lang="ru-RU" sz="2000" b="1" dirty="0"/>
              <a:t>Но това чакане предполага постоянство. Чакането е дълго, но не трябва да се поддаваме на отчаянието (Ав. 2:3).</a:t>
            </a:r>
          </a:p>
        </p:txBody>
      </p:sp>
      <p:pic>
        <p:nvPicPr>
          <p:cNvPr id="22" name="Imagen 21" descr="Un grupo de personas junto a un niño con un perro&#10;&#10;Descripción generada automáticamente con confianza baja">
            <a:extLst>
              <a:ext uri="{FF2B5EF4-FFF2-40B4-BE49-F238E27FC236}">
                <a16:creationId xmlns:a16="http://schemas.microsoft.com/office/drawing/2014/main" id="{E8143678-996B-323A-8A32-F2C59A7BE3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50040" y="4869796"/>
            <a:ext cx="2388856" cy="1791642"/>
          </a:xfrm>
          <a:prstGeom prst="rect">
            <a:avLst/>
          </a:prstGeom>
          <a:ln w="88900" cap="sq" cmpd="thickThin">
            <a:solidFill>
              <a:srgbClr val="0070C0"/>
            </a:solidFill>
            <a:prstDash val="solid"/>
            <a:miter lim="800000"/>
          </a:ln>
          <a:effectLst>
            <a:innerShdw blurRad="76200">
              <a:srgbClr val="000000"/>
            </a:innerShdw>
          </a:effectLst>
        </p:spPr>
      </p:pic>
      <p:pic>
        <p:nvPicPr>
          <p:cNvPr id="23" name="Imagen 22">
            <a:extLst>
              <a:ext uri="{FF2B5EF4-FFF2-40B4-BE49-F238E27FC236}">
                <a16:creationId xmlns:a16="http://schemas.microsoft.com/office/drawing/2014/main" id="{3620F4B5-14C8-B749-989D-28579F99B1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9151" y="4869795"/>
            <a:ext cx="2559320" cy="1794163"/>
          </a:xfrm>
          <a:prstGeom prst="rect">
            <a:avLst/>
          </a:prstGeom>
          <a:ln w="88900" cap="sq" cmpd="thickThin">
            <a:solidFill>
              <a:srgbClr val="860000"/>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A49700A5-43D7-D425-3C1C-42AD3242D67C}"/>
              </a:ext>
            </a:extLst>
          </p:cNvPr>
          <p:cNvSpPr txBox="1"/>
          <p:nvPr/>
        </p:nvSpPr>
        <p:spPr>
          <a:xfrm>
            <a:off x="137831" y="5458398"/>
            <a:ext cx="6340160" cy="1323439"/>
          </a:xfrm>
          <a:prstGeom prst="rect">
            <a:avLst/>
          </a:prstGeom>
          <a:noFill/>
        </p:spPr>
        <p:txBody>
          <a:bodyPr wrap="square">
            <a:spAutoFit/>
          </a:bodyPr>
          <a:lstStyle/>
          <a:p>
            <a:pPr>
              <a:spcBef>
                <a:spcPts val="600"/>
              </a:spcBef>
            </a:pPr>
            <a:r>
              <a:rPr lang="ru-RU" sz="2000" b="1" dirty="0"/>
              <a:t>Ние не чакаме сами. Цялото творение с нетърпение очаква нашето освобождение (Рим. 8:18-25). Не е пасивно чакане, а активно. Трябва да копнеем за него и да се стремим да го задържим (Пс. 63:1; 27:14).</a:t>
            </a:r>
          </a:p>
        </p:txBody>
      </p:sp>
    </p:spTree>
    <p:extLst>
      <p:ext uri="{BB962C8B-B14F-4D97-AF65-F5344CB8AC3E}">
        <p14:creationId xmlns:p14="http://schemas.microsoft.com/office/powerpoint/2010/main" val="211588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par>
                                <p:cTn id="25" presetID="18" presetClass="entr" presetSubtype="6"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par>
                                <p:cTn id="28" presetID="18" presetClass="entr" presetSubtype="3"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
                                        <p:tgtEl>
                                          <p:spTgt spid="1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par>
                                <p:cTn id="43" presetID="3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5" dur="1000" fill="hold"/>
                                        <p:tgtEl>
                                          <p:spTgt spid="2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3"/>
                                        </p:tgtEl>
                                      </p:cBhvr>
                                    </p:animEffect>
                                  </p:childTnLst>
                                </p:cTn>
                              </p:par>
                              <p:par>
                                <p:cTn id="70" presetID="25" presetClass="entr" presetSubtype="0" fill="hold" nodeType="withEffect">
                                  <p:stCondLst>
                                    <p:cond delay="25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75" dur="1000" fill="hold"/>
                                        <p:tgtEl>
                                          <p:spTgt spid="2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2"/>
                                        </p:tgtEl>
                                      </p:cBhvr>
                                    </p:animEffect>
                                  </p:childTnLst>
                                </p:cTn>
                              </p:par>
                            </p:childTnLst>
                          </p:cTn>
                        </p:par>
                        <p:par>
                          <p:cTn id="80" fill="hold">
                            <p:stCondLst>
                              <p:cond delay="1250"/>
                            </p:stCondLst>
                            <p:childTnLst>
                              <p:par>
                                <p:cTn id="81" presetID="22" presetClass="entr" presetSubtype="8"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7D1B4C-ACD2-92D3-C23F-6212B4203B53}"/>
              </a:ext>
            </a:extLst>
          </p:cNvPr>
          <p:cNvSpPr>
            <a:spLocks noGrp="1" noRot="1" noMove="1" noResize="1" noEditPoints="1" noAdjustHandles="1" noChangeArrowheads="1" noChangeShapeType="1"/>
          </p:cNvSpPr>
          <p:nvPr/>
        </p:nvSpPr>
        <p:spPr>
          <a:xfrm>
            <a:off x="0" y="0"/>
            <a:ext cx="12192000" cy="15580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F44BBB85-4F59-09B4-0250-4E72404C2C1C}"/>
              </a:ext>
            </a:extLst>
          </p:cNvPr>
          <p:cNvSpPr txBox="1"/>
          <p:nvPr/>
        </p:nvSpPr>
        <p:spPr>
          <a:xfrm>
            <a:off x="152399" y="3530202"/>
            <a:ext cx="5086351" cy="1938992"/>
          </a:xfrm>
          <a:prstGeom prst="rect">
            <a:avLst/>
          </a:prstGeom>
          <a:noFill/>
        </p:spPr>
        <p:txBody>
          <a:bodyPr wrap="square">
            <a:spAutoFit/>
          </a:bodyPr>
          <a:lstStyle/>
          <a:p>
            <a:pPr>
              <a:spcBef>
                <a:spcPts val="600"/>
              </a:spcBef>
            </a:pPr>
            <a:r>
              <a:rPr lang="ru-RU" sz="2000" b="1" dirty="0"/>
              <a:t>Чувстваше се като „отбито дете” пред Господ. Спонтанното отбиване настъпва при дете между 2 и 7 години. Съзнавайки своята слабост и невежество, детето все още търси нежните ръце на майка си, за да намери утеха и закрила в тях.</a:t>
            </a:r>
          </a:p>
        </p:txBody>
      </p:sp>
      <p:sp>
        <p:nvSpPr>
          <p:cNvPr id="3" name="CuadroTexto 2">
            <a:extLst>
              <a:ext uri="{FF2B5EF4-FFF2-40B4-BE49-F238E27FC236}">
                <a16:creationId xmlns:a16="http://schemas.microsoft.com/office/drawing/2014/main" id="{8FE6961D-B80B-3BC9-1AE1-8A603AE55962}"/>
              </a:ext>
            </a:extLst>
          </p:cNvPr>
          <p:cNvSpPr txBox="1"/>
          <p:nvPr/>
        </p:nvSpPr>
        <p:spPr>
          <a:xfrm>
            <a:off x="0" y="46166"/>
            <a:ext cx="4007223"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bg-BG" sz="4400" b="1" dirty="0">
                <a:ln w="12700" cmpd="sng">
                  <a:solidFill>
                    <a:schemeClr val="accent4"/>
                  </a:solidFill>
                  <a:prstDash val="solid"/>
                </a:ln>
                <a:solidFill>
                  <a:schemeClr val="bg2">
                    <a:lumMod val="90000"/>
                  </a:schemeClr>
                </a:solidFill>
                <a:effectLst>
                  <a:outerShdw blurRad="38100" dist="38100" dir="2700000" algn="tl">
                    <a:srgbClr val="000000">
                      <a:alpha val="43137"/>
                    </a:srgbClr>
                  </a:outerShdw>
                </a:effectLst>
              </a:rPr>
              <a:t>ЧАКАЙТЕ СЪС СМИРЕНИЕ</a:t>
            </a:r>
            <a:endParaRPr lang="en" sz="4400" b="1" dirty="0">
              <a:ln w="12700" cmpd="sng">
                <a:solidFill>
                  <a:schemeClr val="accent4"/>
                </a:solidFill>
                <a:prstDash val="solid"/>
              </a:ln>
              <a:solidFill>
                <a:schemeClr val="bg2">
                  <a:lumMod val="9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BCD08E7-4978-69DC-A884-E140BC1C4FC9}"/>
              </a:ext>
            </a:extLst>
          </p:cNvPr>
          <p:cNvSpPr txBox="1"/>
          <p:nvPr/>
        </p:nvSpPr>
        <p:spPr>
          <a:xfrm>
            <a:off x="3607724" y="30777"/>
            <a:ext cx="8584275" cy="1477328"/>
          </a:xfrm>
          <a:prstGeom prst="rect">
            <a:avLst/>
          </a:prstGeom>
          <a:noFill/>
        </p:spPr>
        <p:txBody>
          <a:bodyPr wrap="square">
            <a:spAutoFit/>
          </a:bodyPr>
          <a:lstStyle/>
          <a:p>
            <a:pPr algn="ctr"/>
            <a:r>
              <a:rPr lang="ru-RU"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„Господи, сърцето ми не се гордее, Нито се надигат очите ми, Нито се занимавам с неща големи и твърде високи за мене. Наистина аз укротих и успокоих душата си; Като отбито дете при майка си, Така душата ми е при мене като отбито дете. Израилю, надей се на Господа От сега и до века.”</a:t>
            </a:r>
            <a:r>
              <a:rPr lang="en"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a:t>
            </a:r>
            <a:r>
              <a:rPr lang="bg-BG" sz="1400"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Псалм</a:t>
            </a:r>
            <a:r>
              <a:rPr lang="en" sz="1400"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 131)</a:t>
            </a:r>
            <a:endParaRPr lang="es-ES"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993F3D6-19D7-6C8A-CDD1-EBA13A457668}"/>
              </a:ext>
            </a:extLst>
          </p:cNvPr>
          <p:cNvSpPr txBox="1"/>
          <p:nvPr/>
        </p:nvSpPr>
        <p:spPr>
          <a:xfrm>
            <a:off x="5076479" y="1534450"/>
            <a:ext cx="7115521" cy="1015663"/>
          </a:xfrm>
          <a:prstGeom prst="rect">
            <a:avLst/>
          </a:prstGeom>
          <a:noFill/>
        </p:spPr>
        <p:txBody>
          <a:bodyPr wrap="square" rtlCol="0">
            <a:spAutoFit/>
          </a:bodyPr>
          <a:lstStyle/>
          <a:p>
            <a:pPr>
              <a:spcBef>
                <a:spcPts val="600"/>
              </a:spcBef>
            </a:pPr>
            <a:r>
              <a:rPr lang="ru-RU" sz="2000" b="1" dirty="0"/>
              <a:t>Давид, авторът на Псалм 131, беше помазан за бъдещ цар, когато беше смирен пастир. Той победи гигант, спечели хиляди битки и накрая беше провъзгласен за цар над Израел.</a:t>
            </a:r>
          </a:p>
        </p:txBody>
      </p:sp>
      <p:pic>
        <p:nvPicPr>
          <p:cNvPr id="4" name="Imagen 3" descr="Una caricatura de un hombre con un perro&#10;&#10;Descripción generada automáticamente con confianza baja">
            <a:extLst>
              <a:ext uri="{FF2B5EF4-FFF2-40B4-BE49-F238E27FC236}">
                <a16:creationId xmlns:a16="http://schemas.microsoft.com/office/drawing/2014/main" id="{7ABFEF8B-9560-22E2-88D8-0F9EED60D9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99" y="1702415"/>
            <a:ext cx="1269063" cy="1692613"/>
          </a:xfrm>
          <a:prstGeom prst="round2DiagRect">
            <a:avLst>
              <a:gd name="adj1" fmla="val 16667"/>
              <a:gd name="adj2" fmla="val 0"/>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montaña, perro, parado&#10;&#10;Descripción generada automáticamente">
            <a:extLst>
              <a:ext uri="{FF2B5EF4-FFF2-40B4-BE49-F238E27FC236}">
                <a16:creationId xmlns:a16="http://schemas.microsoft.com/office/drawing/2014/main" id="{921A37D4-DD31-BF1B-6593-712341A84A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4147" y="1702415"/>
            <a:ext cx="1139181" cy="1692613"/>
          </a:xfrm>
          <a:prstGeom prst="round2DiagRect">
            <a:avLst>
              <a:gd name="adj1" fmla="val 16667"/>
              <a:gd name="adj2" fmla="val 1672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0" name="Imagen 9" descr="Hombre sentado en una mesa&#10;&#10;Descripción generada automáticamente con confianza baja">
            <a:extLst>
              <a:ext uri="{FF2B5EF4-FFF2-40B4-BE49-F238E27FC236}">
                <a16:creationId xmlns:a16="http://schemas.microsoft.com/office/drawing/2014/main" id="{A2B66E5A-ABB8-E622-C2FA-E1A7B4CF10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6012" y="1693208"/>
            <a:ext cx="2267783" cy="1701820"/>
          </a:xfrm>
          <a:prstGeom prst="round2DiagRect">
            <a:avLst>
              <a:gd name="adj1" fmla="val 0"/>
              <a:gd name="adj2" fmla="val 1231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2" name="Imagen 11" descr="Imagen que contiene roca, naturaleza, montaña, piedra&#10;&#10;Descripción generada automáticamente">
            <a:extLst>
              <a:ext uri="{FF2B5EF4-FFF2-40B4-BE49-F238E27FC236}">
                <a16:creationId xmlns:a16="http://schemas.microsoft.com/office/drawing/2014/main" id="{FAB4E043-AF6D-BBB6-7289-4CD0F1E4B4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1168" y="3784663"/>
            <a:ext cx="1763057" cy="2904381"/>
          </a:xfrm>
          <a:prstGeom prst="roundRect">
            <a:avLst>
              <a:gd name="adj" fmla="val 8594"/>
            </a:avLst>
          </a:prstGeom>
          <a:solidFill>
            <a:srgbClr val="FFFFFF">
              <a:shade val="85000"/>
            </a:srgbClr>
          </a:solidFill>
          <a:ln w="28575">
            <a:solidFill>
              <a:schemeClr val="accent1">
                <a:lumMod val="75000"/>
              </a:schemeClr>
            </a:solidFill>
          </a:ln>
          <a:effectLst/>
        </p:spPr>
      </p:pic>
      <p:pic>
        <p:nvPicPr>
          <p:cNvPr id="14" name="Imagen 13" descr="Un dibujo de una persona&#10;&#10;Descripción generada automáticamente con confianza baja">
            <a:extLst>
              <a:ext uri="{FF2B5EF4-FFF2-40B4-BE49-F238E27FC236}">
                <a16:creationId xmlns:a16="http://schemas.microsoft.com/office/drawing/2014/main" id="{6589FE89-9482-5BE2-AE40-1BF1283CC28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9022" y="3784663"/>
            <a:ext cx="1763057" cy="2904381"/>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18" name="Imagen 17" descr="Hombre y mujer sentados en una cama&#10;&#10;Descripción generada automáticamente con confianza media">
            <a:extLst>
              <a:ext uri="{FF2B5EF4-FFF2-40B4-BE49-F238E27FC236}">
                <a16:creationId xmlns:a16="http://schemas.microsoft.com/office/drawing/2014/main" id="{07B02BA0-B19E-175A-717F-E566A130D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86875" y="3784663"/>
            <a:ext cx="2752726" cy="2904381"/>
          </a:xfrm>
          <a:prstGeom prst="rect">
            <a:avLst/>
          </a:prstGeom>
          <a:ln w="38100" cap="sq">
            <a:solidFill>
              <a:srgbClr val="8A3CC4"/>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247FCD13-9A9A-2D01-01CE-5BA7BE429814}"/>
              </a:ext>
            </a:extLst>
          </p:cNvPr>
          <p:cNvSpPr txBox="1"/>
          <p:nvPr/>
        </p:nvSpPr>
        <p:spPr>
          <a:xfrm>
            <a:off x="5076479" y="2484738"/>
            <a:ext cx="7115520" cy="1323439"/>
          </a:xfrm>
          <a:prstGeom prst="rect">
            <a:avLst/>
          </a:prstGeom>
          <a:noFill/>
        </p:spPr>
        <p:txBody>
          <a:bodyPr wrap="square">
            <a:spAutoFit/>
          </a:bodyPr>
          <a:lstStyle/>
          <a:p>
            <a:pPr>
              <a:spcBef>
                <a:spcPts val="600"/>
              </a:spcBef>
            </a:pPr>
            <a:r>
              <a:rPr lang="ru-RU" sz="2000" b="1" dirty="0"/>
              <a:t>Въпреки постепенното си издигане, Давид запази смирението си. Той не се опита да вземе за себе си почести, които Бог не му беше дал, дори когато обстоятелствата изглеждаха благоприятни (1 Царе 24:6).</a:t>
            </a:r>
          </a:p>
        </p:txBody>
      </p:sp>
      <p:sp>
        <p:nvSpPr>
          <p:cNvPr id="13" name="CuadroTexto 12">
            <a:extLst>
              <a:ext uri="{FF2B5EF4-FFF2-40B4-BE49-F238E27FC236}">
                <a16:creationId xmlns:a16="http://schemas.microsoft.com/office/drawing/2014/main" id="{17D951BC-260E-687B-E33C-8EA701256CC0}"/>
              </a:ext>
            </a:extLst>
          </p:cNvPr>
          <p:cNvSpPr txBox="1"/>
          <p:nvPr/>
        </p:nvSpPr>
        <p:spPr>
          <a:xfrm>
            <a:off x="152399" y="5469194"/>
            <a:ext cx="5167746" cy="1323439"/>
          </a:xfrm>
          <a:prstGeom prst="rect">
            <a:avLst/>
          </a:prstGeom>
          <a:noFill/>
        </p:spPr>
        <p:txBody>
          <a:bodyPr wrap="square">
            <a:spAutoFit/>
          </a:bodyPr>
          <a:lstStyle/>
          <a:p>
            <a:pPr>
              <a:spcBef>
                <a:spcPts val="600"/>
              </a:spcBef>
            </a:pPr>
            <a:r>
              <a:rPr lang="ru-RU" sz="2000" b="1" dirty="0"/>
              <a:t>По същия начин ние сме поканени да бъдем като това малко дете, чакащо уверено и смирено във вечните ръце на нашия Отец (Мат. 18:3; Втор. 33:27; Пс. 131:3).</a:t>
            </a:r>
          </a:p>
        </p:txBody>
      </p:sp>
    </p:spTree>
    <p:extLst>
      <p:ext uri="{BB962C8B-B14F-4D97-AF65-F5344CB8AC3E}">
        <p14:creationId xmlns:p14="http://schemas.microsoft.com/office/powerpoint/2010/main" val="25936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par>
                                <p:cTn id="22" presetID="18" presetClass="entr" presetSubtype="6"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par>
                                <p:cTn id="25" presetID="18" presetClass="entr" presetSubtype="3"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900" decel="100000" fill="hold"/>
                                        <p:tgtEl>
                                          <p:spTgt spid="1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900" decel="100000" fill="hold"/>
                                        <p:tgtEl>
                                          <p:spTgt spid="1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803E0B3-45C7-C8ED-FAFF-35440887501E}"/>
              </a:ext>
            </a:extLst>
          </p:cNvPr>
          <p:cNvSpPr>
            <a:spLocks noGrp="1" noRot="1" noMove="1" noResize="1" noEditPoints="1" noAdjustHandles="1" noChangeArrowheads="1" noChangeShapeType="1"/>
          </p:cNvSpPr>
          <p:nvPr/>
        </p:nvSpPr>
        <p:spPr>
          <a:xfrm>
            <a:off x="0" y="-1"/>
            <a:ext cx="12191999" cy="108333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E24CD-FC5C-DC67-2484-E6A56CC1A017}"/>
              </a:ext>
            </a:extLst>
          </p:cNvPr>
          <p:cNvSpPr txBox="1"/>
          <p:nvPr/>
        </p:nvSpPr>
        <p:spPr>
          <a:xfrm>
            <a:off x="1" y="-1"/>
            <a:ext cx="12191999" cy="769441"/>
          </a:xfrm>
          <a:prstGeom prst="rect">
            <a:avLst/>
          </a:prstGeom>
          <a:noFill/>
        </p:spPr>
        <p:txBody>
          <a:bodyPr wrap="square">
            <a:spAutoFit/>
          </a:bodyPr>
          <a:lstStyle/>
          <a:p>
            <a:pPr algn="ctr"/>
            <a:r>
              <a:rPr lang="bg-BG" sz="4400" b="1" spc="300" dirty="0">
                <a:ln w="9525">
                  <a:solidFill>
                    <a:schemeClr val="bg1"/>
                  </a:solidFill>
                  <a:prstDash val="solid"/>
                </a:ln>
                <a:solidFill>
                  <a:schemeClr val="accent5"/>
                </a:solidFill>
                <a:effectLst>
                  <a:outerShdw blurRad="12700" dist="38100" dir="2700000" algn="tl" rotWithShape="0">
                    <a:srgbClr val="E69900"/>
                  </a:outerShdw>
                </a:effectLst>
              </a:rPr>
              <a:t>ЧАКАЙТЕ В ТРУДНИ ВРЕМЕНА</a:t>
            </a:r>
            <a:endParaRPr lang="en" sz="4400" b="1" spc="300" dirty="0">
              <a:ln w="9525">
                <a:solidFill>
                  <a:schemeClr val="bg1"/>
                </a:solidFill>
                <a:prstDash val="solid"/>
              </a:ln>
              <a:solidFill>
                <a:schemeClr val="accent5"/>
              </a:solidFill>
              <a:effectLst>
                <a:outerShdw blurRad="12700" dist="38100" dir="2700000" algn="tl" rotWithShape="0">
                  <a:srgbClr val="E69900"/>
                </a:outerShdw>
              </a:effectLst>
            </a:endParaRPr>
          </a:p>
        </p:txBody>
      </p:sp>
      <p:sp>
        <p:nvSpPr>
          <p:cNvPr id="5" name="CuadroTexto 4">
            <a:extLst>
              <a:ext uri="{FF2B5EF4-FFF2-40B4-BE49-F238E27FC236}">
                <a16:creationId xmlns:a16="http://schemas.microsoft.com/office/drawing/2014/main" id="{88DB9CE3-C707-5ACD-1065-BA060B1AC8D5}"/>
              </a:ext>
            </a:extLst>
          </p:cNvPr>
          <p:cNvSpPr txBox="1"/>
          <p:nvPr/>
        </p:nvSpPr>
        <p:spPr>
          <a:xfrm>
            <a:off x="0" y="632782"/>
            <a:ext cx="12191998" cy="400110"/>
          </a:xfrm>
          <a:prstGeom prst="rect">
            <a:avLst/>
          </a:prstGeom>
          <a:noFill/>
        </p:spPr>
        <p:txBody>
          <a:bodyPr wrap="square">
            <a:spAutoFit/>
            <a:scene3d>
              <a:camera prst="orthographicFront"/>
              <a:lightRig rig="threePt" dir="t"/>
            </a:scene3d>
            <a:sp3d extrusionH="57150">
              <a:bevelT w="38100" h="38100"/>
            </a:sp3d>
          </a:bodyPr>
          <a:lstStyle/>
          <a:p>
            <a:pPr algn="ctr"/>
            <a:r>
              <a:rPr lang="ru-RU" sz="2000" b="1" dirty="0">
                <a:solidFill>
                  <a:srgbClr val="963200"/>
                </a:solidFill>
                <a:effectLst>
                  <a:glow rad="127000">
                    <a:srgbClr val="FFDDCE"/>
                  </a:glow>
                </a:effectLst>
                <a:latin typeface="Comic Sans MS" panose="030F0702030302020204" pitchFamily="66" charset="0"/>
              </a:rPr>
              <a:t>„Когато Господ върна пленниците на Сион, ние бяхме като онези, които мечтаят.“</a:t>
            </a:r>
            <a:r>
              <a:rPr lang="en" sz="2000" b="1" dirty="0">
                <a:solidFill>
                  <a:srgbClr val="963200"/>
                </a:solidFill>
                <a:effectLst>
                  <a:glow rad="127000">
                    <a:srgbClr val="FFDDCE"/>
                  </a:glow>
                </a:effectLst>
                <a:latin typeface="Comic Sans MS" panose="030F0702030302020204" pitchFamily="66" charset="0"/>
              </a:rPr>
              <a:t> </a:t>
            </a:r>
            <a:r>
              <a:rPr lang="en" sz="1600" b="1" dirty="0">
                <a:solidFill>
                  <a:srgbClr val="963200"/>
                </a:solidFill>
                <a:effectLst>
                  <a:glow rad="127000">
                    <a:srgbClr val="FFDDCE"/>
                  </a:glow>
                </a:effectLst>
                <a:latin typeface="Comic Sans MS" panose="030F0702030302020204" pitchFamily="66" charset="0"/>
              </a:rPr>
              <a:t>(</a:t>
            </a:r>
            <a:r>
              <a:rPr lang="bg-BG" sz="1600" b="1" dirty="0">
                <a:solidFill>
                  <a:srgbClr val="963200"/>
                </a:solidFill>
                <a:effectLst>
                  <a:glow rad="127000">
                    <a:srgbClr val="FFDDCE"/>
                  </a:glow>
                </a:effectLst>
                <a:latin typeface="Comic Sans MS" panose="030F0702030302020204" pitchFamily="66" charset="0"/>
              </a:rPr>
              <a:t>Пс</a:t>
            </a:r>
            <a:r>
              <a:rPr lang="en-GB" sz="1600" b="1" dirty="0">
                <a:solidFill>
                  <a:srgbClr val="963200"/>
                </a:solidFill>
                <a:effectLst>
                  <a:glow rad="127000">
                    <a:srgbClr val="FFDDCE"/>
                  </a:glow>
                </a:effectLst>
                <a:latin typeface="Comic Sans MS" panose="030F0702030302020204" pitchFamily="66" charset="0"/>
              </a:rPr>
              <a:t>. </a:t>
            </a:r>
            <a:r>
              <a:rPr lang="en" sz="1600" b="1" dirty="0">
                <a:solidFill>
                  <a:srgbClr val="963200"/>
                </a:solidFill>
                <a:effectLst>
                  <a:glow rad="127000">
                    <a:srgbClr val="FFDDCE"/>
                  </a:glow>
                </a:effectLst>
                <a:latin typeface="Comic Sans MS" panose="030F0702030302020204" pitchFamily="66" charset="0"/>
              </a:rPr>
              <a:t>126:1)</a:t>
            </a:r>
          </a:p>
        </p:txBody>
      </p:sp>
      <p:sp>
        <p:nvSpPr>
          <p:cNvPr id="6" name="CuadroTexto 5">
            <a:extLst>
              <a:ext uri="{FF2B5EF4-FFF2-40B4-BE49-F238E27FC236}">
                <a16:creationId xmlns:a16="http://schemas.microsoft.com/office/drawing/2014/main" id="{005F5D72-E70D-BA26-84E0-C20F79BE100A}"/>
              </a:ext>
            </a:extLst>
          </p:cNvPr>
          <p:cNvSpPr txBox="1"/>
          <p:nvPr/>
        </p:nvSpPr>
        <p:spPr>
          <a:xfrm>
            <a:off x="65648" y="1110108"/>
            <a:ext cx="6409742" cy="1015663"/>
          </a:xfrm>
          <a:prstGeom prst="rect">
            <a:avLst/>
          </a:prstGeom>
          <a:noFill/>
        </p:spPr>
        <p:txBody>
          <a:bodyPr wrap="square" rtlCol="0">
            <a:spAutoFit/>
          </a:bodyPr>
          <a:lstStyle/>
          <a:p>
            <a:pPr>
              <a:spcBef>
                <a:spcPts val="600"/>
              </a:spcBef>
            </a:pPr>
            <a:r>
              <a:rPr lang="ru-RU" sz="2000" b="1" dirty="0"/>
              <a:t>Контекстът, в който е написан Псалм 126, не е много вдъхновяващ: Израел беше държан в плен във Вавилон, докато Ерусалим и Храмът бяха унищожени.</a:t>
            </a:r>
            <a:endParaRPr lang="en" sz="2000" b="1" dirty="0"/>
          </a:p>
        </p:txBody>
      </p:sp>
      <p:sp>
        <p:nvSpPr>
          <p:cNvPr id="8" name="CuadroTexto 7">
            <a:extLst>
              <a:ext uri="{FF2B5EF4-FFF2-40B4-BE49-F238E27FC236}">
                <a16:creationId xmlns:a16="http://schemas.microsoft.com/office/drawing/2014/main" id="{73081489-7880-516A-F0A5-3C48369F35DE}"/>
              </a:ext>
            </a:extLst>
          </p:cNvPr>
          <p:cNvSpPr txBox="1"/>
          <p:nvPr/>
        </p:nvSpPr>
        <p:spPr>
          <a:xfrm>
            <a:off x="65648" y="2818268"/>
            <a:ext cx="6409742" cy="707886"/>
          </a:xfrm>
          <a:prstGeom prst="rect">
            <a:avLst/>
          </a:prstGeom>
          <a:noFill/>
        </p:spPr>
        <p:txBody>
          <a:bodyPr wrap="square">
            <a:spAutoFit/>
          </a:bodyPr>
          <a:lstStyle/>
          <a:p>
            <a:pPr>
              <a:spcBef>
                <a:spcPts val="600"/>
              </a:spcBef>
            </a:pPr>
            <a:r>
              <a:rPr lang="ru-RU" sz="2000" b="1" dirty="0"/>
              <a:t>Щастлив в плен? Радостен в болката? Можем ли да бъдем радостни днес в свят, пленен от греха?</a:t>
            </a:r>
          </a:p>
        </p:txBody>
      </p:sp>
      <p:pic>
        <p:nvPicPr>
          <p:cNvPr id="10" name="Imagen 9" descr="Un grupo de personas en frente de edificio&#10;&#10;Descripción generada automáticamente">
            <a:extLst>
              <a:ext uri="{FF2B5EF4-FFF2-40B4-BE49-F238E27FC236}">
                <a16:creationId xmlns:a16="http://schemas.microsoft.com/office/drawing/2014/main" id="{4A2E79B5-E161-EE5B-A1AD-A3CEC5A91E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7"/>
          <a:stretch/>
        </p:blipFill>
        <p:spPr>
          <a:xfrm>
            <a:off x="6634076" y="1210149"/>
            <a:ext cx="5462587" cy="2735359"/>
          </a:xfrm>
          <a:prstGeom prst="rect">
            <a:avLst/>
          </a:prstGeom>
          <a:ln w="762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Imagen 13" descr="Un grupo de personas disfrazadas&#10;&#10;Descripción generada automáticamente con confianza baja">
            <a:extLst>
              <a:ext uri="{FF2B5EF4-FFF2-40B4-BE49-F238E27FC236}">
                <a16:creationId xmlns:a16="http://schemas.microsoft.com/office/drawing/2014/main" id="{AEB193A4-E96A-665C-AD57-0F987AE7FD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3197" y="3565483"/>
            <a:ext cx="2247223" cy="3151746"/>
          </a:xfrm>
          <a:prstGeom prst="rect">
            <a:avLst/>
          </a:prstGeom>
          <a:ln w="28575">
            <a:solidFill>
              <a:schemeClr val="accent2">
                <a:lumMod val="40000"/>
                <a:lumOff val="60000"/>
              </a:schemeClr>
            </a:solidFill>
          </a:ln>
          <a:effectLst>
            <a:outerShdw blurRad="190500" algn="tl" rotWithShape="0">
              <a:srgbClr val="000000">
                <a:alpha val="70000"/>
              </a:srgbClr>
            </a:outerShdw>
          </a:effectLst>
        </p:spPr>
      </p:pic>
      <p:pic>
        <p:nvPicPr>
          <p:cNvPr id="16" name="Imagen 15" descr="Un grupo de personas disfrazadas&#10;&#10;Descripción generada automáticamente con confianza baja">
            <a:extLst>
              <a:ext uri="{FF2B5EF4-FFF2-40B4-BE49-F238E27FC236}">
                <a16:creationId xmlns:a16="http://schemas.microsoft.com/office/drawing/2014/main" id="{F967AB76-999F-2A09-3876-1FB32D255E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5"/>
          <a:stretch/>
        </p:blipFill>
        <p:spPr>
          <a:xfrm>
            <a:off x="2543296" y="3565483"/>
            <a:ext cx="2600325" cy="3151746"/>
          </a:xfrm>
          <a:prstGeom prst="roundRect">
            <a:avLst>
              <a:gd name="adj" fmla="val 0"/>
            </a:avLst>
          </a:prstGeom>
          <a:solidFill>
            <a:srgbClr val="FFFFFF"/>
          </a:solidFill>
          <a:ln w="76200" cap="sq">
            <a:solidFill>
              <a:srgbClr val="002F8E"/>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E54ADDC6-68A8-2764-C659-971095F6E83D}"/>
              </a:ext>
            </a:extLst>
          </p:cNvPr>
          <p:cNvSpPr txBox="1"/>
          <p:nvPr/>
        </p:nvSpPr>
        <p:spPr>
          <a:xfrm>
            <a:off x="5151700" y="4036695"/>
            <a:ext cx="4705350" cy="1323439"/>
          </a:xfrm>
          <a:prstGeom prst="rect">
            <a:avLst/>
          </a:prstGeom>
          <a:noFill/>
        </p:spPr>
        <p:txBody>
          <a:bodyPr wrap="square">
            <a:spAutoFit/>
          </a:bodyPr>
          <a:lstStyle/>
          <a:p>
            <a:pPr>
              <a:spcBef>
                <a:spcPts val="600"/>
              </a:spcBef>
            </a:pPr>
            <a:r>
              <a:rPr lang="ru-RU" sz="2000" b="1" dirty="0"/>
              <a:t>Да, щастлив. Щастливи, защото не гледаме сегашното страдание. Погледът ни се обръща назад, за да наблюдаваме великите неща, които Бог е направил.</a:t>
            </a:r>
          </a:p>
        </p:txBody>
      </p:sp>
      <p:pic>
        <p:nvPicPr>
          <p:cNvPr id="9" name="Imagen 8" descr="Un grupo de personas posando para la cámara con un fondo de colores&#10;&#10;Descripción generada automáticamente con confianza media">
            <a:extLst>
              <a:ext uri="{FF2B5EF4-FFF2-40B4-BE49-F238E27FC236}">
                <a16:creationId xmlns:a16="http://schemas.microsoft.com/office/drawing/2014/main" id="{90A7DB88-3A8B-2588-90AF-2674AE2894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5810" y="4153702"/>
            <a:ext cx="2067409" cy="2573358"/>
          </a:xfrm>
          <a:prstGeom prst="rect">
            <a:avLst/>
          </a:prstGeom>
          <a:solidFill>
            <a:srgbClr val="FFFFFF">
              <a:shade val="85000"/>
            </a:srgbClr>
          </a:solidFill>
          <a:ln w="88900" cap="sq">
            <a:solidFill>
              <a:srgbClr val="E0B2F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E64D8748-6A41-C920-846F-710C1B37EE74}"/>
              </a:ext>
            </a:extLst>
          </p:cNvPr>
          <p:cNvSpPr txBox="1"/>
          <p:nvPr/>
        </p:nvSpPr>
        <p:spPr>
          <a:xfrm>
            <a:off x="65644" y="2125771"/>
            <a:ext cx="6602346" cy="707886"/>
          </a:xfrm>
          <a:prstGeom prst="rect">
            <a:avLst/>
          </a:prstGeom>
          <a:noFill/>
        </p:spPr>
        <p:txBody>
          <a:bodyPr wrap="square">
            <a:spAutoFit/>
          </a:bodyPr>
          <a:lstStyle/>
          <a:p>
            <a:pPr>
              <a:spcBef>
                <a:spcPts val="600"/>
              </a:spcBef>
            </a:pPr>
            <a:r>
              <a:rPr lang="ru-RU" sz="2000" b="1" dirty="0"/>
              <a:t>Въпреки това, псалмистът пее: „Господ извърши велики неща за нас, От които се изпълниха с радост.`” (Пс. 126:3).</a:t>
            </a:r>
          </a:p>
        </p:txBody>
      </p:sp>
      <p:sp>
        <p:nvSpPr>
          <p:cNvPr id="13" name="CuadroTexto 12">
            <a:extLst>
              <a:ext uri="{FF2B5EF4-FFF2-40B4-BE49-F238E27FC236}">
                <a16:creationId xmlns:a16="http://schemas.microsoft.com/office/drawing/2014/main" id="{A4E392AE-822B-205A-4773-B12F771B1B30}"/>
              </a:ext>
            </a:extLst>
          </p:cNvPr>
          <p:cNvSpPr txBox="1"/>
          <p:nvPr/>
        </p:nvSpPr>
        <p:spPr>
          <a:xfrm>
            <a:off x="5151700" y="5395762"/>
            <a:ext cx="4894818" cy="1323439"/>
          </a:xfrm>
          <a:prstGeom prst="rect">
            <a:avLst/>
          </a:prstGeom>
          <a:noFill/>
        </p:spPr>
        <p:txBody>
          <a:bodyPr wrap="square">
            <a:spAutoFit/>
          </a:bodyPr>
          <a:lstStyle/>
          <a:p>
            <a:pPr>
              <a:spcBef>
                <a:spcPts val="600"/>
              </a:spcBef>
            </a:pPr>
            <a:r>
              <a:rPr lang="ru-RU" sz="2000" b="1" dirty="0"/>
              <a:t>Тогава ще гледаме към бъдещето с радост. Когато Исус дойде, плачът ще се превърне в радост (Пс. 126:6). „Ние бяхме като ония, които сънуват.” (Пс. 126:1б).</a:t>
            </a:r>
          </a:p>
        </p:txBody>
      </p:sp>
    </p:spTree>
    <p:extLst>
      <p:ext uri="{BB962C8B-B14F-4D97-AF65-F5344CB8AC3E}">
        <p14:creationId xmlns:p14="http://schemas.microsoft.com/office/powerpoint/2010/main" val="21950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a palma de una planta&#10;&#10;Descripción generada automáticamente">
            <a:extLst>
              <a:ext uri="{FF2B5EF4-FFF2-40B4-BE49-F238E27FC236}">
                <a16:creationId xmlns:a16="http://schemas.microsoft.com/office/drawing/2014/main" id="{08372B75-B3DC-484B-DAAE-DD7BF7BC5336}"/>
              </a:ext>
            </a:extLst>
          </p:cNvPr>
          <p:cNvPicPr>
            <a:picLocks noChangeAspect="1"/>
          </p:cNvPicPr>
          <p:nvPr/>
        </p:nvPicPr>
        <p:blipFill>
          <a:blip r:embed="rId3" cstate="screen">
            <a:clrChange>
              <a:clrFrom>
                <a:srgbClr val="FEFEFC"/>
              </a:clrFrom>
              <a:clrTo>
                <a:srgbClr val="FEFEFC">
                  <a:alpha val="0"/>
                </a:srgbClr>
              </a:clrTo>
            </a:clrChange>
            <a:extLst>
              <a:ext uri="{28A0092B-C50C-407E-A947-70E740481C1C}">
                <a14:useLocalDpi xmlns:a14="http://schemas.microsoft.com/office/drawing/2010/main"/>
              </a:ext>
            </a:extLst>
          </a:blip>
          <a:stretch>
            <a:fillRect/>
          </a:stretch>
        </p:blipFill>
        <p:spPr>
          <a:xfrm>
            <a:off x="-183163" y="0"/>
            <a:ext cx="2274069" cy="3726425"/>
          </a:xfrm>
          <a:prstGeom prst="rect">
            <a:avLst/>
          </a:prstGeom>
        </p:spPr>
      </p:pic>
      <p:sp>
        <p:nvSpPr>
          <p:cNvPr id="17" name="CuadroTexto 16">
            <a:extLst>
              <a:ext uri="{FF2B5EF4-FFF2-40B4-BE49-F238E27FC236}">
                <a16:creationId xmlns:a16="http://schemas.microsoft.com/office/drawing/2014/main" id="{34B0F72A-C0F8-B52D-7024-AEAA69A47304}"/>
              </a:ext>
            </a:extLst>
          </p:cNvPr>
          <p:cNvSpPr txBox="1"/>
          <p:nvPr/>
        </p:nvSpPr>
        <p:spPr>
          <a:xfrm>
            <a:off x="83193" y="5010449"/>
            <a:ext cx="6789555" cy="1015663"/>
          </a:xfrm>
          <a:prstGeom prst="rect">
            <a:avLst/>
          </a:prstGeom>
          <a:noFill/>
        </p:spPr>
        <p:txBody>
          <a:bodyPr wrap="square">
            <a:spAutoFit/>
          </a:bodyPr>
          <a:lstStyle/>
          <a:p>
            <a:pPr>
              <a:spcBef>
                <a:spcPts val="600"/>
              </a:spcBef>
            </a:pPr>
            <a:r>
              <a:rPr lang="ru-RU" sz="2000" b="1" dirty="0"/>
              <a:t>Но тези от нас, които приемат Спасителя, ще бъдат създадени наново. Като палми ще цъфтим, ще даваме плод, ще бъдем силни (Пс. 92:12-14).</a:t>
            </a:r>
          </a:p>
        </p:txBody>
      </p:sp>
      <p:sp>
        <p:nvSpPr>
          <p:cNvPr id="3" name="CuadroTexto 2">
            <a:extLst>
              <a:ext uri="{FF2B5EF4-FFF2-40B4-BE49-F238E27FC236}">
                <a16:creationId xmlns:a16="http://schemas.microsoft.com/office/drawing/2014/main" id="{E2E01F6E-CB66-C752-6D2C-14E372354008}"/>
              </a:ext>
            </a:extLst>
          </p:cNvPr>
          <p:cNvSpPr txBox="1"/>
          <p:nvPr/>
        </p:nvSpPr>
        <p:spPr>
          <a:xfrm>
            <a:off x="1923941" y="-98133"/>
            <a:ext cx="10189401" cy="769441"/>
          </a:xfrm>
          <a:prstGeom prst="rect">
            <a:avLst/>
          </a:prstGeom>
          <a:noFill/>
        </p:spPr>
        <p:txBody>
          <a:bodyPr wrap="square">
            <a:spAutoFit/>
            <a:scene3d>
              <a:camera prst="orthographicFront"/>
              <a:lightRig rig="sunrise" dir="t"/>
            </a:scene3d>
            <a:sp3d extrusionH="57150" contourW="19050" prstMaterial="matte">
              <a:bevelT w="63500" h="12700" prst="angle"/>
              <a:contourClr>
                <a:schemeClr val="accent6"/>
              </a:contourClr>
            </a:sp3d>
          </a:bodyPr>
          <a:lstStyle/>
          <a:p>
            <a:pPr algn="ctr"/>
            <a:r>
              <a:rPr lang="bg-BG" sz="4400" b="1" spc="300" dirty="0">
                <a:ln/>
                <a:solidFill>
                  <a:srgbClr val="28C646"/>
                </a:solidFill>
              </a:rPr>
              <a:t>ИЗЧАКАЙТЕ ОТКУПУВАНЕ</a:t>
            </a:r>
          </a:p>
        </p:txBody>
      </p:sp>
      <p:sp>
        <p:nvSpPr>
          <p:cNvPr id="5" name="CuadroTexto 4">
            <a:extLst>
              <a:ext uri="{FF2B5EF4-FFF2-40B4-BE49-F238E27FC236}">
                <a16:creationId xmlns:a16="http://schemas.microsoft.com/office/drawing/2014/main" id="{B747441C-EE55-1C21-DE8F-3E152428E132}"/>
              </a:ext>
            </a:extLst>
          </p:cNvPr>
          <p:cNvSpPr txBox="1"/>
          <p:nvPr/>
        </p:nvSpPr>
        <p:spPr>
          <a:xfrm>
            <a:off x="2054995" y="484297"/>
            <a:ext cx="10094259" cy="369332"/>
          </a:xfrm>
          <a:prstGeom prst="rect">
            <a:avLst/>
          </a:prstGeom>
          <a:noFill/>
        </p:spPr>
        <p:txBody>
          <a:bodyPr wrap="square">
            <a:spAutoFit/>
          </a:bodyPr>
          <a:lstStyle/>
          <a:p>
            <a:pPr algn="ctr"/>
            <a:r>
              <a:rPr lang="ru-RU" b="1" dirty="0">
                <a:solidFill>
                  <a:schemeClr val="bg2">
                    <a:lumMod val="25000"/>
                  </a:schemeClr>
                </a:solidFill>
                <a:latin typeface="Comic Sans MS" panose="030F0702030302020204" pitchFamily="66" charset="0"/>
              </a:rPr>
              <a:t>„Праведният ще цъфти като палма, Ще расте като кедър в Ливан;“</a:t>
            </a:r>
            <a:r>
              <a:rPr lang="en" b="1" dirty="0">
                <a:solidFill>
                  <a:schemeClr val="bg2">
                    <a:lumMod val="25000"/>
                  </a:schemeClr>
                </a:solidFill>
                <a:latin typeface="Comic Sans MS" panose="030F0702030302020204" pitchFamily="66" charset="0"/>
              </a:rPr>
              <a:t> </a:t>
            </a:r>
            <a:r>
              <a:rPr lang="en" sz="1400" b="1" dirty="0">
                <a:solidFill>
                  <a:schemeClr val="bg2">
                    <a:lumMod val="25000"/>
                  </a:schemeClr>
                </a:solidFill>
                <a:latin typeface="Comic Sans MS" panose="030F0702030302020204" pitchFamily="66" charset="0"/>
              </a:rPr>
              <a:t>(</a:t>
            </a:r>
            <a:r>
              <a:rPr lang="bg-BG" sz="1400" b="1" dirty="0">
                <a:solidFill>
                  <a:schemeClr val="bg2">
                    <a:lumMod val="25000"/>
                  </a:schemeClr>
                </a:solidFill>
                <a:latin typeface="Comic Sans MS" panose="030F0702030302020204" pitchFamily="66" charset="0"/>
              </a:rPr>
              <a:t>Псалм</a:t>
            </a:r>
            <a:r>
              <a:rPr lang="en" sz="1400" b="1" dirty="0">
                <a:solidFill>
                  <a:schemeClr val="bg2">
                    <a:lumMod val="25000"/>
                  </a:schemeClr>
                </a:solidFill>
                <a:latin typeface="Comic Sans MS" panose="030F0702030302020204" pitchFamily="66" charset="0"/>
              </a:rPr>
              <a:t> 92:12)</a:t>
            </a:r>
            <a:endParaRPr lang="es-ES" b="1" dirty="0">
              <a:solidFill>
                <a:schemeClr val="bg2">
                  <a:lumMod val="2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0EC8D2D-2FF1-2A9A-05F3-D5A51B45F8FD}"/>
              </a:ext>
            </a:extLst>
          </p:cNvPr>
          <p:cNvSpPr txBox="1"/>
          <p:nvPr/>
        </p:nvSpPr>
        <p:spPr>
          <a:xfrm>
            <a:off x="1923941" y="948947"/>
            <a:ext cx="9963259" cy="707886"/>
          </a:xfrm>
          <a:prstGeom prst="rect">
            <a:avLst/>
          </a:prstGeom>
          <a:noFill/>
        </p:spPr>
        <p:txBody>
          <a:bodyPr wrap="square" rtlCol="0">
            <a:spAutoFit/>
          </a:bodyPr>
          <a:lstStyle/>
          <a:p>
            <a:pPr>
              <a:spcBef>
                <a:spcPts val="600"/>
              </a:spcBef>
            </a:pPr>
            <a:r>
              <a:rPr lang="ru-RU" sz="2000" b="1" dirty="0"/>
              <a:t>В надписа на Псалм 92 можем да прочетем: „Песен за съботния ден“. В него можем да открием двата аспекта на съботата: Сътворението и Изкуплението.</a:t>
            </a:r>
          </a:p>
        </p:txBody>
      </p:sp>
      <p:graphicFrame>
        <p:nvGraphicFramePr>
          <p:cNvPr id="15" name="Diagrama 14">
            <a:extLst>
              <a:ext uri="{FF2B5EF4-FFF2-40B4-BE49-F238E27FC236}">
                <a16:creationId xmlns:a16="http://schemas.microsoft.com/office/drawing/2014/main" id="{18A58B16-B617-FB96-7C29-CBAD94AFE90D}"/>
              </a:ext>
            </a:extLst>
          </p:cNvPr>
          <p:cNvGraphicFramePr/>
          <p:nvPr>
            <p:extLst>
              <p:ext uri="{D42A27DB-BD31-4B8C-83A1-F6EECF244321}">
                <p14:modId xmlns:p14="http://schemas.microsoft.com/office/powerpoint/2010/main" val="4230665302"/>
              </p:ext>
            </p:extLst>
          </p:nvPr>
        </p:nvGraphicFramePr>
        <p:xfrm>
          <a:off x="6938394" y="1163109"/>
          <a:ext cx="4948807" cy="5626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Imagen que contiene agua, pelota, hombre, competencia de atletismo&#10;&#10;Descripción generada automáticamente">
            <a:extLst>
              <a:ext uri="{FF2B5EF4-FFF2-40B4-BE49-F238E27FC236}">
                <a16:creationId xmlns:a16="http://schemas.microsoft.com/office/drawing/2014/main" id="{CDC942F0-A867-0C83-BB03-BADADEA5707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94760" y="1725907"/>
            <a:ext cx="2744387" cy="1946787"/>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1" name="Imagen 10">
            <a:extLst>
              <a:ext uri="{FF2B5EF4-FFF2-40B4-BE49-F238E27FC236}">
                <a16:creationId xmlns:a16="http://schemas.microsoft.com/office/drawing/2014/main" id="{69FADDB8-AA84-2E09-DF74-A662BF17F1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0446" y="1750870"/>
            <a:ext cx="1927373" cy="1927373"/>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3" name="Imagen 12" descr="Un dibujo de una vaca&#10;&#10;Descripción generada automáticamente con confianza media">
            <a:extLst>
              <a:ext uri="{FF2B5EF4-FFF2-40B4-BE49-F238E27FC236}">
                <a16:creationId xmlns:a16="http://schemas.microsoft.com/office/drawing/2014/main" id="{75A9A738-9375-BA73-FB4D-A78B18963B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8246" y="3909182"/>
            <a:ext cx="1665231" cy="1032443"/>
          </a:xfrm>
          <a:prstGeom prst="rect">
            <a:avLst/>
          </a:prstGeom>
        </p:spPr>
      </p:pic>
      <p:sp>
        <p:nvSpPr>
          <p:cNvPr id="19" name="CuadroTexto 18">
            <a:extLst>
              <a:ext uri="{FF2B5EF4-FFF2-40B4-BE49-F238E27FC236}">
                <a16:creationId xmlns:a16="http://schemas.microsoft.com/office/drawing/2014/main" id="{938A7A9D-8D00-539B-B7DA-FB3DE841BB20}"/>
              </a:ext>
            </a:extLst>
          </p:cNvPr>
          <p:cNvSpPr txBox="1"/>
          <p:nvPr/>
        </p:nvSpPr>
        <p:spPr>
          <a:xfrm>
            <a:off x="1923941" y="3706674"/>
            <a:ext cx="4948807" cy="1323439"/>
          </a:xfrm>
          <a:prstGeom prst="rect">
            <a:avLst/>
          </a:prstGeom>
          <a:noFill/>
        </p:spPr>
        <p:txBody>
          <a:bodyPr wrap="square">
            <a:spAutoFit/>
          </a:bodyPr>
          <a:lstStyle/>
          <a:p>
            <a:pPr>
              <a:spcBef>
                <a:spcPts val="600"/>
              </a:spcBef>
            </a:pPr>
            <a:r>
              <a:rPr lang="ru-RU" sz="2000" b="1" dirty="0"/>
              <a:t>Ние се радваме в съзерцанието на това, което Бог е създал (Пс. 92:4-5). Но мнозина не приемат Създателя, нито изкуплението, което Той предлага (Пс. 92:6-7).</a:t>
            </a:r>
          </a:p>
        </p:txBody>
      </p:sp>
      <p:sp>
        <p:nvSpPr>
          <p:cNvPr id="7" name="CuadroTexto 6">
            <a:extLst>
              <a:ext uri="{FF2B5EF4-FFF2-40B4-BE49-F238E27FC236}">
                <a16:creationId xmlns:a16="http://schemas.microsoft.com/office/drawing/2014/main" id="{8B00C9F4-CFBC-8AAE-054C-C698347C665D}"/>
              </a:ext>
            </a:extLst>
          </p:cNvPr>
          <p:cNvSpPr txBox="1"/>
          <p:nvPr/>
        </p:nvSpPr>
        <p:spPr>
          <a:xfrm>
            <a:off x="83192" y="6026112"/>
            <a:ext cx="6789555" cy="707886"/>
          </a:xfrm>
          <a:prstGeom prst="rect">
            <a:avLst/>
          </a:prstGeom>
          <a:noFill/>
        </p:spPr>
        <p:txBody>
          <a:bodyPr wrap="square">
            <a:spAutoFit/>
          </a:bodyPr>
          <a:lstStyle/>
          <a:p>
            <a:pPr>
              <a:spcBef>
                <a:spcPts val="600"/>
              </a:spcBef>
            </a:pPr>
            <a:r>
              <a:rPr lang="ru-RU" sz="2000" b="1" dirty="0"/>
              <a:t>Докато чакаме този момент, всяка събота подновяваме надеждата си по два начина:</a:t>
            </a:r>
          </a:p>
        </p:txBody>
      </p:sp>
    </p:spTree>
    <p:extLst>
      <p:ext uri="{BB962C8B-B14F-4D97-AF65-F5344CB8AC3E}">
        <p14:creationId xmlns:p14="http://schemas.microsoft.com/office/powerpoint/2010/main" val="36503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par>
                                <p:cTn id="36" presetID="3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290">
                                          <p:stCondLst>
                                            <p:cond delay="0"/>
                                          </p:stCondLst>
                                        </p:cTn>
                                        <p:tgtEl>
                                          <p:spTgt spid="17"/>
                                        </p:tgtEl>
                                      </p:cBhvr>
                                    </p:animEffect>
                                    <p:anim calcmode="lin" valueType="num">
                                      <p:cBhvr>
                                        <p:cTn id="5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57" dur="13">
                                          <p:stCondLst>
                                            <p:cond delay="325"/>
                                          </p:stCondLst>
                                        </p:cTn>
                                        <p:tgtEl>
                                          <p:spTgt spid="17"/>
                                        </p:tgtEl>
                                      </p:cBhvr>
                                      <p:to x="100000" y="60000"/>
                                    </p:animScale>
                                    <p:animScale>
                                      <p:cBhvr>
                                        <p:cTn id="58" dur="83" decel="50000">
                                          <p:stCondLst>
                                            <p:cond delay="338"/>
                                          </p:stCondLst>
                                        </p:cTn>
                                        <p:tgtEl>
                                          <p:spTgt spid="17"/>
                                        </p:tgtEl>
                                      </p:cBhvr>
                                      <p:to x="100000" y="100000"/>
                                    </p:animScale>
                                    <p:animScale>
                                      <p:cBhvr>
                                        <p:cTn id="59" dur="13">
                                          <p:stCondLst>
                                            <p:cond delay="656"/>
                                          </p:stCondLst>
                                        </p:cTn>
                                        <p:tgtEl>
                                          <p:spTgt spid="17"/>
                                        </p:tgtEl>
                                      </p:cBhvr>
                                      <p:to x="100000" y="80000"/>
                                    </p:animScale>
                                    <p:animScale>
                                      <p:cBhvr>
                                        <p:cTn id="60" dur="83" decel="50000">
                                          <p:stCondLst>
                                            <p:cond delay="669"/>
                                          </p:stCondLst>
                                        </p:cTn>
                                        <p:tgtEl>
                                          <p:spTgt spid="17"/>
                                        </p:tgtEl>
                                      </p:cBhvr>
                                      <p:to x="100000" y="100000"/>
                                    </p:animScale>
                                    <p:animScale>
                                      <p:cBhvr>
                                        <p:cTn id="61" dur="13">
                                          <p:stCondLst>
                                            <p:cond delay="821"/>
                                          </p:stCondLst>
                                        </p:cTn>
                                        <p:tgtEl>
                                          <p:spTgt spid="17"/>
                                        </p:tgtEl>
                                      </p:cBhvr>
                                      <p:to x="100000" y="90000"/>
                                    </p:animScale>
                                    <p:animScale>
                                      <p:cBhvr>
                                        <p:cTn id="62" dur="83" decel="50000">
                                          <p:stCondLst>
                                            <p:cond delay="834"/>
                                          </p:stCondLst>
                                        </p:cTn>
                                        <p:tgtEl>
                                          <p:spTgt spid="17"/>
                                        </p:tgtEl>
                                      </p:cBhvr>
                                      <p:to x="100000" y="100000"/>
                                    </p:animScale>
                                    <p:animScale>
                                      <p:cBhvr>
                                        <p:cTn id="63" dur="13">
                                          <p:stCondLst>
                                            <p:cond delay="904"/>
                                          </p:stCondLst>
                                        </p:cTn>
                                        <p:tgtEl>
                                          <p:spTgt spid="17"/>
                                        </p:tgtEl>
                                      </p:cBhvr>
                                      <p:to x="100000" y="95000"/>
                                    </p:animScale>
                                    <p:animScale>
                                      <p:cBhvr>
                                        <p:cTn id="64" dur="83" decel="50000">
                                          <p:stCondLst>
                                            <p:cond delay="917"/>
                                          </p:stCondLst>
                                        </p:cTn>
                                        <p:tgtEl>
                                          <p:spTgt spid="17"/>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290">
                                          <p:stCondLst>
                                            <p:cond delay="0"/>
                                          </p:stCondLst>
                                        </p:cTn>
                                        <p:tgtEl>
                                          <p:spTgt spid="13"/>
                                        </p:tgtEl>
                                      </p:cBhvr>
                                    </p:animEffect>
                                    <p:anim calcmode="lin" valueType="num">
                                      <p:cBhvr>
                                        <p:cTn id="6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3" dur="13">
                                          <p:stCondLst>
                                            <p:cond delay="325"/>
                                          </p:stCondLst>
                                        </p:cTn>
                                        <p:tgtEl>
                                          <p:spTgt spid="13"/>
                                        </p:tgtEl>
                                      </p:cBhvr>
                                      <p:to x="100000" y="60000"/>
                                    </p:animScale>
                                    <p:animScale>
                                      <p:cBhvr>
                                        <p:cTn id="74" dur="83" decel="50000">
                                          <p:stCondLst>
                                            <p:cond delay="338"/>
                                          </p:stCondLst>
                                        </p:cTn>
                                        <p:tgtEl>
                                          <p:spTgt spid="13"/>
                                        </p:tgtEl>
                                      </p:cBhvr>
                                      <p:to x="100000" y="100000"/>
                                    </p:animScale>
                                    <p:animScale>
                                      <p:cBhvr>
                                        <p:cTn id="75" dur="13">
                                          <p:stCondLst>
                                            <p:cond delay="656"/>
                                          </p:stCondLst>
                                        </p:cTn>
                                        <p:tgtEl>
                                          <p:spTgt spid="13"/>
                                        </p:tgtEl>
                                      </p:cBhvr>
                                      <p:to x="100000" y="80000"/>
                                    </p:animScale>
                                    <p:animScale>
                                      <p:cBhvr>
                                        <p:cTn id="76" dur="83" decel="50000">
                                          <p:stCondLst>
                                            <p:cond delay="669"/>
                                          </p:stCondLst>
                                        </p:cTn>
                                        <p:tgtEl>
                                          <p:spTgt spid="13"/>
                                        </p:tgtEl>
                                      </p:cBhvr>
                                      <p:to x="100000" y="100000"/>
                                    </p:animScale>
                                    <p:animScale>
                                      <p:cBhvr>
                                        <p:cTn id="77" dur="13">
                                          <p:stCondLst>
                                            <p:cond delay="821"/>
                                          </p:stCondLst>
                                        </p:cTn>
                                        <p:tgtEl>
                                          <p:spTgt spid="13"/>
                                        </p:tgtEl>
                                      </p:cBhvr>
                                      <p:to x="100000" y="90000"/>
                                    </p:animScale>
                                    <p:animScale>
                                      <p:cBhvr>
                                        <p:cTn id="78" dur="83" decel="50000">
                                          <p:stCondLst>
                                            <p:cond delay="834"/>
                                          </p:stCondLst>
                                        </p:cTn>
                                        <p:tgtEl>
                                          <p:spTgt spid="13"/>
                                        </p:tgtEl>
                                      </p:cBhvr>
                                      <p:to x="100000" y="100000"/>
                                    </p:animScale>
                                    <p:animScale>
                                      <p:cBhvr>
                                        <p:cTn id="79" dur="13">
                                          <p:stCondLst>
                                            <p:cond delay="904"/>
                                          </p:stCondLst>
                                        </p:cTn>
                                        <p:tgtEl>
                                          <p:spTgt spid="13"/>
                                        </p:tgtEl>
                                      </p:cBhvr>
                                      <p:to x="100000" y="95000"/>
                                    </p:animScale>
                                    <p:animScale>
                                      <p:cBhvr>
                                        <p:cTn id="80" dur="83" decel="50000">
                                          <p:stCondLst>
                                            <p:cond delay="917"/>
                                          </p:stCondLst>
                                        </p:cTn>
                                        <p:tgtEl>
                                          <p:spTgt spid="13"/>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left)">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15">
                                            <p:graphicEl>
                                              <a:dgm id="{ECC18239-12E4-48F2-B2B5-D045282FB753}"/>
                                            </p:graphicEl>
                                          </p:spTgt>
                                        </p:tgtEl>
                                        <p:attrNameLst>
                                          <p:attrName>style.visibility</p:attrName>
                                        </p:attrNameLst>
                                      </p:cBhvr>
                                      <p:to>
                                        <p:strVal val="visible"/>
                                      </p:to>
                                    </p:set>
                                    <p:anim calcmode="lin" valueType="num">
                                      <p:cBhvr>
                                        <p:cTn id="90" dur="500" fill="hold"/>
                                        <p:tgtEl>
                                          <p:spTgt spid="15">
                                            <p:graphicEl>
                                              <a:dgm id="{ECC18239-12E4-48F2-B2B5-D045282FB753}"/>
                                            </p:graphicEl>
                                          </p:spTgt>
                                        </p:tgtEl>
                                        <p:attrNameLst>
                                          <p:attrName>ppt_w</p:attrName>
                                        </p:attrNameLst>
                                      </p:cBhvr>
                                      <p:tavLst>
                                        <p:tav tm="0">
                                          <p:val>
                                            <p:fltVal val="0"/>
                                          </p:val>
                                        </p:tav>
                                        <p:tav tm="100000">
                                          <p:val>
                                            <p:strVal val="#ppt_w"/>
                                          </p:val>
                                        </p:tav>
                                      </p:tavLst>
                                    </p:anim>
                                    <p:anim calcmode="lin" valueType="num">
                                      <p:cBhvr>
                                        <p:cTn id="91" dur="500" fill="hold"/>
                                        <p:tgtEl>
                                          <p:spTgt spid="15">
                                            <p:graphicEl>
                                              <a:dgm id="{ECC18239-12E4-48F2-B2B5-D045282FB753}"/>
                                            </p:graphicEl>
                                          </p:spTgt>
                                        </p:tgtEl>
                                        <p:attrNameLst>
                                          <p:attrName>ppt_h</p:attrName>
                                        </p:attrNameLst>
                                      </p:cBhvr>
                                      <p:tavLst>
                                        <p:tav tm="0">
                                          <p:val>
                                            <p:fltVal val="0"/>
                                          </p:val>
                                        </p:tav>
                                        <p:tav tm="100000">
                                          <p:val>
                                            <p:strVal val="#ppt_h"/>
                                          </p:val>
                                        </p:tav>
                                      </p:tavLst>
                                    </p:anim>
                                    <p:animEffect transition="in" filter="fade">
                                      <p:cBhvr>
                                        <p:cTn id="92" dur="500"/>
                                        <p:tgtEl>
                                          <p:spTgt spid="15">
                                            <p:graphicEl>
                                              <a:dgm id="{ECC18239-12E4-48F2-B2B5-D045282FB753}"/>
                                            </p:graphicEl>
                                          </p:spTgt>
                                        </p:tgtEl>
                                      </p:cBhvr>
                                    </p:animEffect>
                                    <p:anim calcmode="lin" valueType="num">
                                      <p:cBhvr>
                                        <p:cTn id="93" dur="500" fill="hold"/>
                                        <p:tgtEl>
                                          <p:spTgt spid="15">
                                            <p:graphicEl>
                                              <a:dgm id="{ECC18239-12E4-48F2-B2B5-D045282FB753}"/>
                                            </p:graphicEl>
                                          </p:spTgt>
                                        </p:tgtEl>
                                        <p:attrNameLst>
                                          <p:attrName>ppt_x</p:attrName>
                                        </p:attrNameLst>
                                      </p:cBhvr>
                                      <p:tavLst>
                                        <p:tav tm="0">
                                          <p:val>
                                            <p:fltVal val="0.5"/>
                                          </p:val>
                                        </p:tav>
                                        <p:tav tm="100000">
                                          <p:val>
                                            <p:strVal val="#ppt_x"/>
                                          </p:val>
                                        </p:tav>
                                      </p:tavLst>
                                    </p:anim>
                                    <p:anim calcmode="lin" valueType="num">
                                      <p:cBhvr>
                                        <p:cTn id="94" dur="500" fill="hold"/>
                                        <p:tgtEl>
                                          <p:spTgt spid="15">
                                            <p:graphicEl>
                                              <a:dgm id="{ECC18239-12E4-48F2-B2B5-D045282FB753}"/>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5">
                                            <p:graphicEl>
                                              <a:dgm id="{B7016AC9-A596-4F4F-A22D-86E0FFA71454}"/>
                                            </p:graphicEl>
                                          </p:spTgt>
                                        </p:tgtEl>
                                        <p:attrNameLst>
                                          <p:attrName>style.visibility</p:attrName>
                                        </p:attrNameLst>
                                      </p:cBhvr>
                                      <p:to>
                                        <p:strVal val="visible"/>
                                      </p:to>
                                    </p:set>
                                    <p:anim calcmode="lin" valueType="num">
                                      <p:cBhvr>
                                        <p:cTn id="97" dur="500" fill="hold"/>
                                        <p:tgtEl>
                                          <p:spTgt spid="15">
                                            <p:graphicEl>
                                              <a:dgm id="{B7016AC9-A596-4F4F-A22D-86E0FFA71454}"/>
                                            </p:graphicEl>
                                          </p:spTgt>
                                        </p:tgtEl>
                                        <p:attrNameLst>
                                          <p:attrName>ppt_w</p:attrName>
                                        </p:attrNameLst>
                                      </p:cBhvr>
                                      <p:tavLst>
                                        <p:tav tm="0">
                                          <p:val>
                                            <p:fltVal val="0"/>
                                          </p:val>
                                        </p:tav>
                                        <p:tav tm="100000">
                                          <p:val>
                                            <p:strVal val="#ppt_w"/>
                                          </p:val>
                                        </p:tav>
                                      </p:tavLst>
                                    </p:anim>
                                    <p:anim calcmode="lin" valueType="num">
                                      <p:cBhvr>
                                        <p:cTn id="98" dur="500" fill="hold"/>
                                        <p:tgtEl>
                                          <p:spTgt spid="15">
                                            <p:graphicEl>
                                              <a:dgm id="{B7016AC9-A596-4F4F-A22D-86E0FFA71454}"/>
                                            </p:graphicEl>
                                          </p:spTgt>
                                        </p:tgtEl>
                                        <p:attrNameLst>
                                          <p:attrName>ppt_h</p:attrName>
                                        </p:attrNameLst>
                                      </p:cBhvr>
                                      <p:tavLst>
                                        <p:tav tm="0">
                                          <p:val>
                                            <p:fltVal val="0"/>
                                          </p:val>
                                        </p:tav>
                                        <p:tav tm="100000">
                                          <p:val>
                                            <p:strVal val="#ppt_h"/>
                                          </p:val>
                                        </p:tav>
                                      </p:tavLst>
                                    </p:anim>
                                    <p:animEffect transition="in" filter="fade">
                                      <p:cBhvr>
                                        <p:cTn id="99" dur="500"/>
                                        <p:tgtEl>
                                          <p:spTgt spid="15">
                                            <p:graphicEl>
                                              <a:dgm id="{B7016AC9-A596-4F4F-A22D-86E0FFA71454}"/>
                                            </p:graphicEl>
                                          </p:spTgt>
                                        </p:tgtEl>
                                      </p:cBhvr>
                                    </p:animEffect>
                                    <p:anim calcmode="lin" valueType="num">
                                      <p:cBhvr>
                                        <p:cTn id="100" dur="500" fill="hold"/>
                                        <p:tgtEl>
                                          <p:spTgt spid="15">
                                            <p:graphicEl>
                                              <a:dgm id="{B7016AC9-A596-4F4F-A22D-86E0FFA71454}"/>
                                            </p:graphicEl>
                                          </p:spTgt>
                                        </p:tgtEl>
                                        <p:attrNameLst>
                                          <p:attrName>ppt_x</p:attrName>
                                        </p:attrNameLst>
                                      </p:cBhvr>
                                      <p:tavLst>
                                        <p:tav tm="0">
                                          <p:val>
                                            <p:fltVal val="0.5"/>
                                          </p:val>
                                        </p:tav>
                                        <p:tav tm="100000">
                                          <p:val>
                                            <p:strVal val="#ppt_x"/>
                                          </p:val>
                                        </p:tav>
                                      </p:tavLst>
                                    </p:anim>
                                    <p:anim calcmode="lin" valueType="num">
                                      <p:cBhvr>
                                        <p:cTn id="101" dur="500" fill="hold"/>
                                        <p:tgtEl>
                                          <p:spTgt spid="15">
                                            <p:graphicEl>
                                              <a:dgm id="{B7016AC9-A596-4F4F-A22D-86E0FFA71454}"/>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5">
                                            <p:graphicEl>
                                              <a:dgm id="{84558AA3-C098-455A-B404-0EEC16954F1D}"/>
                                            </p:graphicEl>
                                          </p:spTgt>
                                        </p:tgtEl>
                                        <p:attrNameLst>
                                          <p:attrName>style.visibility</p:attrName>
                                        </p:attrNameLst>
                                      </p:cBhvr>
                                      <p:to>
                                        <p:strVal val="visible"/>
                                      </p:to>
                                    </p:set>
                                    <p:anim calcmode="lin" valueType="num">
                                      <p:cBhvr>
                                        <p:cTn id="104" dur="500" fill="hold"/>
                                        <p:tgtEl>
                                          <p:spTgt spid="15">
                                            <p:graphicEl>
                                              <a:dgm id="{84558AA3-C098-455A-B404-0EEC16954F1D}"/>
                                            </p:graphicEl>
                                          </p:spTgt>
                                        </p:tgtEl>
                                        <p:attrNameLst>
                                          <p:attrName>ppt_w</p:attrName>
                                        </p:attrNameLst>
                                      </p:cBhvr>
                                      <p:tavLst>
                                        <p:tav tm="0">
                                          <p:val>
                                            <p:fltVal val="0"/>
                                          </p:val>
                                        </p:tav>
                                        <p:tav tm="100000">
                                          <p:val>
                                            <p:strVal val="#ppt_w"/>
                                          </p:val>
                                        </p:tav>
                                      </p:tavLst>
                                    </p:anim>
                                    <p:anim calcmode="lin" valueType="num">
                                      <p:cBhvr>
                                        <p:cTn id="105" dur="500" fill="hold"/>
                                        <p:tgtEl>
                                          <p:spTgt spid="15">
                                            <p:graphicEl>
                                              <a:dgm id="{84558AA3-C098-455A-B404-0EEC16954F1D}"/>
                                            </p:graphicEl>
                                          </p:spTgt>
                                        </p:tgtEl>
                                        <p:attrNameLst>
                                          <p:attrName>ppt_h</p:attrName>
                                        </p:attrNameLst>
                                      </p:cBhvr>
                                      <p:tavLst>
                                        <p:tav tm="0">
                                          <p:val>
                                            <p:fltVal val="0"/>
                                          </p:val>
                                        </p:tav>
                                        <p:tav tm="100000">
                                          <p:val>
                                            <p:strVal val="#ppt_h"/>
                                          </p:val>
                                        </p:tav>
                                      </p:tavLst>
                                    </p:anim>
                                    <p:animEffect transition="in" filter="fade">
                                      <p:cBhvr>
                                        <p:cTn id="106" dur="500"/>
                                        <p:tgtEl>
                                          <p:spTgt spid="15">
                                            <p:graphicEl>
                                              <a:dgm id="{84558AA3-C098-455A-B404-0EEC16954F1D}"/>
                                            </p:graphicEl>
                                          </p:spTgt>
                                        </p:tgtEl>
                                      </p:cBhvr>
                                    </p:animEffect>
                                    <p:anim calcmode="lin" valueType="num">
                                      <p:cBhvr>
                                        <p:cTn id="107" dur="500" fill="hold"/>
                                        <p:tgtEl>
                                          <p:spTgt spid="15">
                                            <p:graphicEl>
                                              <a:dgm id="{84558AA3-C098-455A-B404-0EEC16954F1D}"/>
                                            </p:graphicEl>
                                          </p:spTgt>
                                        </p:tgtEl>
                                        <p:attrNameLst>
                                          <p:attrName>ppt_x</p:attrName>
                                        </p:attrNameLst>
                                      </p:cBhvr>
                                      <p:tavLst>
                                        <p:tav tm="0">
                                          <p:val>
                                            <p:fltVal val="0.5"/>
                                          </p:val>
                                        </p:tav>
                                        <p:tav tm="100000">
                                          <p:val>
                                            <p:strVal val="#ppt_x"/>
                                          </p:val>
                                        </p:tav>
                                      </p:tavLst>
                                    </p:anim>
                                    <p:anim calcmode="lin" valueType="num">
                                      <p:cBhvr>
                                        <p:cTn id="108" dur="500" fill="hold"/>
                                        <p:tgtEl>
                                          <p:spTgt spid="15">
                                            <p:graphicEl>
                                              <a:dgm id="{84558AA3-C098-455A-B404-0EEC16954F1D}"/>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5">
                                            <p:graphicEl>
                                              <a:dgm id="{480A8D73-E9AB-4084-81E3-3D016385E6BE}"/>
                                            </p:graphicEl>
                                          </p:spTgt>
                                        </p:tgtEl>
                                        <p:attrNameLst>
                                          <p:attrName>style.visibility</p:attrName>
                                        </p:attrNameLst>
                                      </p:cBhvr>
                                      <p:to>
                                        <p:strVal val="visible"/>
                                      </p:to>
                                    </p:set>
                                    <p:anim calcmode="lin" valueType="num">
                                      <p:cBhvr>
                                        <p:cTn id="113" dur="500" fill="hold"/>
                                        <p:tgtEl>
                                          <p:spTgt spid="15">
                                            <p:graphicEl>
                                              <a:dgm id="{480A8D73-E9AB-4084-81E3-3D016385E6BE}"/>
                                            </p:graphicEl>
                                          </p:spTgt>
                                        </p:tgtEl>
                                        <p:attrNameLst>
                                          <p:attrName>ppt_w</p:attrName>
                                        </p:attrNameLst>
                                      </p:cBhvr>
                                      <p:tavLst>
                                        <p:tav tm="0">
                                          <p:val>
                                            <p:fltVal val="0"/>
                                          </p:val>
                                        </p:tav>
                                        <p:tav tm="100000">
                                          <p:val>
                                            <p:strVal val="#ppt_w"/>
                                          </p:val>
                                        </p:tav>
                                      </p:tavLst>
                                    </p:anim>
                                    <p:anim calcmode="lin" valueType="num">
                                      <p:cBhvr>
                                        <p:cTn id="114" dur="500" fill="hold"/>
                                        <p:tgtEl>
                                          <p:spTgt spid="15">
                                            <p:graphicEl>
                                              <a:dgm id="{480A8D73-E9AB-4084-81E3-3D016385E6BE}"/>
                                            </p:graphicEl>
                                          </p:spTgt>
                                        </p:tgtEl>
                                        <p:attrNameLst>
                                          <p:attrName>ppt_h</p:attrName>
                                        </p:attrNameLst>
                                      </p:cBhvr>
                                      <p:tavLst>
                                        <p:tav tm="0">
                                          <p:val>
                                            <p:fltVal val="0"/>
                                          </p:val>
                                        </p:tav>
                                        <p:tav tm="100000">
                                          <p:val>
                                            <p:strVal val="#ppt_h"/>
                                          </p:val>
                                        </p:tav>
                                      </p:tavLst>
                                    </p:anim>
                                    <p:animEffect transition="in" filter="fade">
                                      <p:cBhvr>
                                        <p:cTn id="115" dur="500"/>
                                        <p:tgtEl>
                                          <p:spTgt spid="15">
                                            <p:graphicEl>
                                              <a:dgm id="{480A8D73-E9AB-4084-81E3-3D016385E6BE}"/>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15">
                                            <p:graphicEl>
                                              <a:dgm id="{FABAD5CE-A0BA-403E-A065-559426E7D7F8}"/>
                                            </p:graphicEl>
                                          </p:spTgt>
                                        </p:tgtEl>
                                        <p:attrNameLst>
                                          <p:attrName>style.visibility</p:attrName>
                                        </p:attrNameLst>
                                      </p:cBhvr>
                                      <p:to>
                                        <p:strVal val="visible"/>
                                      </p:to>
                                    </p:set>
                                    <p:anim calcmode="lin" valueType="num">
                                      <p:cBhvr>
                                        <p:cTn id="120" dur="500" fill="hold"/>
                                        <p:tgtEl>
                                          <p:spTgt spid="15">
                                            <p:graphicEl>
                                              <a:dgm id="{FABAD5CE-A0BA-403E-A065-559426E7D7F8}"/>
                                            </p:graphicEl>
                                          </p:spTgt>
                                        </p:tgtEl>
                                        <p:attrNameLst>
                                          <p:attrName>ppt_w</p:attrName>
                                        </p:attrNameLst>
                                      </p:cBhvr>
                                      <p:tavLst>
                                        <p:tav tm="0">
                                          <p:val>
                                            <p:fltVal val="0"/>
                                          </p:val>
                                        </p:tav>
                                        <p:tav tm="100000">
                                          <p:val>
                                            <p:strVal val="#ppt_w"/>
                                          </p:val>
                                        </p:tav>
                                      </p:tavLst>
                                    </p:anim>
                                    <p:anim calcmode="lin" valueType="num">
                                      <p:cBhvr>
                                        <p:cTn id="121" dur="500" fill="hold"/>
                                        <p:tgtEl>
                                          <p:spTgt spid="15">
                                            <p:graphicEl>
                                              <a:dgm id="{FABAD5CE-A0BA-403E-A065-559426E7D7F8}"/>
                                            </p:graphicEl>
                                          </p:spTgt>
                                        </p:tgtEl>
                                        <p:attrNameLst>
                                          <p:attrName>ppt_h</p:attrName>
                                        </p:attrNameLst>
                                      </p:cBhvr>
                                      <p:tavLst>
                                        <p:tav tm="0">
                                          <p:val>
                                            <p:fltVal val="0"/>
                                          </p:val>
                                        </p:tav>
                                        <p:tav tm="100000">
                                          <p:val>
                                            <p:strVal val="#ppt_h"/>
                                          </p:val>
                                        </p:tav>
                                      </p:tavLst>
                                    </p:anim>
                                    <p:animEffect transition="in" filter="fade">
                                      <p:cBhvr>
                                        <p:cTn id="122" dur="500"/>
                                        <p:tgtEl>
                                          <p:spTgt spid="15">
                                            <p:graphicEl>
                                              <a:dgm id="{FABAD5CE-A0BA-403E-A065-559426E7D7F8}"/>
                                            </p:graphicEl>
                                          </p:spTgt>
                                        </p:tgtEl>
                                      </p:cBhvr>
                                    </p:animEffect>
                                    <p:anim calcmode="lin" valueType="num">
                                      <p:cBhvr>
                                        <p:cTn id="123" dur="500" fill="hold"/>
                                        <p:tgtEl>
                                          <p:spTgt spid="15">
                                            <p:graphicEl>
                                              <a:dgm id="{FABAD5CE-A0BA-403E-A065-559426E7D7F8}"/>
                                            </p:graphicEl>
                                          </p:spTgt>
                                        </p:tgtEl>
                                        <p:attrNameLst>
                                          <p:attrName>ppt_x</p:attrName>
                                        </p:attrNameLst>
                                      </p:cBhvr>
                                      <p:tavLst>
                                        <p:tav tm="0">
                                          <p:val>
                                            <p:fltVal val="0.5"/>
                                          </p:val>
                                        </p:tav>
                                        <p:tav tm="100000">
                                          <p:val>
                                            <p:strVal val="#ppt_x"/>
                                          </p:val>
                                        </p:tav>
                                      </p:tavLst>
                                    </p:anim>
                                    <p:anim calcmode="lin" valueType="num">
                                      <p:cBhvr>
                                        <p:cTn id="124" dur="500" fill="hold"/>
                                        <p:tgtEl>
                                          <p:spTgt spid="15">
                                            <p:graphicEl>
                                              <a:dgm id="{FABAD5CE-A0BA-403E-A065-559426E7D7F8}"/>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15">
                                            <p:graphicEl>
                                              <a:dgm id="{389BD8E6-28DF-491E-BFC3-C806AD482421}"/>
                                            </p:graphicEl>
                                          </p:spTgt>
                                        </p:tgtEl>
                                        <p:attrNameLst>
                                          <p:attrName>style.visibility</p:attrName>
                                        </p:attrNameLst>
                                      </p:cBhvr>
                                      <p:to>
                                        <p:strVal val="visible"/>
                                      </p:to>
                                    </p:set>
                                    <p:anim calcmode="lin" valueType="num">
                                      <p:cBhvr>
                                        <p:cTn id="127" dur="500" fill="hold"/>
                                        <p:tgtEl>
                                          <p:spTgt spid="15">
                                            <p:graphicEl>
                                              <a:dgm id="{389BD8E6-28DF-491E-BFC3-C806AD482421}"/>
                                            </p:graphicEl>
                                          </p:spTgt>
                                        </p:tgtEl>
                                        <p:attrNameLst>
                                          <p:attrName>ppt_w</p:attrName>
                                        </p:attrNameLst>
                                      </p:cBhvr>
                                      <p:tavLst>
                                        <p:tav tm="0">
                                          <p:val>
                                            <p:fltVal val="0"/>
                                          </p:val>
                                        </p:tav>
                                        <p:tav tm="100000">
                                          <p:val>
                                            <p:strVal val="#ppt_w"/>
                                          </p:val>
                                        </p:tav>
                                      </p:tavLst>
                                    </p:anim>
                                    <p:anim calcmode="lin" valueType="num">
                                      <p:cBhvr>
                                        <p:cTn id="128" dur="500" fill="hold"/>
                                        <p:tgtEl>
                                          <p:spTgt spid="15">
                                            <p:graphicEl>
                                              <a:dgm id="{389BD8E6-28DF-491E-BFC3-C806AD482421}"/>
                                            </p:graphicEl>
                                          </p:spTgt>
                                        </p:tgtEl>
                                        <p:attrNameLst>
                                          <p:attrName>ppt_h</p:attrName>
                                        </p:attrNameLst>
                                      </p:cBhvr>
                                      <p:tavLst>
                                        <p:tav tm="0">
                                          <p:val>
                                            <p:fltVal val="0"/>
                                          </p:val>
                                        </p:tav>
                                        <p:tav tm="100000">
                                          <p:val>
                                            <p:strVal val="#ppt_h"/>
                                          </p:val>
                                        </p:tav>
                                      </p:tavLst>
                                    </p:anim>
                                    <p:animEffect transition="in" filter="fade">
                                      <p:cBhvr>
                                        <p:cTn id="129" dur="500"/>
                                        <p:tgtEl>
                                          <p:spTgt spid="15">
                                            <p:graphicEl>
                                              <a:dgm id="{389BD8E6-28DF-491E-BFC3-C806AD482421}"/>
                                            </p:graphicEl>
                                          </p:spTgt>
                                        </p:tgtEl>
                                      </p:cBhvr>
                                    </p:animEffect>
                                    <p:anim calcmode="lin" valueType="num">
                                      <p:cBhvr>
                                        <p:cTn id="130" dur="500" fill="hold"/>
                                        <p:tgtEl>
                                          <p:spTgt spid="15">
                                            <p:graphicEl>
                                              <a:dgm id="{389BD8E6-28DF-491E-BFC3-C806AD482421}"/>
                                            </p:graphicEl>
                                          </p:spTgt>
                                        </p:tgtEl>
                                        <p:attrNameLst>
                                          <p:attrName>ppt_x</p:attrName>
                                        </p:attrNameLst>
                                      </p:cBhvr>
                                      <p:tavLst>
                                        <p:tav tm="0">
                                          <p:val>
                                            <p:fltVal val="0.5"/>
                                          </p:val>
                                        </p:tav>
                                        <p:tav tm="100000">
                                          <p:val>
                                            <p:strVal val="#ppt_x"/>
                                          </p:val>
                                        </p:tav>
                                      </p:tavLst>
                                    </p:anim>
                                    <p:anim calcmode="lin" valueType="num">
                                      <p:cBhvr>
                                        <p:cTn id="131" dur="500" fill="hold"/>
                                        <p:tgtEl>
                                          <p:spTgt spid="15">
                                            <p:graphicEl>
                                              <a:dgm id="{389BD8E6-28DF-491E-BFC3-C806AD482421}"/>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15">
                                            <p:graphicEl>
                                              <a:dgm id="{8AC2DEEC-C2DC-435C-9636-6D87B1B74708}"/>
                                            </p:graphicEl>
                                          </p:spTgt>
                                        </p:tgtEl>
                                        <p:attrNameLst>
                                          <p:attrName>style.visibility</p:attrName>
                                        </p:attrNameLst>
                                      </p:cBhvr>
                                      <p:to>
                                        <p:strVal val="visible"/>
                                      </p:to>
                                    </p:set>
                                    <p:anim calcmode="lin" valueType="num">
                                      <p:cBhvr>
                                        <p:cTn id="134" dur="500" fill="hold"/>
                                        <p:tgtEl>
                                          <p:spTgt spid="15">
                                            <p:graphicEl>
                                              <a:dgm id="{8AC2DEEC-C2DC-435C-9636-6D87B1B74708}"/>
                                            </p:graphicEl>
                                          </p:spTgt>
                                        </p:tgtEl>
                                        <p:attrNameLst>
                                          <p:attrName>ppt_w</p:attrName>
                                        </p:attrNameLst>
                                      </p:cBhvr>
                                      <p:tavLst>
                                        <p:tav tm="0">
                                          <p:val>
                                            <p:fltVal val="0"/>
                                          </p:val>
                                        </p:tav>
                                        <p:tav tm="100000">
                                          <p:val>
                                            <p:strVal val="#ppt_w"/>
                                          </p:val>
                                        </p:tav>
                                      </p:tavLst>
                                    </p:anim>
                                    <p:anim calcmode="lin" valueType="num">
                                      <p:cBhvr>
                                        <p:cTn id="135" dur="500" fill="hold"/>
                                        <p:tgtEl>
                                          <p:spTgt spid="15">
                                            <p:graphicEl>
                                              <a:dgm id="{8AC2DEEC-C2DC-435C-9636-6D87B1B74708}"/>
                                            </p:graphicEl>
                                          </p:spTgt>
                                        </p:tgtEl>
                                        <p:attrNameLst>
                                          <p:attrName>ppt_h</p:attrName>
                                        </p:attrNameLst>
                                      </p:cBhvr>
                                      <p:tavLst>
                                        <p:tav tm="0">
                                          <p:val>
                                            <p:fltVal val="0"/>
                                          </p:val>
                                        </p:tav>
                                        <p:tav tm="100000">
                                          <p:val>
                                            <p:strVal val="#ppt_h"/>
                                          </p:val>
                                        </p:tav>
                                      </p:tavLst>
                                    </p:anim>
                                    <p:animEffect transition="in" filter="fade">
                                      <p:cBhvr>
                                        <p:cTn id="136" dur="500"/>
                                        <p:tgtEl>
                                          <p:spTgt spid="15">
                                            <p:graphicEl>
                                              <a:dgm id="{8AC2DEEC-C2DC-435C-9636-6D87B1B74708}"/>
                                            </p:graphicEl>
                                          </p:spTgt>
                                        </p:tgtEl>
                                      </p:cBhvr>
                                    </p:animEffect>
                                    <p:anim calcmode="lin" valueType="num">
                                      <p:cBhvr>
                                        <p:cTn id="137" dur="500" fill="hold"/>
                                        <p:tgtEl>
                                          <p:spTgt spid="15">
                                            <p:graphicEl>
                                              <a:dgm id="{8AC2DEEC-C2DC-435C-9636-6D87B1B74708}"/>
                                            </p:graphicEl>
                                          </p:spTgt>
                                        </p:tgtEl>
                                        <p:attrNameLst>
                                          <p:attrName>ppt_x</p:attrName>
                                        </p:attrNameLst>
                                      </p:cBhvr>
                                      <p:tavLst>
                                        <p:tav tm="0">
                                          <p:val>
                                            <p:fltVal val="0.5"/>
                                          </p:val>
                                        </p:tav>
                                        <p:tav tm="100000">
                                          <p:val>
                                            <p:strVal val="#ppt_x"/>
                                          </p:val>
                                        </p:tav>
                                      </p:tavLst>
                                    </p:anim>
                                    <p:anim calcmode="lin" valueType="num">
                                      <p:cBhvr>
                                        <p:cTn id="138" dur="500" fill="hold"/>
                                        <p:tgtEl>
                                          <p:spTgt spid="15">
                                            <p:graphicEl>
                                              <a:dgm id="{8AC2DEEC-C2DC-435C-9636-6D87B1B74708}"/>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15">
                                            <p:graphicEl>
                                              <a:dgm id="{D88324E7-C2A0-49F7-AA83-B993CAC7C3BA}"/>
                                            </p:graphicEl>
                                          </p:spTgt>
                                        </p:tgtEl>
                                        <p:attrNameLst>
                                          <p:attrName>style.visibility</p:attrName>
                                        </p:attrNameLst>
                                      </p:cBhvr>
                                      <p:to>
                                        <p:strVal val="visible"/>
                                      </p:to>
                                    </p:set>
                                    <p:anim calcmode="lin" valueType="num">
                                      <p:cBhvr>
                                        <p:cTn id="143" dur="500" fill="hold"/>
                                        <p:tgtEl>
                                          <p:spTgt spid="15">
                                            <p:graphicEl>
                                              <a:dgm id="{D88324E7-C2A0-49F7-AA83-B993CAC7C3BA}"/>
                                            </p:graphicEl>
                                          </p:spTgt>
                                        </p:tgtEl>
                                        <p:attrNameLst>
                                          <p:attrName>ppt_w</p:attrName>
                                        </p:attrNameLst>
                                      </p:cBhvr>
                                      <p:tavLst>
                                        <p:tav tm="0">
                                          <p:val>
                                            <p:fltVal val="0"/>
                                          </p:val>
                                        </p:tav>
                                        <p:tav tm="100000">
                                          <p:val>
                                            <p:strVal val="#ppt_w"/>
                                          </p:val>
                                        </p:tav>
                                      </p:tavLst>
                                    </p:anim>
                                    <p:anim calcmode="lin" valueType="num">
                                      <p:cBhvr>
                                        <p:cTn id="144" dur="500" fill="hold"/>
                                        <p:tgtEl>
                                          <p:spTgt spid="15">
                                            <p:graphicEl>
                                              <a:dgm id="{D88324E7-C2A0-49F7-AA83-B993CAC7C3BA}"/>
                                            </p:graphicEl>
                                          </p:spTgt>
                                        </p:tgtEl>
                                        <p:attrNameLst>
                                          <p:attrName>ppt_h</p:attrName>
                                        </p:attrNameLst>
                                      </p:cBhvr>
                                      <p:tavLst>
                                        <p:tav tm="0">
                                          <p:val>
                                            <p:fltVal val="0"/>
                                          </p:val>
                                        </p:tav>
                                        <p:tav tm="100000">
                                          <p:val>
                                            <p:strVal val="#ppt_h"/>
                                          </p:val>
                                        </p:tav>
                                      </p:tavLst>
                                    </p:anim>
                                    <p:animEffect transition="in" filter="fade">
                                      <p:cBhvr>
                                        <p:cTn id="145" dur="500"/>
                                        <p:tgtEl>
                                          <p:spTgt spid="15">
                                            <p:graphicEl>
                                              <a:dgm id="{D88324E7-C2A0-49F7-AA83-B993CAC7C3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5" grpId="0"/>
      <p:bldP spid="6" grpId="0"/>
      <p:bldGraphic spid="15" grpId="0" uiExpand="1">
        <p:bldSub>
          <a:bldDgm bld="one"/>
        </p:bldSub>
      </p:bldGraphic>
      <p:bldP spid="1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FD13D05-3BBC-92E4-7E21-75B1B31D7CA0}"/>
              </a:ext>
            </a:extLst>
          </p:cNvPr>
          <p:cNvSpPr>
            <a:spLocks noGrp="1" noRot="1" noMove="1" noResize="1" noEditPoints="1" noAdjustHandles="1" noChangeArrowheads="1" noChangeShapeType="1"/>
          </p:cNvSpPr>
          <p:nvPr/>
        </p:nvSpPr>
        <p:spPr>
          <a:xfrm>
            <a:off x="0" y="0"/>
            <a:ext cx="12192000" cy="1111998"/>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35AE7CA-4C78-E0F0-DB5B-7D54275F04A4}"/>
              </a:ext>
            </a:extLst>
          </p:cNvPr>
          <p:cNvSpPr txBox="1"/>
          <p:nvPr/>
        </p:nvSpPr>
        <p:spPr>
          <a:xfrm>
            <a:off x="33250" y="-66809"/>
            <a:ext cx="12192000" cy="769441"/>
          </a:xfrm>
          <a:prstGeom prst="rect">
            <a:avLst/>
          </a:prstGeom>
          <a:noFill/>
        </p:spPr>
        <p:txBody>
          <a:bodyPr wrap="square">
            <a:spAutoFit/>
            <a:scene3d>
              <a:camera prst="orthographicFront"/>
              <a:lightRig rig="sunrise" dir="t"/>
            </a:scene3d>
            <a:sp3d extrusionH="57150" contourW="12700">
              <a:bevelT w="38100" h="38100" prst="convex"/>
              <a:contourClr>
                <a:schemeClr val="accent4">
                  <a:lumMod val="50000"/>
                </a:schemeClr>
              </a:contourClr>
            </a:sp3d>
          </a:bodyPr>
          <a:lstStyle/>
          <a:p>
            <a:pPr algn="ctr"/>
            <a:r>
              <a:rPr lang="bg-BG" sz="4400" b="1" spc="300" dirty="0">
                <a:ln w="12700" cmpd="sng">
                  <a:solidFill>
                    <a:schemeClr val="accent4"/>
                  </a:solidFill>
                  <a:prstDash val="solid"/>
                </a:ln>
                <a:solidFill>
                  <a:schemeClr val="accent2">
                    <a:lumMod val="40000"/>
                    <a:lumOff val="60000"/>
                  </a:schemeClr>
                </a:solidFill>
                <a:effectLst>
                  <a:outerShdw blurRad="38100" dist="38100" dir="2700000" algn="tl">
                    <a:srgbClr val="000000">
                      <a:alpha val="43137"/>
                    </a:srgbClr>
                  </a:outerShdw>
                </a:effectLst>
              </a:rPr>
              <a:t>ДОЧАКАЙТЕ СЛАВНОТО УТРО</a:t>
            </a:r>
          </a:p>
        </p:txBody>
      </p:sp>
      <p:sp>
        <p:nvSpPr>
          <p:cNvPr id="5" name="CuadroTexto 4">
            <a:extLst>
              <a:ext uri="{FF2B5EF4-FFF2-40B4-BE49-F238E27FC236}">
                <a16:creationId xmlns:a16="http://schemas.microsoft.com/office/drawing/2014/main" id="{B8C96E39-8DB7-DFD4-41F7-0B8C84C6E696}"/>
              </a:ext>
            </a:extLst>
          </p:cNvPr>
          <p:cNvSpPr txBox="1"/>
          <p:nvPr/>
        </p:nvSpPr>
        <p:spPr>
          <a:xfrm>
            <a:off x="-99754" y="614928"/>
            <a:ext cx="12458007" cy="592470"/>
          </a:xfrm>
          <a:prstGeom prst="rect">
            <a:avLst/>
          </a:prstGeom>
          <a:noFill/>
        </p:spPr>
        <p:txBody>
          <a:bodyPr wrap="square">
            <a:spAutoFit/>
          </a:bodyPr>
          <a:lstStyle/>
          <a:p>
            <a:pPr algn="ctr"/>
            <a:r>
              <a:rPr lang="ru-RU" sz="165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„Господи, на ранина ще чуеш гласа ми; На ранина ще отправям молитвата си към Тебе, и ще очаквам.”</a:t>
            </a:r>
            <a:r>
              <a:rPr lang="en" sz="165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a:t>
            </a:r>
            <a:r>
              <a:rPr lang="en" sz="16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a:t>
            </a:r>
            <a:r>
              <a:rPr lang="bg-BG" sz="16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Псалм</a:t>
            </a:r>
            <a:r>
              <a:rPr lang="en" sz="16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5:3)</a:t>
            </a:r>
            <a:endParaRPr lang="es-ES" sz="20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1A5E054-1BAC-E399-82B2-294AB3A2081E}"/>
              </a:ext>
            </a:extLst>
          </p:cNvPr>
          <p:cNvSpPr txBox="1"/>
          <p:nvPr/>
        </p:nvSpPr>
        <p:spPr>
          <a:xfrm>
            <a:off x="2369574" y="1119942"/>
            <a:ext cx="5909188" cy="1323439"/>
          </a:xfrm>
          <a:prstGeom prst="rect">
            <a:avLst/>
          </a:prstGeom>
          <a:noFill/>
        </p:spPr>
        <p:txBody>
          <a:bodyPr wrap="square" rtlCol="0">
            <a:spAutoFit/>
          </a:bodyPr>
          <a:lstStyle/>
          <a:p>
            <a:pPr>
              <a:spcBef>
                <a:spcPts val="600"/>
              </a:spcBef>
            </a:pPr>
            <a:r>
              <a:rPr lang="ru-RU" sz="2000" b="1" dirty="0"/>
              <a:t>Утрото ще сложи край на нощта на отчаяние и мъка (Пс. 130:5-6; 30:5б). Трансформацията, която утрото произвежда, е описана по следния начин в Псалм 143:</a:t>
            </a:r>
          </a:p>
        </p:txBody>
      </p:sp>
      <p:graphicFrame>
        <p:nvGraphicFramePr>
          <p:cNvPr id="7" name="Diagrama 6">
            <a:extLst>
              <a:ext uri="{FF2B5EF4-FFF2-40B4-BE49-F238E27FC236}">
                <a16:creationId xmlns:a16="http://schemas.microsoft.com/office/drawing/2014/main" id="{39800E8F-8D37-13FC-4314-BB8C0AAADF7E}"/>
              </a:ext>
            </a:extLst>
          </p:cNvPr>
          <p:cNvGraphicFramePr/>
          <p:nvPr>
            <p:extLst>
              <p:ext uri="{D42A27DB-BD31-4B8C-83A1-F6EECF244321}">
                <p14:modId xmlns:p14="http://schemas.microsoft.com/office/powerpoint/2010/main" val="806278480"/>
              </p:ext>
            </p:extLst>
          </p:nvPr>
        </p:nvGraphicFramePr>
        <p:xfrm>
          <a:off x="251012" y="2402721"/>
          <a:ext cx="7763436" cy="1014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id="{DEB4DC46-D883-A674-3B80-06E1552A54C9}"/>
              </a:ext>
            </a:extLst>
          </p:cNvPr>
          <p:cNvGraphicFramePr/>
          <p:nvPr>
            <p:extLst>
              <p:ext uri="{D42A27DB-BD31-4B8C-83A1-F6EECF244321}">
                <p14:modId xmlns:p14="http://schemas.microsoft.com/office/powerpoint/2010/main" val="812885619"/>
              </p:ext>
            </p:extLst>
          </p:nvPr>
        </p:nvGraphicFramePr>
        <p:xfrm>
          <a:off x="251012" y="3512205"/>
          <a:ext cx="7763436" cy="10145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B7C47DCE-F048-2547-54EF-3AEF1CDA2D9A}"/>
              </a:ext>
            </a:extLst>
          </p:cNvPr>
          <p:cNvSpPr txBox="1"/>
          <p:nvPr/>
        </p:nvSpPr>
        <p:spPr>
          <a:xfrm>
            <a:off x="2734446" y="4723439"/>
            <a:ext cx="5702964" cy="1015663"/>
          </a:xfrm>
          <a:prstGeom prst="rect">
            <a:avLst/>
          </a:prstGeom>
          <a:noFill/>
        </p:spPr>
        <p:txBody>
          <a:bodyPr wrap="square" rtlCol="0">
            <a:spAutoFit/>
          </a:bodyPr>
          <a:lstStyle/>
          <a:p>
            <a:pPr>
              <a:spcBef>
                <a:spcPts val="600"/>
              </a:spcBef>
            </a:pPr>
            <a:r>
              <a:rPr lang="ru-RU" sz="2000" b="1" dirty="0"/>
              <a:t>Петър ни насърчава да се доверим на Божието Слово, което да ни води до зори (2 Петрово 1:19). Но кога ще дойде утрото?</a:t>
            </a:r>
          </a:p>
        </p:txBody>
      </p:sp>
      <p:pic>
        <p:nvPicPr>
          <p:cNvPr id="4" name="Imagen 3" descr="Dibujo de una persona&#10;&#10;Descripción generada automáticamente con confianza baja">
            <a:extLst>
              <a:ext uri="{FF2B5EF4-FFF2-40B4-BE49-F238E27FC236}">
                <a16:creationId xmlns:a16="http://schemas.microsoft.com/office/drawing/2014/main" id="{82AAC3E6-A6FC-8FF2-A3DC-0E6F293EC1E9}"/>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367252" y="1347994"/>
            <a:ext cx="3573736" cy="4341804"/>
          </a:xfrm>
          <a:prstGeom prst="roundRect">
            <a:avLst>
              <a:gd name="adj" fmla="val 103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CuadroTexto 10">
            <a:extLst>
              <a:ext uri="{FF2B5EF4-FFF2-40B4-BE49-F238E27FC236}">
                <a16:creationId xmlns:a16="http://schemas.microsoft.com/office/drawing/2014/main" id="{A9DDDF70-64ED-F3A6-BD8B-37F68463E76E}"/>
              </a:ext>
            </a:extLst>
          </p:cNvPr>
          <p:cNvSpPr txBox="1"/>
          <p:nvPr/>
        </p:nvSpPr>
        <p:spPr>
          <a:xfrm>
            <a:off x="2734446" y="5784005"/>
            <a:ext cx="9457553" cy="1015663"/>
          </a:xfrm>
          <a:prstGeom prst="rect">
            <a:avLst/>
          </a:prstGeom>
          <a:noFill/>
        </p:spPr>
        <p:txBody>
          <a:bodyPr wrap="square">
            <a:spAutoFit/>
          </a:bodyPr>
          <a:lstStyle/>
          <a:p>
            <a:pPr>
              <a:spcBef>
                <a:spcPts val="600"/>
              </a:spcBef>
            </a:pPr>
            <a:r>
              <a:rPr lang="ru-RU" sz="2000" b="1" dirty="0"/>
              <a:t>Исус е „ярката и утринна звезда“ (Откр. 22:16). Когато Той дойде, „Нощ там вече няма да има; и нямат нужда от светлината на светилника, нито от светлината на слънцето, защото Господ Бог ще ги просвети” (Откр. 22:5). Чакането си заслужава.</a:t>
            </a:r>
          </a:p>
        </p:txBody>
      </p:sp>
      <p:pic>
        <p:nvPicPr>
          <p:cNvPr id="13" name="Imagen 12" descr="Imagen de la pantalla de un video juego&#10;&#10;Descripción generada automáticamente con confianza baja">
            <a:extLst>
              <a:ext uri="{FF2B5EF4-FFF2-40B4-BE49-F238E27FC236}">
                <a16:creationId xmlns:a16="http://schemas.microsoft.com/office/drawing/2014/main" id="{F1EC59F7-B319-CBE3-EC59-006A2B864C0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1011" y="4708012"/>
            <a:ext cx="2393866" cy="2007226"/>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Un dibujo de una persona&#10;&#10;Descripción generada automáticamente con confianza baja">
            <a:extLst>
              <a:ext uri="{FF2B5EF4-FFF2-40B4-BE49-F238E27FC236}">
                <a16:creationId xmlns:a16="http://schemas.microsoft.com/office/drawing/2014/main" id="{63B0E679-DF5E-8B05-794E-0C977188CAE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51010" y="1292142"/>
            <a:ext cx="2030073" cy="984722"/>
          </a:xfrm>
          <a:prstGeom prst="roundRect">
            <a:avLst>
              <a:gd name="adj" fmla="val 4167"/>
            </a:avLst>
          </a:prstGeom>
          <a:solidFill>
            <a:srgbClr val="FFFFFF"/>
          </a:solidFill>
          <a:ln w="38100" cap="sq">
            <a:solidFill>
              <a:schemeClr val="accent3">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830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wd">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A4094E4D-4948-49AC-98C7-336C4F60F397}"/>
                                            </p:graphicEl>
                                          </p:spTgt>
                                        </p:tgtEl>
                                        <p:attrNameLst>
                                          <p:attrName>style.visibility</p:attrName>
                                        </p:attrNameLst>
                                      </p:cBhvr>
                                      <p:to>
                                        <p:strVal val="visible"/>
                                      </p:to>
                                    </p:set>
                                    <p:animEffect transition="in" filter="wipe(left)">
                                      <p:cBhvr>
                                        <p:cTn id="34" dur="500"/>
                                        <p:tgtEl>
                                          <p:spTgt spid="7">
                                            <p:graphicEl>
                                              <a:dgm id="{A4094E4D-4948-49AC-98C7-336C4F60F39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152A0168-E456-41F6-9BC6-87A23B7D65CD}"/>
                                            </p:graphicEl>
                                          </p:spTgt>
                                        </p:tgtEl>
                                        <p:attrNameLst>
                                          <p:attrName>style.visibility</p:attrName>
                                        </p:attrNameLst>
                                      </p:cBhvr>
                                      <p:to>
                                        <p:strVal val="visible"/>
                                      </p:to>
                                    </p:set>
                                    <p:animEffect transition="in" filter="wipe(left)">
                                      <p:cBhvr>
                                        <p:cTn id="39" dur="500"/>
                                        <p:tgtEl>
                                          <p:spTgt spid="7">
                                            <p:graphicEl>
                                              <a:dgm id="{152A0168-E456-41F6-9BC6-87A23B7D65CD}"/>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2AB4E602-081D-429E-832F-B5D4E7C5F1E7}"/>
                                            </p:graphicEl>
                                          </p:spTgt>
                                        </p:tgtEl>
                                        <p:attrNameLst>
                                          <p:attrName>style.visibility</p:attrName>
                                        </p:attrNameLst>
                                      </p:cBhvr>
                                      <p:to>
                                        <p:strVal val="visible"/>
                                      </p:to>
                                    </p:set>
                                    <p:animEffect transition="in" filter="wipe(left)">
                                      <p:cBhvr>
                                        <p:cTn id="42" dur="500"/>
                                        <p:tgtEl>
                                          <p:spTgt spid="7">
                                            <p:graphicEl>
                                              <a:dgm id="{2AB4E602-081D-429E-832F-B5D4E7C5F1E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3357F889-68B2-467D-AC02-7D68DE6036D0}"/>
                                            </p:graphicEl>
                                          </p:spTgt>
                                        </p:tgtEl>
                                        <p:attrNameLst>
                                          <p:attrName>style.visibility</p:attrName>
                                        </p:attrNameLst>
                                      </p:cBhvr>
                                      <p:to>
                                        <p:strVal val="visible"/>
                                      </p:to>
                                    </p:set>
                                    <p:animEffect transition="in" filter="wipe(left)">
                                      <p:cBhvr>
                                        <p:cTn id="47" dur="500"/>
                                        <p:tgtEl>
                                          <p:spTgt spid="7">
                                            <p:graphicEl>
                                              <a:dgm id="{3357F889-68B2-467D-AC02-7D68DE6036D0}"/>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graphicEl>
                                              <a:dgm id="{C44F5C69-98E0-4390-8CD2-B2149400AF4A}"/>
                                            </p:graphicEl>
                                          </p:spTgt>
                                        </p:tgtEl>
                                        <p:attrNameLst>
                                          <p:attrName>style.visibility</p:attrName>
                                        </p:attrNameLst>
                                      </p:cBhvr>
                                      <p:to>
                                        <p:strVal val="visible"/>
                                      </p:to>
                                    </p:set>
                                    <p:animEffect transition="in" filter="wipe(left)">
                                      <p:cBhvr>
                                        <p:cTn id="50" dur="500"/>
                                        <p:tgtEl>
                                          <p:spTgt spid="7">
                                            <p:graphicEl>
                                              <a:dgm id="{C44F5C69-98E0-4390-8CD2-B2149400AF4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graphicEl>
                                              <a:dgm id="{A4094E4D-4948-49AC-98C7-336C4F60F397}"/>
                                            </p:graphicEl>
                                          </p:spTgt>
                                        </p:tgtEl>
                                        <p:attrNameLst>
                                          <p:attrName>style.visibility</p:attrName>
                                        </p:attrNameLst>
                                      </p:cBhvr>
                                      <p:to>
                                        <p:strVal val="visible"/>
                                      </p:to>
                                    </p:set>
                                    <p:animEffect transition="in" filter="wipe(left)">
                                      <p:cBhvr>
                                        <p:cTn id="55" dur="500"/>
                                        <p:tgtEl>
                                          <p:spTgt spid="8">
                                            <p:graphicEl>
                                              <a:dgm id="{A4094E4D-4948-49AC-98C7-336C4F60F39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graphicEl>
                                              <a:dgm id="{152A0168-E456-41F6-9BC6-87A23B7D65CD}"/>
                                            </p:graphicEl>
                                          </p:spTgt>
                                        </p:tgtEl>
                                        <p:attrNameLst>
                                          <p:attrName>style.visibility</p:attrName>
                                        </p:attrNameLst>
                                      </p:cBhvr>
                                      <p:to>
                                        <p:strVal val="visible"/>
                                      </p:to>
                                    </p:set>
                                    <p:animEffect transition="in" filter="wipe(left)">
                                      <p:cBhvr>
                                        <p:cTn id="60" dur="500"/>
                                        <p:tgtEl>
                                          <p:spTgt spid="8">
                                            <p:graphicEl>
                                              <a:dgm id="{152A0168-E456-41F6-9BC6-87A23B7D65C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
                                            <p:graphicEl>
                                              <a:dgm id="{2AB4E602-081D-429E-832F-B5D4E7C5F1E7}"/>
                                            </p:graphicEl>
                                          </p:spTgt>
                                        </p:tgtEl>
                                        <p:attrNameLst>
                                          <p:attrName>style.visibility</p:attrName>
                                        </p:attrNameLst>
                                      </p:cBhvr>
                                      <p:to>
                                        <p:strVal val="visible"/>
                                      </p:to>
                                    </p:set>
                                    <p:animEffect transition="in" filter="wipe(left)">
                                      <p:cBhvr>
                                        <p:cTn id="63" dur="500"/>
                                        <p:tgtEl>
                                          <p:spTgt spid="8">
                                            <p:graphicEl>
                                              <a:dgm id="{2AB4E602-081D-429E-832F-B5D4E7C5F1E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graphicEl>
                                              <a:dgm id="{3357F889-68B2-467D-AC02-7D68DE6036D0}"/>
                                            </p:graphicEl>
                                          </p:spTgt>
                                        </p:tgtEl>
                                        <p:attrNameLst>
                                          <p:attrName>style.visibility</p:attrName>
                                        </p:attrNameLst>
                                      </p:cBhvr>
                                      <p:to>
                                        <p:strVal val="visible"/>
                                      </p:to>
                                    </p:set>
                                    <p:animEffect transition="in" filter="wipe(left)">
                                      <p:cBhvr>
                                        <p:cTn id="68" dur="500"/>
                                        <p:tgtEl>
                                          <p:spTgt spid="8">
                                            <p:graphicEl>
                                              <a:dgm id="{3357F889-68B2-467D-AC02-7D68DE6036D0}"/>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
                                            <p:graphicEl>
                                              <a:dgm id="{C44F5C69-98E0-4390-8CD2-B2149400AF4A}"/>
                                            </p:graphicEl>
                                          </p:spTgt>
                                        </p:tgtEl>
                                        <p:attrNameLst>
                                          <p:attrName>style.visibility</p:attrName>
                                        </p:attrNameLst>
                                      </p:cBhvr>
                                      <p:to>
                                        <p:strVal val="visible"/>
                                      </p:to>
                                    </p:set>
                                    <p:animEffect transition="in" filter="wipe(left)">
                                      <p:cBhvr>
                                        <p:cTn id="71" dur="500"/>
                                        <p:tgtEl>
                                          <p:spTgt spid="8">
                                            <p:graphicEl>
                                              <a:dgm id="{C44F5C69-98E0-4390-8CD2-B2149400AF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style.rotation</p:attrName>
                                        </p:attrNameLst>
                                      </p:cBhvr>
                                      <p:tavLst>
                                        <p:tav tm="0">
                                          <p:val>
                                            <p:fltVal val="90"/>
                                          </p:val>
                                        </p:tav>
                                        <p:tav tm="100000">
                                          <p:val>
                                            <p:fltVal val="0"/>
                                          </p:val>
                                        </p:tav>
                                      </p:tavLst>
                                    </p:anim>
                                    <p:animEffect transition="in" filter="fade">
                                      <p:cBhvr>
                                        <p:cTn id="79" dur="1000"/>
                                        <p:tgtEl>
                                          <p:spTgt spid="15"/>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randombar(horizontal)">
                                      <p:cBhvr>
                                        <p:cTn id="88" dur="500"/>
                                        <p:tgtEl>
                                          <p:spTgt spid="13"/>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Graphic spid="8" grpId="0">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CD2054-EBBC-7B9A-1AD8-92A2E7F8FE4A}"/>
              </a:ext>
            </a:extLst>
          </p:cNvPr>
          <p:cNvSpPr txBox="1"/>
          <p:nvPr/>
        </p:nvSpPr>
        <p:spPr>
          <a:xfrm>
            <a:off x="1502778" y="1128370"/>
            <a:ext cx="9186443" cy="4601260"/>
          </a:xfrm>
          <a:prstGeom prst="rect">
            <a:avLst/>
          </a:prstGeom>
          <a:noFill/>
        </p:spPr>
        <p:txBody>
          <a:bodyPr wrap="square">
            <a:spAutoFit/>
          </a:bodyPr>
          <a:lstStyle/>
          <a:p>
            <a:pPr>
              <a:spcBef>
                <a:spcPts val="600"/>
              </a:spcBef>
            </a:pPr>
            <a:r>
              <a:rPr lang="ru-RU" sz="2400" b="1" dirty="0">
                <a:latin typeface="Constantia" panose="02030602050306030303" pitchFamily="18" charset="0"/>
              </a:rPr>
              <a:t>„Очакваме второто идване на Христос. Нашата надежда за Неговото скорошно появяване в небесните облаци със сила и голяма слава изпълва сърцата ни с радост. Когато Спасителят дойде, онези, които са готови да Го срещнат, ще възкликнат: „Ето, това е нашият Бог; ние Го чакахме и Той ще ни спаси: това е Господ; чакахме Го, ще се зарадваме и ще се развеселим в Неговото спасение” [Ис. 25:9] […]</a:t>
            </a:r>
          </a:p>
          <a:p>
            <a:pPr>
              <a:spcBef>
                <a:spcPts val="600"/>
              </a:spcBef>
            </a:pPr>
            <a:r>
              <a:rPr lang="ru-RU" sz="2400" b="1" dirty="0">
                <a:latin typeface="Constantia" panose="02030602050306030303" pitchFamily="18" charset="0"/>
              </a:rPr>
              <a:t>Венецът на живота, който не повяхва, е запазен в небето за изкупените, които в небето ще бъдат царе и свещеници на Бог. Това е надеждата, поставена пред нас. Каква надежда е това! О, дано всички са готови за идването на Христос! Дай Боже да бъдете победители!“</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A7D1B5FA-CA5E-41FB-98B6-EA74EBAF469F}"/>
              </a:ext>
            </a:extLst>
          </p:cNvPr>
          <p:cNvSpPr txBox="1"/>
          <p:nvPr/>
        </p:nvSpPr>
        <p:spPr>
          <a:xfrm>
            <a:off x="4925279" y="6519446"/>
            <a:ext cx="6419643" cy="338554"/>
          </a:xfrm>
          <a:prstGeom prst="rect">
            <a:avLst/>
          </a:prstGeom>
          <a:noFill/>
        </p:spPr>
        <p:txBody>
          <a:bodyPr wrap="none" rtlCol="0">
            <a:spAutoFit/>
          </a:bodyPr>
          <a:lstStyle/>
          <a:p>
            <a:pPr algn="r"/>
            <a:r>
              <a:rPr lang="ru-RU" sz="1600" b="1" dirty="0">
                <a:solidFill>
                  <a:srgbClr val="D8DEB8"/>
                </a:solidFill>
                <a:effectLst>
                  <a:outerShdw blurRad="38100" dist="38100" dir="2700000" algn="tl">
                    <a:srgbClr val="000000">
                      <a:alpha val="43137"/>
                    </a:srgbClr>
                  </a:outerShdw>
                </a:effectLst>
              </a:rPr>
              <a:t>Е. Г. Уайт (Проповеди и беседи т.</a:t>
            </a:r>
            <a:r>
              <a:rPr lang="en-GB" sz="1600" b="1" dirty="0">
                <a:solidFill>
                  <a:srgbClr val="D8DEB8"/>
                </a:solidFill>
                <a:effectLst>
                  <a:outerShdw blurRad="38100" dist="38100" dir="2700000" algn="tl">
                    <a:srgbClr val="000000">
                      <a:alpha val="43137"/>
                    </a:srgbClr>
                  </a:outerShdw>
                </a:effectLst>
              </a:rPr>
              <a:t> </a:t>
            </a:r>
            <a:r>
              <a:rPr lang="ru-RU" sz="1600" b="1" dirty="0">
                <a:solidFill>
                  <a:srgbClr val="D8DEB8"/>
                </a:solidFill>
                <a:effectLst>
                  <a:outerShdw blurRad="38100" dist="38100" dir="2700000" algn="tl">
                    <a:srgbClr val="000000">
                      <a:alpha val="43137"/>
                    </a:srgbClr>
                  </a:outerShdw>
                </a:effectLst>
              </a:rPr>
              <a:t>2, глава 24, страница 179 – англ. изд.)</a:t>
            </a:r>
          </a:p>
        </p:txBody>
      </p:sp>
    </p:spTree>
    <p:extLst>
      <p:ext uri="{BB962C8B-B14F-4D97-AF65-F5344CB8AC3E}">
        <p14:creationId xmlns:p14="http://schemas.microsoft.com/office/powerpoint/2010/main" val="22066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1270</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Arial</vt:lpstr>
      <vt:lpstr>Calibri Light</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98</cp:revision>
  <dcterms:created xsi:type="dcterms:W3CDTF">2024-03-16T08:41:41Z</dcterms:created>
  <dcterms:modified xsi:type="dcterms:W3CDTF">2024-03-18T20:46:11Z</dcterms:modified>
</cp:coreProperties>
</file>