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n" sz="2000" b="1" dirty="0">
              <a:effectLst>
                <a:outerShdw blurRad="38100" dist="38100" dir="2700000" algn="tl">
                  <a:srgbClr val="000000">
                    <a:alpha val="43137"/>
                  </a:srgbClr>
                </a:outerShdw>
              </a:effectLst>
            </a:rPr>
            <a:t>Утеха в Христос</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n" sz="2000" b="1" dirty="0">
              <a:effectLst>
                <a:outerShdw blurRad="38100" dist="38100" dir="2700000" algn="tl">
                  <a:srgbClr val="000000">
                    <a:alpha val="43137"/>
                  </a:srgbClr>
                </a:outerShdw>
              </a:effectLst>
            </a:rPr>
            <a:t>Утеха в любовта</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n" sz="2000" b="1" dirty="0">
              <a:effectLst>
                <a:outerShdw blurRad="38100" dist="38100" dir="2700000" algn="tl">
                  <a:srgbClr val="000000">
                    <a:alpha val="43137"/>
                  </a:srgbClr>
                </a:outerShdw>
              </a:effectLst>
            </a:rPr>
            <a:t>Общение на Духа</a:t>
          </a:r>
          <a:endParaRPr lang="es-ES" sz="20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n" sz="2000" b="1" dirty="0">
              <a:effectLst>
                <a:outerShdw blurRad="38100" dist="38100" dir="2700000" algn="tl">
                  <a:srgbClr val="000000">
                    <a:alpha val="43137"/>
                  </a:srgbClr>
                </a:outerShdw>
              </a:effectLst>
            </a:rPr>
            <a:t>Искрена обич</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n" sz="2000" b="1" dirty="0">
              <a:effectLst>
                <a:outerShdw blurRad="38100" dist="38100" dir="2700000" algn="tl">
                  <a:srgbClr val="000000">
                    <a:alpha val="43137"/>
                  </a:srgbClr>
                </a:outerShdw>
              </a:effectLst>
            </a:rPr>
            <a:t>Милост</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en" sz="2000" b="1" dirty="0">
              <a:effectLst>
                <a:outerShdw blurRad="38100" dist="38100" dir="2700000" algn="tl">
                  <a:srgbClr val="000000">
                    <a:alpha val="43137"/>
                  </a:srgbClr>
                </a:outerShdw>
              </a:effectLst>
            </a:rPr>
            <a:t>Единство на чувствата и любовта</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Той ги насърчава да изучават и да подражават на образцовия живот на Христос</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Тяхната любов към Христос оказва стимулиращо влияние върху умовете им</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Те трябва да се подчинят на контрола на Духа</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Те трябва да отразяват нежните и топли емоции на човешката привързаност</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Нека демонстрират присъствието на искрена любов чрез индивидуални актове на милосърдие.</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n" sz="1800" b="1" dirty="0"/>
            <a:t>Взаимната любов прави мислите сходни и води до обединени действия</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en" sz="1800" b="1">
              <a:solidFill>
                <a:schemeClr val="bg1"/>
              </a:solidFill>
              <a:effectLst>
                <a:outerShdw blurRad="38100" dist="38100" dir="2700000" algn="tl">
                  <a:srgbClr val="000000">
                    <a:alpha val="43137"/>
                  </a:srgbClr>
                </a:outerShdw>
              </a:effectLst>
            </a:rPr>
            <a:t>Той се отказа от божествените си привилегии (Фил.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en" sz="1800" b="1">
              <a:solidFill>
                <a:schemeClr val="bg1"/>
              </a:solidFill>
              <a:effectLst>
                <a:outerShdw blurRad="38100" dist="38100" dir="2700000" algn="tl">
                  <a:srgbClr val="000000">
                    <a:alpha val="43137"/>
                  </a:srgbClr>
                </a:outerShdw>
              </a:effectLst>
            </a:rPr>
            <a:t>Стана човек, за да ни служи (Фил.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Смирено се подчини във всичко, дори до смърт (Фил.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Той ги насърчава да изучават и да подражават на образцовия живот на Христос</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Утеха в Христос</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Тяхната любов към Христос оказва стимулиращо влияние върху умовете им</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Утеха в любовта</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Те трябва да се подчинят на контрола на Духа</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Общение на Духа</a:t>
          </a:r>
          <a:endParaRPr lang="es-ES" sz="20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Те трябва да отразяват нежните и топли емоции на човешката привързаност</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Искрена обич</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Нека демонстрират присъствието на искрена любов чрез индивидуални актове на милосърдие.</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Милост</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Взаимната любов прави мислите сходни и води до обединени действия</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Единство на чувствата и любовта</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bg1"/>
              </a:solidFill>
              <a:effectLst>
                <a:outerShdw blurRad="38100" dist="38100" dir="2700000" algn="tl">
                  <a:srgbClr val="000000">
                    <a:alpha val="43137"/>
                  </a:srgbClr>
                </a:outerShdw>
              </a:effectLst>
            </a:rPr>
            <a:t>Той се отказа от божествените си привилегии (Фил.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bg1"/>
              </a:solidFill>
              <a:effectLst>
                <a:outerShdw blurRad="38100" dist="38100" dir="2700000" algn="tl">
                  <a:srgbClr val="000000">
                    <a:alpha val="43137"/>
                  </a:srgbClr>
                </a:outerShdw>
              </a:effectLst>
            </a:rPr>
            <a:t>Стана човек, за да ни служи (Фил.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Смирено се подчини във всичко, дори до смърт (Фил.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10/01/2026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на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10/01/2026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на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10/01/2026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ЕДИНСТВО ЧРЕЗ СКРОМНОСТ</a:t>
            </a: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n" b="1" dirty="0">
                <a:solidFill>
                  <a:schemeClr val="accent5">
                    <a:lumMod val="75000"/>
                  </a:schemeClr>
                </a:solidFill>
              </a:rPr>
              <a:t>Урок 4 за 24 януари 2026 г.</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spcBef>
                <a:spcPts val="600"/>
              </a:spcBef>
            </a:pPr>
            <a:r>
              <a:rPr lang="en-US" sz="2800" b="1" dirty="0">
                <a:latin typeface="Constantia" panose="02030602050306030303" pitchFamily="18" charset="0"/>
              </a:rPr>
              <a:t>„Бог позволява на всеки човек да проявява своята индивидуалност. Той не желае никой да потапя ума си в ума на друг смъртен. Тези, които желаят да се променят в ума и характера си, не трябва да гледат към хората, а към божествения Пример. Бог отправя покана: „Нека този ум бъде във вас, който беше и в Христос Исус.“ Чрез обръщане и преобразуване хората трябва да получат ума на Христос</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982012" y="5539472"/>
            <a:ext cx="3230693" cy="338554"/>
          </a:xfrm>
          <a:prstGeom prst="rect">
            <a:avLst/>
          </a:prstGeom>
          <a:noFill/>
        </p:spPr>
        <p:txBody>
          <a:bodyPr wrap="none" rtlCol="0">
            <a:spAutoFit/>
          </a:bodyPr>
          <a:lstStyle/>
          <a:p>
            <a:pPr algn="r"/>
            <a:r>
              <a:rPr lang="en" sz="1600" b="1" dirty="0"/>
              <a:t>Е. Г. Уайт (</a:t>
            </a:r>
            <a:r>
              <a:rPr lang="en-US" sz="1600" b="1" dirty="0"/>
              <a:t>Да го позная</a:t>
            </a:r>
            <a:r>
              <a:rPr lang="en" sz="1600" b="1" dirty="0"/>
              <a:t>, 8 май)</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526297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„Направете ме щастлив, като бъдете единомислени, като имате една и съща любов, като бъдете единодушни, единомислени</a:t>
            </a: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32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Филипяни</a:t>
            </a:r>
            <a:r>
              <a:rPr kumimoji="0" lang="es-ES" sz="32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2:2</a:t>
            </a: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6219451"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en" sz="2000" b="1" dirty="0">
                <a:solidFill>
                  <a:srgbClr val="B92F00"/>
                </a:solidFill>
              </a:rPr>
              <a:t>Произходът на разединението (Филипяни 2:1-3а)</a:t>
            </a:r>
          </a:p>
          <a:p>
            <a:pPr>
              <a:spcBef>
                <a:spcPts val="3000"/>
              </a:spcBef>
            </a:pPr>
            <a:r>
              <a:rPr lang="en" sz="2000" b="1" dirty="0">
                <a:solidFill>
                  <a:srgbClr val="008496"/>
                </a:solidFill>
              </a:rPr>
              <a:t>Единство чрез смирение (Филипяни 2:3б-4)</a:t>
            </a:r>
          </a:p>
          <a:p>
            <a:pPr>
              <a:spcBef>
                <a:spcPts val="3000"/>
              </a:spcBef>
            </a:pPr>
            <a:r>
              <a:rPr lang="en" sz="2000" b="1" dirty="0">
                <a:solidFill>
                  <a:srgbClr val="139E00"/>
                </a:solidFill>
              </a:rPr>
              <a:t>Мислете като Исус (Филипяни 2:5)</a:t>
            </a:r>
          </a:p>
          <a:p>
            <a:pPr>
              <a:spcBef>
                <a:spcPts val="3000"/>
              </a:spcBef>
            </a:pPr>
            <a:r>
              <a:rPr lang="en" sz="2000" b="1" dirty="0">
                <a:solidFill>
                  <a:srgbClr val="9800B9"/>
                </a:solidFill>
              </a:rPr>
              <a:t>Нагласата на Исус (Филипяни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spcBef>
                <a:spcPts val="600"/>
              </a:spcBef>
            </a:pPr>
            <a:r>
              <a:rPr lang="en" sz="2000" b="1" dirty="0"/>
              <a:t>Павел току-що е насърчил вярващите във Филипи да останат твърди пред предизвикателствата на християнския живот. Той ги е помолил да се държат по начин, достоен за небесни граждани, като е наблегнал на единството.</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323439"/>
          </a:xfrm>
          <a:prstGeom prst="rect">
            <a:avLst/>
          </a:prstGeom>
          <a:noFill/>
        </p:spPr>
        <p:txBody>
          <a:bodyPr wrap="square">
            <a:spAutoFit/>
          </a:bodyPr>
          <a:lstStyle/>
          <a:p>
            <a:pPr>
              <a:spcBef>
                <a:spcPts val="600"/>
              </a:spcBef>
            </a:pPr>
            <a:r>
              <a:rPr lang="en" sz="2000" b="1" dirty="0"/>
              <a:t>С израза „затова” Павел започва нова част, в която ни дава ключовете за разбиране как да постигнем това съвършено единство: като подражаваме на примера на Исус.</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dirty="0">
                <a:ln/>
                <a:solidFill>
                  <a:schemeClr val="accent6"/>
                </a:solidFill>
              </a:rPr>
              <a:t>ПРОИЗХОДЪТ НА РАЗДЕЛЕНИЕТО</a:t>
            </a:r>
          </a:p>
        </p:txBody>
      </p:sp>
      <p:sp>
        <p:nvSpPr>
          <p:cNvPr id="5" name="CuadroTexto 4">
            <a:extLst>
              <a:ext uri="{FF2B5EF4-FFF2-40B4-BE49-F238E27FC236}">
                <a16:creationId xmlns:a16="http://schemas.microsoft.com/office/drawing/2014/main" id="{00BD2A5A-A65E-0015-02D3-52CC51E49A8C}"/>
              </a:ext>
            </a:extLst>
          </p:cNvPr>
          <p:cNvSpPr txBox="1"/>
          <p:nvPr/>
        </p:nvSpPr>
        <p:spPr>
          <a:xfrm>
            <a:off x="581025" y="490172"/>
            <a:ext cx="7692641"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solidFill>
                <a:latin typeface="Comic Sans MS" panose="030F0702030302020204" pitchFamily="66" charset="0"/>
              </a:rPr>
              <a:t>„Не правете нищо от егоистична амбиция или суетна гордост” </a:t>
            </a:r>
            <a:r>
              <a:rPr lang="en" sz="1400" b="1" dirty="0">
                <a:solidFill>
                  <a:schemeClr val="tx2"/>
                </a:solidFill>
                <a:latin typeface="Comic Sans MS" panose="030F0702030302020204" pitchFamily="66" charset="0"/>
              </a:rPr>
              <a:t>(Филипяни 2:3а)</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0" y="1119723"/>
            <a:ext cx="8917858" cy="923330"/>
          </a:xfrm>
          <a:prstGeom prst="rect">
            <a:avLst/>
          </a:prstGeom>
          <a:noFill/>
        </p:spPr>
        <p:txBody>
          <a:bodyPr wrap="square" rtlCol="0">
            <a:spAutoFit/>
          </a:bodyPr>
          <a:lstStyle/>
          <a:p>
            <a:pPr>
              <a:spcBef>
                <a:spcPts val="600"/>
              </a:spcBef>
            </a:pPr>
            <a:r>
              <a:rPr lang="en" b="1" dirty="0"/>
              <a:t>Преди да посочи болезнената точка, изтъквайки причините за разединението, което се забелязваше сред филипяните, какви са първите съвети, които им дава, за да постигнат единство и да допълнят радостта му (Фил.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2244282287"/>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646331"/>
          </a:xfrm>
          <a:prstGeom prst="rect">
            <a:avLst/>
          </a:prstGeom>
          <a:noFill/>
        </p:spPr>
        <p:txBody>
          <a:bodyPr wrap="square" rtlCol="0">
            <a:spAutoFit/>
          </a:bodyPr>
          <a:lstStyle/>
          <a:p>
            <a:pPr>
              <a:spcBef>
                <a:spcPts val="600"/>
              </a:spcBef>
            </a:pPr>
            <a:r>
              <a:rPr lang="en" b="1" dirty="0"/>
              <a:t>Всичко това те биха могли да постигнат само ако отстранят това, което ги разделяше: гордостта и споровете (Фил. 2:3а).</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954107"/>
          </a:xfrm>
          <a:prstGeom prst="rect">
            <a:avLst/>
          </a:prstGeom>
          <a:noFill/>
        </p:spPr>
        <p:txBody>
          <a:bodyPr wrap="square">
            <a:spAutoFit/>
          </a:bodyPr>
          <a:lstStyle/>
          <a:p>
            <a:pPr>
              <a:spcBef>
                <a:spcPts val="600"/>
              </a:spcBef>
            </a:pPr>
            <a:r>
              <a:rPr lang="en" b="1" dirty="0"/>
              <a:t>И двата проблема са присъствали в бунта на Луцифер и са сред най-сериозните проблеми в отношенията (Гал. 5:26; </a:t>
            </a:r>
            <a:br>
              <a:rPr lang="en" b="1" dirty="0"/>
            </a:br>
            <a:r>
              <a:rPr lang="en" b="1" dirty="0"/>
              <a:t>Яков 3:16 </a:t>
            </a:r>
            <a:r>
              <a:rPr lang="en" sz="1400" b="1" dirty="0"/>
              <a:t>NIV</a:t>
            </a:r>
            <a:r>
              <a:rPr lang="en" b="1" dirty="0"/>
              <a:t>).</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n" sz="4400" b="1" spc="300" dirty="0">
                <a:ln w="6600">
                  <a:solidFill>
                    <a:srgbClr val="10A499"/>
                  </a:solidFill>
                  <a:prstDash val="solid"/>
                </a:ln>
                <a:solidFill>
                  <a:srgbClr val="96F5EE"/>
                </a:solidFill>
                <a:effectLst>
                  <a:outerShdw dist="38100" dir="2700000" algn="tl" rotWithShape="0">
                    <a:schemeClr val="accent2"/>
                  </a:outerShdw>
                </a:effectLst>
              </a:rPr>
              <a:t>ЕДИНСТВО ЧРЕЗ СКРОМНОСТ</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в смирение ценете другите повече от себе си, не търсете собствените си интереси, а всеки от вас интересите на другите</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(Филипяни 2:3б-4)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473814"/>
            <a:ext cx="8386055" cy="1323439"/>
          </a:xfrm>
          <a:prstGeom prst="rect">
            <a:avLst/>
          </a:prstGeom>
          <a:noFill/>
        </p:spPr>
        <p:txBody>
          <a:bodyPr wrap="square" rtlCol="0">
            <a:spAutoFit/>
          </a:bodyPr>
          <a:lstStyle/>
          <a:p>
            <a:pPr>
              <a:spcBef>
                <a:spcPts val="600"/>
              </a:spcBef>
            </a:pPr>
            <a:r>
              <a:rPr lang="en" sz="2000" b="1" dirty="0"/>
              <a:t>Формулата за единство, която Павел предлага, не е нещо външно, а вътрешно отношение: смирение. Освен че това е характерна черта на Исус, Той насърчава слушателите Си да бъдат смирени (Матей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rotWithShape="1">
          <a:blip r:embed="rId7">
            <a:extLst>
              <a:ext uri="{28A0092B-C50C-407E-A947-70E740481C1C}">
                <a14:useLocalDpi xmlns:a14="http://schemas.microsoft.com/office/drawing/2010/main"/>
              </a:ext>
            </a:extLst>
          </a:blip>
          <a:srcRect t="3998" b="3998"/>
          <a:stretch>
            <a:fillRect/>
          </a:stretch>
        </p:blipFill>
        <p:spPr>
          <a:xfrm>
            <a:off x="9301316" y="2515069"/>
            <a:ext cx="2718004" cy="3620312"/>
          </a:xfrm>
          <a:prstGeom prst="roundRect">
            <a:avLst>
              <a:gd name="adj" fmla="val 4167"/>
            </a:avLst>
          </a:prstGeom>
          <a:solidFill>
            <a:srgbClr val="FFFFFF"/>
          </a:solidFill>
          <a:ln w="76200" cap="sq">
            <a:solidFill>
              <a:schemeClr val="tx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2" y="2722865"/>
            <a:ext cx="5465876" cy="1631216"/>
          </a:xfrm>
          <a:prstGeom prst="rect">
            <a:avLst/>
          </a:prstGeom>
          <a:noFill/>
        </p:spPr>
        <p:txBody>
          <a:bodyPr wrap="square">
            <a:spAutoFit/>
          </a:bodyPr>
          <a:lstStyle/>
          <a:p>
            <a:pPr>
              <a:spcBef>
                <a:spcPts val="600"/>
              </a:spcBef>
            </a:pPr>
            <a:r>
              <a:rPr lang="en" sz="2000" b="1" dirty="0"/>
              <a:t>За да постигнем тази смиреност, Павел предлага да считаме другите за по-важни от нас самите (Филипяни 2:3). Но не сме ли всички равни пред Бога? Не трябва ли да има равенство, за да има единство?</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12019320" cy="707886"/>
          </a:xfrm>
          <a:prstGeom prst="rect">
            <a:avLst/>
          </a:prstGeom>
          <a:noFill/>
        </p:spPr>
        <p:txBody>
          <a:bodyPr wrap="square">
            <a:spAutoFit/>
          </a:bodyPr>
          <a:lstStyle/>
          <a:p>
            <a:pPr>
              <a:spcBef>
                <a:spcPts val="600"/>
              </a:spcBef>
            </a:pPr>
            <a:r>
              <a:rPr lang="en" sz="2000" b="1" dirty="0"/>
              <a:t>За да можем да помагаме на другите, трябва да се научим да ги слушаме и да разбираме тяхната гледна точка. Всичко това без съмнение е дело на Светия Дух.</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279693"/>
            <a:ext cx="5465876" cy="1938992"/>
          </a:xfrm>
          <a:prstGeom prst="rect">
            <a:avLst/>
          </a:prstGeom>
          <a:noFill/>
        </p:spPr>
        <p:txBody>
          <a:bodyPr wrap="square">
            <a:spAutoFit/>
          </a:bodyPr>
          <a:lstStyle/>
          <a:p>
            <a:pPr>
              <a:spcBef>
                <a:spcPts val="600"/>
              </a:spcBef>
            </a:pPr>
            <a:r>
              <a:rPr lang="en" sz="2000" b="1" dirty="0"/>
              <a:t>Павел не казва, че сме по-нисши от другите, а че </a:t>
            </a:r>
            <a:r>
              <a:rPr lang="en" sz="2000" b="1" i="1" u="sng" dirty="0"/>
              <a:t>трябва </a:t>
            </a:r>
            <a:r>
              <a:rPr lang="en" sz="2000" b="1" dirty="0"/>
              <a:t>да се</a:t>
            </a:r>
            <a:r>
              <a:rPr lang="en" sz="2000" b="1" i="1" u="sng" dirty="0"/>
              <a:t> считаме </a:t>
            </a:r>
            <a:r>
              <a:rPr lang="en" sz="2000" b="1" dirty="0"/>
              <a:t>за такива. Както слугата търси доброто на господаря си, така и ние трябва да търсим доброто на онези, които </a:t>
            </a:r>
            <a:r>
              <a:rPr lang="en" sz="2000" b="1" i="1" u="sng" dirty="0"/>
              <a:t>считаме </a:t>
            </a:r>
            <a:r>
              <a:rPr lang="en" sz="2000" b="1" dirty="0"/>
              <a:t>за по-висши от нас (Фил.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МИСЛЕТЕ КАТО ИСУС</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93355"/>
            <a:ext cx="7649497" cy="584775"/>
          </a:xfrm>
          <a:prstGeom prst="rect">
            <a:avLst/>
          </a:prstGeom>
          <a:noFill/>
        </p:spPr>
        <p:txBody>
          <a:bodyPr wrap="square">
            <a:spAutoFit/>
          </a:bodyPr>
          <a:lstStyle/>
          <a:p>
            <a:pPr algn="ct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„Нека бъде във вас същото съзнание, което беше и в Христос </a:t>
            </a: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Исус“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(Филипяни 2:5 </a:t>
            </a:r>
            <a:r>
              <a:rPr lang="en" sz="11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NKJV</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7" y="1230048"/>
            <a:ext cx="8675519" cy="1631216"/>
          </a:xfrm>
          <a:prstGeom prst="rect">
            <a:avLst/>
          </a:prstGeom>
          <a:noFill/>
        </p:spPr>
        <p:txBody>
          <a:bodyPr wrap="square" rtlCol="0">
            <a:spAutoFit/>
          </a:bodyPr>
          <a:lstStyle/>
          <a:p>
            <a:pPr>
              <a:spcBef>
                <a:spcPts val="600"/>
              </a:spcBef>
            </a:pPr>
            <a:r>
              <a:rPr lang="en" sz="2000" b="1" dirty="0"/>
              <a:t>Как се формират нашите мисли? Чрез „пътищата на душата”, тоест чрез нашите сетива. Всичко, което четем, виждаме или чуваме, ни формира по някакъв начин. И, разбира се, Сатана бомбардира нашите сетива, за да моделира нашите умове според своя начин на мислене.</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554684" y="4677506"/>
            <a:ext cx="4038093" cy="1938992"/>
          </a:xfrm>
          <a:prstGeom prst="rect">
            <a:avLst/>
          </a:prstGeom>
          <a:noFill/>
        </p:spPr>
        <p:txBody>
          <a:bodyPr wrap="square">
            <a:spAutoFit/>
          </a:bodyPr>
          <a:lstStyle/>
          <a:p>
            <a:pPr>
              <a:spcBef>
                <a:spcPts val="600"/>
              </a:spcBef>
            </a:pPr>
            <a:r>
              <a:rPr lang="en" sz="2000" b="1" dirty="0"/>
              <a:t>Това е така, защото нашите мисли са плътски, а сърцето ни е измамно (Еремия 17:9). Духът ще преобрази нашия плътски ум в духовен ум, като този на Христос (Римляни 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7" y="3472747"/>
            <a:ext cx="8419881" cy="1015663"/>
          </a:xfrm>
          <a:prstGeom prst="rect">
            <a:avLst/>
          </a:prstGeom>
          <a:noFill/>
        </p:spPr>
        <p:txBody>
          <a:bodyPr wrap="square">
            <a:spAutoFit/>
          </a:bodyPr>
          <a:lstStyle/>
          <a:p>
            <a:pPr>
              <a:spcBef>
                <a:spcPts val="600"/>
              </a:spcBef>
            </a:pPr>
            <a:r>
              <a:rPr lang="en" sz="2000" b="1" dirty="0"/>
              <a:t>Може би с голямо усилие можем да постигнем първото. Но промяната на ума ни, за да се съобрази с ума на Исус, може да бъде извършена в нас само от Светия Дух.</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813063"/>
            <a:ext cx="8675520" cy="707886"/>
          </a:xfrm>
          <a:prstGeom prst="rect">
            <a:avLst/>
          </a:prstGeom>
          <a:noFill/>
        </p:spPr>
        <p:txBody>
          <a:bodyPr wrap="square">
            <a:spAutoFit/>
          </a:bodyPr>
          <a:lstStyle/>
          <a:p>
            <a:pPr>
              <a:spcBef>
                <a:spcPts val="600"/>
              </a:spcBef>
            </a:pPr>
            <a:r>
              <a:rPr lang="en" sz="2000" b="1" dirty="0"/>
              <a:t>Павел е радикален. Той не само ни приканва да внимаваме в мислите си, но ни моли да мислим както е мислил Христос (Филипяни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031873"/>
          </a:xfrm>
          <a:prstGeom prst="rect">
            <a:avLst/>
          </a:prstGeom>
          <a:noFill/>
        </p:spPr>
        <p:txBody>
          <a:bodyPr wrap="square">
            <a:spAutoFit/>
          </a:bodyPr>
          <a:lstStyle/>
          <a:p>
            <a:pPr>
              <a:spcBef>
                <a:spcPts val="600"/>
              </a:spcBef>
            </a:pPr>
            <a:r>
              <a:rPr lang="en-US" sz="3200" b="1" dirty="0">
                <a:latin typeface="Constantia" panose="02030602050306030303" pitchFamily="18" charset="0"/>
              </a:rPr>
              <a:t>„Но имаме работа за вършене, за да устоим на изкушението. Тези, които не искат да станат жертва на сатанинските хитрости, трябва да пазят добре пътищата на душата си; трябва да избягват да четат, гледат или слушат това, което предизвиква нечисти мисли. Умът не трябва да се оставя да блуждае безцелно по всяка тема, която врагът на душите може да предложи</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n" sz="1600" b="1" dirty="0"/>
              <a:t>Е. Г. Уайт (Патриарси и пророци, стр.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НАГЛАСАТА НА ИСУС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0214"/>
            <a:ext cx="12192000" cy="369332"/>
          </a:xfrm>
          <a:prstGeom prst="rect">
            <a:avLst/>
          </a:prstGeom>
          <a:noFill/>
        </p:spPr>
        <p:txBody>
          <a:bodyPr wrap="square">
            <a:spAutoFit/>
          </a:bodyPr>
          <a:lstStyle/>
          <a:p>
            <a:pPr algn="ct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„Който, макар да беше в образа на Бога, не счете за грабеж да бъде равен на </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Бога”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(Филипяни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en" sz="2000" b="1" dirty="0"/>
              <a:t>Павел подчертава три качества на Исус:</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2266105418"/>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56662"/>
            <a:ext cx="7144359" cy="707886"/>
          </a:xfrm>
          <a:prstGeom prst="rect">
            <a:avLst/>
          </a:prstGeom>
          <a:noFill/>
        </p:spPr>
        <p:txBody>
          <a:bodyPr wrap="square" rtlCol="0">
            <a:spAutoFit/>
          </a:bodyPr>
          <a:lstStyle/>
          <a:p>
            <a:pPr>
              <a:spcBef>
                <a:spcPts val="600"/>
              </a:spcBef>
            </a:pPr>
            <a:r>
              <a:rPr lang="en" sz="2000" b="1" dirty="0"/>
              <a:t>Като Създател, Той стана създание. Той прие да бъде малтретиран и да умре на кръста, за да ни изкупи.</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0" y="6047008"/>
            <a:ext cx="7144360" cy="707886"/>
          </a:xfrm>
          <a:prstGeom prst="rect">
            <a:avLst/>
          </a:prstGeom>
          <a:noFill/>
        </p:spPr>
        <p:txBody>
          <a:bodyPr wrap="square">
            <a:spAutoFit/>
          </a:bodyPr>
          <a:lstStyle/>
          <a:p>
            <a:pPr>
              <a:spcBef>
                <a:spcPts val="600"/>
              </a:spcBef>
            </a:pPr>
            <a:r>
              <a:rPr lang="en" sz="2000" b="1" dirty="0"/>
              <a:t>Той е наш пример за подражание. Трябва да сме готови да се смирим и да се жертваме за доброто на другите.</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3" y="5355411"/>
            <a:ext cx="7144359" cy="707886"/>
          </a:xfrm>
          <a:prstGeom prst="rect">
            <a:avLst/>
          </a:prstGeom>
          <a:noFill/>
        </p:spPr>
        <p:txBody>
          <a:bodyPr wrap="square">
            <a:spAutoFit/>
          </a:bodyPr>
          <a:lstStyle/>
          <a:p>
            <a:pPr>
              <a:spcBef>
                <a:spcPts val="600"/>
              </a:spcBef>
            </a:pPr>
            <a:r>
              <a:rPr lang="en" sz="2000" b="1" dirty="0"/>
              <a:t>Когато мислим за това, можем само да се поклоним и да почитаме нашия чудесен Спасител.</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048260"/>
            <a:ext cx="7144358" cy="1323439"/>
          </a:xfrm>
          <a:prstGeom prst="rect">
            <a:avLst/>
          </a:prstGeom>
          <a:noFill/>
        </p:spPr>
        <p:txBody>
          <a:bodyPr wrap="square">
            <a:spAutoFit/>
          </a:bodyPr>
          <a:lstStyle/>
          <a:p>
            <a:pPr>
              <a:spcBef>
                <a:spcPts val="600"/>
              </a:spcBef>
            </a:pPr>
            <a:r>
              <a:rPr lang="en" sz="2000" b="1" dirty="0"/>
              <a:t>Въпреки че е равен на другите две Личности на Божеството, подчинението на Исус на волята на Отца винаги е било съвършено. Никога не е имало момент, в който Той да е отказал да се подчини.</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dgm="http://schemas.openxmlformats.org/drawingml/2006/diagram"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64858"/>
            <a:ext cx="7614017" cy="707886"/>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НАГЛАСАТА НА ИСУС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772686"/>
            <a:ext cx="7030706" cy="1566386"/>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b="1" dirty="0">
                <a:effectLst>
                  <a:outerShdw blurRad="38100" dist="38100" dir="2700000" algn="tl">
                    <a:srgbClr val="000000">
                      <a:alpha val="43137"/>
                    </a:srgbClr>
                  </a:outerShdw>
                </a:effectLst>
                <a:latin typeface="Comic Sans MS" panose="030F0702030302020204" pitchFamily="66" charset="0"/>
              </a:rPr>
              <a:t>„И безспорно велика е тайната на благочестието: Бог се яви в плът, оправда се в Духа, видян от ангелите, проповядван сред езичниците, повярван в света, възнесен в </a:t>
            </a:r>
            <a:r>
              <a:rPr lang="en" b="1" dirty="0">
                <a:effectLst>
                  <a:outerShdw blurRad="38100" dist="38100" dir="2700000" algn="tl">
                    <a:srgbClr val="000000">
                      <a:alpha val="43137"/>
                    </a:srgbClr>
                  </a:outerShdw>
                </a:effectLst>
                <a:latin typeface="Comic Sans MS" panose="030F0702030302020204" pitchFamily="66" charset="0"/>
              </a:rPr>
              <a:t>слава”</a:t>
            </a:r>
            <a:br>
              <a:rPr lang="en" b="1" dirty="0">
                <a:effectLst>
                  <a:outerShdw blurRad="38100" dist="38100" dir="2700000" algn="tl">
                    <a:srgbClr val="000000">
                      <a:alpha val="43137"/>
                    </a:srgbClr>
                  </a:outerShdw>
                </a:effectLst>
                <a:latin typeface="Comic Sans MS" panose="030F0702030302020204" pitchFamily="66" charset="0"/>
              </a:rPr>
            </a:br>
            <a:r>
              <a:rPr lang="en" sz="1400" b="1" dirty="0">
                <a:effectLst>
                  <a:outerShdw blurRad="38100" dist="38100" dir="2700000" algn="tl">
                    <a:srgbClr val="000000">
                      <a:alpha val="43137"/>
                    </a:srgbClr>
                  </a:outerShdw>
                </a:effectLst>
                <a:latin typeface="Comic Sans MS" panose="030F0702030302020204" pitchFamily="66" charset="0"/>
              </a:rPr>
              <a:t>(1 Тимотей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1" y="2467361"/>
            <a:ext cx="7391398" cy="1015663"/>
          </a:xfrm>
          <a:prstGeom prst="rect">
            <a:avLst/>
          </a:prstGeom>
          <a:noFill/>
        </p:spPr>
        <p:txBody>
          <a:bodyPr wrap="square" rtlCol="0">
            <a:spAutoFit/>
          </a:bodyPr>
          <a:lstStyle/>
          <a:p>
            <a:pPr>
              <a:spcBef>
                <a:spcPts val="600"/>
              </a:spcBef>
            </a:pPr>
            <a:r>
              <a:rPr lang="en" sz="2000" b="1" dirty="0"/>
              <a:t>Удивителното снизхождение на Христос да стане човек ще бъде предмет на изучаване за изкупените през цялата вечност.</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9" y="5781495"/>
            <a:ext cx="7391401" cy="1015663"/>
          </a:xfrm>
          <a:prstGeom prst="rect">
            <a:avLst/>
          </a:prstGeom>
          <a:noFill/>
        </p:spPr>
        <p:txBody>
          <a:bodyPr wrap="square">
            <a:spAutoFit/>
          </a:bodyPr>
          <a:lstStyle/>
          <a:p>
            <a:pPr>
              <a:spcBef>
                <a:spcPts val="600"/>
              </a:spcBef>
            </a:pPr>
            <a:r>
              <a:rPr lang="en" sz="2000" b="1" dirty="0"/>
              <a:t>Този пример ни призовава да се откажем от егоизма си и желанието си да ни служат, и да ги заменим с смирение и готовност да служим на другите.</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800598" y="4574191"/>
            <a:ext cx="7391401" cy="1323439"/>
          </a:xfrm>
          <a:prstGeom prst="rect">
            <a:avLst/>
          </a:prstGeom>
          <a:noFill/>
        </p:spPr>
        <p:txBody>
          <a:bodyPr wrap="square">
            <a:spAutoFit/>
          </a:bodyPr>
          <a:lstStyle/>
          <a:p>
            <a:pPr>
              <a:spcBef>
                <a:spcPts val="600"/>
              </a:spcBef>
            </a:pPr>
            <a:r>
              <a:rPr lang="en" sz="2000" b="1" dirty="0"/>
              <a:t>Исус премина от всеобщо върховенство към абсолютно робство. Това е точно обратното на това, към което се стремеше Луцифер, който, като слуга, желаеше всеобщо върховенство.</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598" y="3366888"/>
            <a:ext cx="7391402" cy="1323439"/>
          </a:xfrm>
          <a:prstGeom prst="rect">
            <a:avLst/>
          </a:prstGeom>
          <a:noFill/>
        </p:spPr>
        <p:txBody>
          <a:bodyPr wrap="square">
            <a:spAutoFit/>
          </a:bodyPr>
          <a:lstStyle/>
          <a:p>
            <a:pPr>
              <a:spcBef>
                <a:spcPts val="600"/>
              </a:spcBef>
            </a:pPr>
            <a:r>
              <a:rPr lang="en" sz="2000" b="1" dirty="0"/>
              <a:t>Невероятно е, че безкрайното и вечно Същество стана ограничено човешко същество, подчинено на смъртта. Това е това, което Павел нарича „тайната на благочестието” (1 Тим.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784</TotalTime>
  <Words>1216</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docId:33683C6C88FC5027A1F78B3B32753B1B</cp:keywords>
  <cp:lastModifiedBy>Sergio</cp:lastModifiedBy>
  <cp:revision>69</cp:revision>
  <dcterms:created xsi:type="dcterms:W3CDTF">2025-12-31T11:02:26Z</dcterms:created>
  <dcterms:modified xsi:type="dcterms:W3CDTF">2026-01-10T20:53:15Z</dcterms:modified>
</cp:coreProperties>
</file>