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34" d="100"/>
          <a:sy n="34" d="100"/>
        </p:scale>
        <p:origin x="12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те могат да бъдат окуражени в сърцата си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и </a:t>
          </a:r>
          <a:r>
            <a:rPr lang="es-ES" sz="2000" b="1" dirty="0" err="1"/>
            <a:t>да бъдат обединени </a:t>
          </a:r>
          <a:r>
            <a:rPr lang="es-ES" sz="2000" b="1" dirty="0"/>
            <a:t>в </a:t>
          </a:r>
          <a:r>
            <a:rPr lang="es-ES" sz="2000" b="1" dirty="0" err="1"/>
            <a:t>любов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за да могат да притежават пълното богатство на пълното разбиране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Сега, има два вида учения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Според Христос и неговото учение, записано в Библията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Ние сме укрепени във вярата и изобилстваме в благодарност (Колосяни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Според философии и празни тънкости, според традициите на хората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Ние сме измамени, осъдени и лишени от нашата награда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/>
            <a:t>Той ни даде живот, прощавайки ни греховете (Колосяни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</a:rPr>
            <a:t>Той </a:t>
          </a:r>
          <a:r>
            <a:rPr lang="en-US" sz="2000" b="1" dirty="0">
              <a:solidFill>
                <a:schemeClr val="bg1"/>
              </a:solidFill>
            </a:rPr>
            <a:t>отмени обвинението за нашите законни дългове, което беше срещу нас </a:t>
          </a:r>
          <a:r>
            <a:rPr lang="en" sz="2000" b="1" dirty="0">
              <a:solidFill>
                <a:schemeClr val="bg1"/>
              </a:solidFill>
            </a:rPr>
            <a:t>(Колосяни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</a:rPr>
            <a:t>Той триумфира над силите и властите </a:t>
          </a:r>
          <a:r>
            <a:rPr lang="en-US" sz="2000" b="1" noProof="0" dirty="0" err="1">
              <a:solidFill>
                <a:schemeClr val="bg1"/>
              </a:solidFill>
            </a:rPr>
            <a:t>на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злото</a:t>
          </a:r>
          <a:br>
            <a:rPr lang="en-US" sz="2000" b="1" noProof="0" dirty="0">
              <a:solidFill>
                <a:schemeClr val="bg1"/>
              </a:solidFill>
            </a:rPr>
          </a:br>
          <a:r>
            <a:rPr lang="en-US" sz="2000" b="1" noProof="0" dirty="0">
              <a:solidFill>
                <a:schemeClr val="bg1"/>
              </a:solidFill>
            </a:rPr>
            <a:t>(Колосяни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те могат да бъдат окуражени в сърцата си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и </a:t>
          </a:r>
          <a:r>
            <a:rPr lang="es-ES" sz="2000" b="1" kern="1200" dirty="0" err="1"/>
            <a:t>да бъдат обединени </a:t>
          </a:r>
          <a:r>
            <a:rPr lang="es-ES" sz="2000" b="1" kern="1200" dirty="0"/>
            <a:t>в </a:t>
          </a:r>
          <a:r>
            <a:rPr lang="es-ES" sz="2000" b="1" kern="1200" dirty="0" err="1"/>
            <a:t>любов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за да могат да притежават пълното богатство на пълното разбиране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Сега, има два вида учения</a:t>
          </a: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Според Христос и неговото учение, записано в Библията</a:t>
          </a: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Ние сме укрепени във вярата и изобилстваме в благодарност (Колосяни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Според философии и празни тънкости, според традициите на хората</a:t>
          </a: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Ние сме измамени, осъдени и лишени от нашата награда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20947" y="-518905"/>
          <a:ext cx="1743672" cy="2781483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Той ни даде живот, прощавайки ни греховете (Колосяни 2:13)</a:t>
          </a:r>
        </a:p>
      </dsp:txBody>
      <dsp:txXfrm rot="5400000">
        <a:off x="2042" y="348734"/>
        <a:ext cx="2781483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843791" y="-851654"/>
          <a:ext cx="1743672" cy="3446981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</a:rPr>
            <a:t>Той </a:t>
          </a:r>
          <a:r>
            <a:rPr lang="en-US" sz="2000" b="1" kern="1200" dirty="0">
              <a:solidFill>
                <a:schemeClr val="bg1"/>
              </a:solidFill>
            </a:rPr>
            <a:t>отмени обвинението за нашите законни дългове, което беше срещу нас </a:t>
          </a:r>
          <a:r>
            <a:rPr lang="en" sz="2000" b="1" kern="1200" dirty="0">
              <a:solidFill>
                <a:schemeClr val="bg1"/>
              </a:solidFill>
            </a:rPr>
            <a:t>(Колосяни 2:14)</a:t>
          </a:r>
        </a:p>
      </dsp:txBody>
      <dsp:txXfrm rot="5400000">
        <a:off x="2992137" y="348734"/>
        <a:ext cx="3446981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7166635" y="-518905"/>
          <a:ext cx="1743672" cy="2781483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</a:rPr>
            <a:t>Той триумфира над силите и властите </a:t>
          </a:r>
          <a:r>
            <a:rPr lang="en-US" sz="2000" b="1" kern="1200" noProof="0" dirty="0" err="1">
              <a:solidFill>
                <a:schemeClr val="bg1"/>
              </a:solidFill>
            </a:rPr>
            <a:t>на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злото</a:t>
          </a:r>
          <a:br>
            <a:rPr lang="en-US" sz="2000" b="1" kern="1200" noProof="0" dirty="0">
              <a:solidFill>
                <a:schemeClr val="bg1"/>
              </a:solidFill>
            </a:rPr>
          </a:br>
          <a:r>
            <a:rPr lang="en-US" sz="2000" b="1" kern="1200" noProof="0" dirty="0">
              <a:solidFill>
                <a:schemeClr val="bg1"/>
              </a:solidFill>
            </a:rPr>
            <a:t>(Колосяни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647730" y="348734"/>
        <a:ext cx="2781483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8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3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ПЪЛЕН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10 за 7 март 2026 г.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ПРАЗНИЦИ, НОВА ЛУНА, СЪБОТНИ ДНИ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„Никой да не ви съди за ядене или пиене, за празник, за новолуние или за съботни 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дни”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Освен обрязването, имаше и други неща, които отличаваха евреите от езичниците: религиозните ритуали и празници.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302395"/>
            <a:ext cx="6724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изглежда цитира Осия 2:11, за да обобщи цялата церемониална система на Светилището в едно изречение. Това означава, че споменатите тук съботи са седемте ритуални съботи (спазвани независимо от деня от седмицата, в който се падат), а не седмичната събота (включена в моралния закон, универсална и приложима за всички, евреи и езичници).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408289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вече беше изяснил ролята на обрязването. Сега, с израза </a:t>
            </a:r>
            <a:r>
              <a:rPr lang="en" sz="2000" b="1" noProof="0" dirty="0"/>
              <a:t>„нека“, Павел посочва последствията от отмяната на </a:t>
            </a:r>
            <a:r>
              <a:rPr lang="en" sz="2000" b="1" dirty="0"/>
              <a:t>„ръкописния закон“ (церемониалните закони): вече не беше задължително за спасението да се спазват ритуалите и празниците, които Исус изпълни, умирайки на кръста (Мат. 27:51; Кол.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ЗАПОВЕДИ НА ХОРАТА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„Тези правила, които се отнасят до неща, които са обречени да изчезнат с 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употребата”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(Колосяни 2:22 </a:t>
            </a:r>
            <a:r>
              <a:rPr lang="en" sz="11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485498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Лъжеучителите, за които Павел споменава няколко пъти в своето писмо, са били евреи, които проповядвали необходимостта от спазването на еврейския закон, за да се постигне спасение (Деяния 15:1, 5). Тези закони включвали и много правила, измислени от равините.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816538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обаче пояснява, че за евреите, свикнали с тези ритуали, те имат определена морална стойност за самите тях, макар че не са полезни за преобразуването на сърцето (Колосяни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2972550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Нека следваме разсъжденията на Павел. В кръщението ние умряхме за </a:t>
            </a:r>
            <a:r>
              <a:rPr lang="en-US" sz="2000" b="1" dirty="0"/>
              <a:t>„началците на </a:t>
            </a:r>
            <a:r>
              <a:rPr lang="en" sz="2000" b="1" dirty="0"/>
              <a:t>света” и живеем за Христос. Ако продължаваме да се тревожим, например, за церемониални нечистотии, ние все още живеем в света и се тревожим за неща, които изчезват с употребата (Колосяни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обобщение, трябва да се ръководим от ученията, съдържащи се в Писанията – божествено вдъхновени – а не от човешки философии или разсъждения.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350218"/>
            <a:ext cx="1142668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„Християнинът се оприличи на ливанския кедър. Прочел съм, че това дърво не само пуска няколко къси корена в меката глина. То пуска силни корени дълбоко в земята и се простира все по-далеч и по-далеч в търсене на още по-здрава опора. И в яростния порив на бурята то стои непоклатимо, поддържано от мрежата от кабели под него.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Така и християнинът пуска корени дълбоко в Христос. Той има вяра в своя Изкупител. Той знае в кого вярва. Той е напълно убеден, че Исус е Синът Божий и Спасителят на грешниците</a:t>
            </a:r>
            <a:r>
              <a:rPr lang="en" sz="2400" b="1" dirty="0">
                <a:latin typeface="Constantia" panose="02030602050306030303" pitchFamily="18" charset="0"/>
              </a:rPr>
              <a:t>. ... </a:t>
            </a:r>
            <a:r>
              <a:rPr lang="en-US" sz="2400" b="1" dirty="0">
                <a:latin typeface="Constantia" panose="02030602050306030303" pitchFamily="18" charset="0"/>
              </a:rPr>
              <a:t>.... Корените на вярата се простират дълбоко. Истинските християни, като кедърът от Ливан, не растат в меката повърхностна почва, а са вкоренени в Бога, закрепени в цепнатините на скалите в планината</a:t>
            </a:r>
            <a:r>
              <a:rPr lang="en" sz="2400" b="1" dirty="0">
                <a:latin typeface="Constantia" panose="02030602050306030303" pitchFamily="18" charset="0"/>
              </a:rPr>
              <a:t>...“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(Нашето високо призвание, 21 ноември)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4A7258-ED41-45CF-8A30-2794CF38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51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„Никой да не ви съди за ядене или пиене, или за празник, или за новолуние, или за съботи, които са сянка на бъдещите неща, а същността е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Христос.“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Колосяни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 </a:t>
            </a:r>
            <a:r>
              <a:rPr kumimoji="0" lang="es-ES" sz="1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dec="http://schemas.microsoft.com/office/drawing/2017/decorative" xmlns:p16="http://schemas.microsoft.com/office/powerpoint/2015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471014" y="3800475"/>
            <a:ext cx="87530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B8B10"/>
                </a:solidFill>
              </a:rPr>
              <a:t>Ползите от вярата: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Утеха, хвала и ред (Колосяни 2:1-5)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Укоренени в Христос (Колосяни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Ръкописът на заповедите, прикован на кръста Му </a:t>
            </a:r>
            <a:r>
              <a:rPr lang="en" sz="2000" b="1" dirty="0"/>
              <a:t>(Колосяни 2:9-15)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00797"/>
                </a:solidFill>
              </a:rPr>
              <a:t>Проблеми, които разклащат вярата: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Празници, новолуние, съботни дни </a:t>
            </a:r>
            <a:r>
              <a:rPr lang="en" sz="2000" b="1" dirty="0"/>
              <a:t>(Колосяни 2:16-19)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Човешки заповеди (Колосяни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Вярата в Исус ни носи големи ползи. Освен прощение на греховете ни, ние получаваме утеха, мъдрост и много други неща.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71" y="3065398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332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383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8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8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8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8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8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Тя също така ни предупреждава как трябва да се укореним: не въз основа на човешки философии и теории, а само въз основа на живото Слово Божие.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ни кани да се укореним в тази вяра, за да бъдем дървета, които дават добри плодове за Божието царство.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568614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ПРЕДИМСТВАТА НА ВЯРАТА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84858"/>
            <a:ext cx="3600000" cy="136800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Къде се намира мъдростта? Къде обитава разумът?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(Йов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6996"/>
            <a:ext cx="3940312" cy="172800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Христос са скрити всички съкровища на мъдростта и знанието</a:t>
            </a: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(Колосяни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УТЕХА, ПОХВАЛА И РЕД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„Защото, макар и да съм отсъстващ в плът, духом съм с вас и се радвам, като виждам вашия добър ред и твърдостта на вашата вяра в Христа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Въпреки че не познаваше лично църквата в Колоса, Павел знаеше, че тя е заплашена от лъжливи учения (Колосяни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700684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250135" y="4284089"/>
            <a:ext cx="8941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Преди да посочи лъжливите учения, Павел отправя двойна похвала към колосяните: те имат добър ред и са твърди във вярата (Колосяни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/>
              <a:t>За да могат да познаят тайната на Бога, а именно Христос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41" y="4562751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 тази причина той им пише с три ясни цели, които ще им помогнат да се справят с тази опасност (Колосяни 2:2 </a:t>
            </a:r>
            <a:r>
              <a:rPr lang="en" sz="1600" b="1" dirty="0"/>
              <a:t>NIV</a:t>
            </a:r>
            <a:r>
              <a:rPr lang="en" sz="2000" b="1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441285" y="4872373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„Редът”, за който Павел говори тук, означава ред в поклонението и в различните дейности на църквата. Трябва да има лидерство и разпределение на отговорностите; дейностите трябва да се извършват с подобаващо благоприличие и т.н. Това ще доведе до по-добро проповядване на Евангелието и ще ги предпази от определени грешки.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УКОРЕНЕНИ В ХРИСТОС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„Вкоренени и укрепени в Него, утвърдени във вярата, както сте били научени, преизобилстващи в нея с благодарение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6291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Ние получаваме спасение, като приемаме Личност, а не като приемаме доктрини (Колосяни 2:6). Въпреки това, те са от съществено значение. Павел ни увещава да ходим в Христос „както сте били научени“ (Колосяни 2:7б).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450450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8" r="8541"/>
          <a:stretch>
            <a:fillRect/>
          </a:stretch>
        </p:blipFill>
        <p:spPr>
          <a:xfrm>
            <a:off x="9225742" y="1608841"/>
            <a:ext cx="2733575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62047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ходим с Исус, ние сме вкоренени в Него. Метафорично казано, ние сме </a:t>
            </a:r>
            <a:r>
              <a:rPr lang="en-US" sz="2000" b="1" dirty="0"/>
              <a:t>„насаждението на Господа, за да бъде </a:t>
            </a:r>
            <a:r>
              <a:rPr lang="en" sz="2000" b="1" dirty="0"/>
              <a:t>прославен“ (Исая 61:3</a:t>
            </a:r>
            <a:r>
              <a:rPr lang="en" sz="1600" b="1" dirty="0"/>
              <a:t>)</a:t>
            </a:r>
            <a:r>
              <a:rPr lang="en" sz="2000" b="1" dirty="0"/>
              <a:t>. Ние сме „дървета“, които се придържат към Исус и Неговите учения (Псалом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ПИСАНОТО НА ЗАКОНИТЕ, ПРИБИТИ НА КРЪСТА МУ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„Изтривайки ръкописните заповеди, които бяха против нас, които ни бяха противни, и ги отстрани, като ги прикова на кръста 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7219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Авраам потвърди завета си с Бога чрез обрязването (Бит. 17:11). Ние потвърждаваме завета си с Исус чрез кръщението, което е „обрязването на Христос” (Колосяни 2:11–12). Това означава, че физическото обрязване вече не е необходимо. След като изясни този въпрос, Павел говори за делото на Исус на кръста. Какво постигна Исус?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445669"/>
              </p:ext>
            </p:extLst>
          </p:nvPr>
        </p:nvGraphicFramePr>
        <p:xfrm>
          <a:off x="174758" y="2845660"/>
          <a:ext cx="9431255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533357"/>
            <a:ext cx="645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Ефесяни 2:14-15 изяснява, че „постановленията” или „изискванията”, които бяха против нас, бяха церемониалният закон, който представляваше стена на разделение между евреите и езичниците.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1" y="4840667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0" r="5620"/>
          <a:stretch>
            <a:fillRect/>
          </a:stretch>
        </p:blipFill>
        <p:spPr>
          <a:xfrm>
            <a:off x="9745187" y="2928316"/>
            <a:ext cx="2389855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74873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667710" y="5788447"/>
            <a:ext cx="7077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 тази причина вече не е нужно да се тревожим за спазването на ритуалните закони на Стария Завет, които са намерили своето изпълнение и край в Христос.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ПРОБЛЕМИ, КОИТО РАЗКЛАТЯВАТ ВЯРАТА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1316</Words>
  <Application>Microsoft Office PowerPoint</Application>
  <PresentationFormat>Panorámica</PresentationFormat>
  <Paragraphs>62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docId:A528C526A1B83BB7B1BB964FA47F2E6A</cp:keywords>
  <cp:lastModifiedBy>Isabel Laveda</cp:lastModifiedBy>
  <cp:revision>94</cp:revision>
  <dcterms:created xsi:type="dcterms:W3CDTF">2026-01-27T09:08:36Z</dcterms:created>
  <dcterms:modified xsi:type="dcterms:W3CDTF">2026-02-12T06:31:01Z</dcterms:modified>
</cp:coreProperties>
</file>