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sldIdLst>
    <p:sldId id="257" r:id="rId3"/>
    <p:sldId id="326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327" r:id="rId12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Пратениците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Тихик и Онисим (Колосяни 4:7-9)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Онези от обрязването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Аристарх, Марк и Исус (Колосяни 4:10-11)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Учителят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 err="1"/>
            <a:t>Епафрас </a:t>
          </a:r>
          <a:r>
            <a:rPr lang="en" sz="2000" b="1" dirty="0"/>
            <a:t>(Колосяни 4:12-13)</a:t>
          </a:r>
          <a:endParaRPr lang="es-ES" sz="2000" dirty="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Възлюбените и светските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Лука и Демас (Колосяни 4:14)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Църковни лидери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Нимфа и Архип (Колосяни 4:16-18)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es-ES" sz="2400" b="1" spc="300" dirty="0" err="1">
              <a:solidFill>
                <a:schemeClr val="tx1"/>
              </a:solidFill>
            </a:rPr>
            <a:t>АРИСТАРХ</a:t>
          </a:r>
          <a:endParaRPr lang="en" sz="2400" b="1" spc="300" dirty="0">
            <a:solidFill>
              <a:schemeClr val="tx1"/>
            </a:solidFill>
          </a:endParaRP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pPr algn="ctr"/>
          <a:r>
            <a:rPr lang="en" sz="1600" b="1" dirty="0"/>
            <a:t>Той беше родом от Солун (Деяния 27:2). Имаше проблеми по време на бунтовете в Ефес (Деяния 19:29). Придружава Павел, за да достави даровете в Ерусалим (Деяния 20:4). Затворен е заедно с Павел в Рим и изпраща поздрави на колосяните и Филимон (Колосяни 4:10; Филимон 1:24).</a:t>
          </a:r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es-ES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МАРК</a:t>
          </a:r>
          <a:endParaRPr lang="en" sz="2400" b="1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pPr algn="ctr"/>
          <a:r>
            <a:rPr lang="en" sz="1600" b="1" dirty="0"/>
            <a:t>Племенникът на първия спътник на Павел, Варнава, напусна мисията в Памфилия и Павел отказа да го вземе на второто си пътуване (Деяния 15:37-38). Той придружаваше чичо си и стана полезен евангелист за Павел (Деяния 15:39; 2 Тимотей 4:11). Петър го третираше като свой син (1 Пет. 5:13). Той е авторът на Евангелието от Марк.</a:t>
          </a:r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pPr algn="ctr"/>
          <a:r>
            <a:rPr lang="en" sz="1600" b="1" dirty="0"/>
            <a:t>Всичко, което знаем за него, е, че е бил евреин и че е бил известен с прякора „Юст” (Колосяни 4:11).</a:t>
          </a:r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en" sz="2400" b="1" spc="0" dirty="0">
              <a:solidFill>
                <a:schemeClr val="tx1"/>
              </a:solidFill>
            </a:rPr>
            <a:t>ИСУС</a:t>
          </a:r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47830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1800000" custLinFactNeighborX="-18324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260805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44079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r>
            <a:rPr lang="en" sz="2000" b="1" dirty="0"/>
            <a:t>Той наставляваше църквата в Колоса, разпространявайки Евангелието сред тях (Колосяни 1:7). Павел го представя с три титли: „скъпи съработник”, </a:t>
          </a:r>
          <a:r>
            <a:rPr lang="es-ES" sz="2000" b="1" dirty="0" err="1"/>
            <a:t>„роб на </a:t>
          </a:r>
          <a:r>
            <a:rPr lang="en" sz="2000" b="1" dirty="0"/>
            <a:t>Христос” и „съзатворник”</a:t>
          </a:r>
          <a:br>
            <a:rPr lang="en" sz="2000" b="1" dirty="0"/>
          </a:br>
          <a:r>
            <a:rPr lang="en" sz="2000" b="1" dirty="0"/>
            <a:t>(Колосяни 1:7; 4:12; Филимон 1:23).</a:t>
          </a:r>
          <a:endParaRPr lang="es-ES" sz="200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X="1473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Стойте твърдо</a:t>
          </a:r>
          <a:endParaRPr lang="es-ES" sz="20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 трябва да останат непоколебими, особено пред лицето на вражеските хитрости 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(Еф. 6:11)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/>
            <a:t>Нека бъдете съвършени</a:t>
          </a:r>
          <a:endParaRPr lang="es-ES" sz="2000"/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Това съвършенство се постига чрез безкористна любов</a:t>
          </a:r>
          <a:b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(Мат. 5:44, 48), въпреки че човек винаги расте в нея (Фил. 3:12)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Нека бъдете пълни</a:t>
          </a:r>
          <a:endParaRPr lang="es-ES" sz="200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 бъдете изпълнени с всичко, което сме способни да получим от Бога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22959" custScaleY="100973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es-ES" sz="2400" b="1" dirty="0">
              <a:solidFill>
                <a:schemeClr val="accent2">
                  <a:lumMod val="50000"/>
                </a:schemeClr>
              </a:solidFill>
            </a:rPr>
            <a:t>ЛУКА </a:t>
          </a:r>
          <a:endParaRPr lang="en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r>
            <a:rPr lang="en" sz="2000" b="1" dirty="0"/>
            <a:t>Автор на Евангелието от Лука и Деянията на апостолите, той се счита за биограф на Павел (Лука 1:1-4; Деяния 1:1). По професия лекар, Павел го нарича „възлюбен”. Той остава с Павел до смъртта му (2 Тим. 4:11).</a:t>
          </a:r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ДЕМАС </a:t>
          </a:r>
          <a:endParaRPr lang="en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r>
            <a:rPr lang="en" sz="2000" b="1" kern="1200" dirty="0"/>
            <a:t>Бил сътрудник на Павел по време на първото му затваряне в Рим (Фил. 1:24). Въпреки това, по време на последното му </a:t>
          </a:r>
          <a:r>
            <a:rPr lang="en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затваряне, </a:t>
          </a:r>
          <a:r>
            <a:rPr lang="en" sz="2000" b="1" kern="1200" dirty="0"/>
            <a:t>той изоставил Павел, „обичайки този свят”</a:t>
          </a:r>
          <a:br>
            <a:rPr lang="en" sz="2000" b="1" kern="1200" dirty="0"/>
          </a:br>
          <a:r>
            <a:rPr lang="en" sz="2000" b="1" kern="1200" dirty="0"/>
            <a:t>(2 Тим. 4:10).</a:t>
          </a:r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65684" custLinFactNeighborX="33583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633112" custLinFactNeighborX="7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65684" custLinFactNeighborX="32764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633112" custLinFactNeighborX="7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Всичко, което знаем за Нимфа, е, че тя е ръководила църква в град Лаодикия. Не знаем дори дали е била мъж или жена, тъй като в някои ръкописи се споменава „неговата къща“, в други – „тяхната къща“, а в трети – „нейната къща“, които са мнозинството.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Синът на Филемон, родом от Колоса, в даден момент е бил спътник на Павел (Фил. 1:1-2). Павел го моли да продължи да работи в служението (като дякон, пастор или старейшина на църквата в Колоса).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308519"/>
          <a:ext cx="6578961" cy="8505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Тихик и Онисим (Колосяни 4:7-9)</a:t>
          </a:r>
          <a:endParaRPr lang="es-ES" sz="2000" kern="1200" dirty="0"/>
        </a:p>
      </dsp:txBody>
      <dsp:txXfrm>
        <a:off x="0" y="308519"/>
        <a:ext cx="6578961" cy="850500"/>
      </dsp:txXfrm>
    </dsp:sp>
    <dsp:sp modelId="{C16A1F59-2B17-40D4-9031-15B79F27600D}">
      <dsp:nvSpPr>
        <dsp:cNvPr id="0" name=""/>
        <dsp:cNvSpPr/>
      </dsp:nvSpPr>
      <dsp:spPr>
        <a:xfrm>
          <a:off x="328948" y="13319"/>
          <a:ext cx="4605272" cy="59040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Пратениците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42140"/>
        <a:ext cx="4547630" cy="532758"/>
      </dsp:txXfrm>
    </dsp:sp>
    <dsp:sp modelId="{6B625139-16CA-4A7C-97AC-B8D051656ED2}">
      <dsp:nvSpPr>
        <dsp:cNvPr id="0" name=""/>
        <dsp:cNvSpPr/>
      </dsp:nvSpPr>
      <dsp:spPr>
        <a:xfrm>
          <a:off x="0" y="1562219"/>
          <a:ext cx="6578961" cy="850500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Аристарх, Марк и Исус (Колосяни 4:10-11)</a:t>
          </a:r>
          <a:endParaRPr lang="es-ES" sz="2000" kern="1200" dirty="0"/>
        </a:p>
      </dsp:txBody>
      <dsp:txXfrm>
        <a:off x="0" y="1562219"/>
        <a:ext cx="6578961" cy="850500"/>
      </dsp:txXfrm>
    </dsp:sp>
    <dsp:sp modelId="{22D2FB56-E614-4AE2-A667-F415ABDCE382}">
      <dsp:nvSpPr>
        <dsp:cNvPr id="0" name=""/>
        <dsp:cNvSpPr/>
      </dsp:nvSpPr>
      <dsp:spPr>
        <a:xfrm>
          <a:off x="328948" y="1267019"/>
          <a:ext cx="4605272" cy="59040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Онези от обрязването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1295840"/>
        <a:ext cx="4547630" cy="532758"/>
      </dsp:txXfrm>
    </dsp:sp>
    <dsp:sp modelId="{5781F004-5181-4BE4-A36D-2DB88AE093E6}">
      <dsp:nvSpPr>
        <dsp:cNvPr id="0" name=""/>
        <dsp:cNvSpPr/>
      </dsp:nvSpPr>
      <dsp:spPr>
        <a:xfrm>
          <a:off x="0" y="2815919"/>
          <a:ext cx="6578961" cy="8505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 err="1"/>
            <a:t>Епафрас </a:t>
          </a:r>
          <a:r>
            <a:rPr lang="en" sz="2000" b="1" kern="1200" dirty="0"/>
            <a:t>(Колосяни 4:12-13)</a:t>
          </a:r>
          <a:endParaRPr lang="es-ES" sz="2000" kern="1200" dirty="0"/>
        </a:p>
      </dsp:txBody>
      <dsp:txXfrm>
        <a:off x="0" y="2815919"/>
        <a:ext cx="6578961" cy="850500"/>
      </dsp:txXfrm>
    </dsp:sp>
    <dsp:sp modelId="{C0EBFF40-79BF-43FC-B422-5C88725CB91B}">
      <dsp:nvSpPr>
        <dsp:cNvPr id="0" name=""/>
        <dsp:cNvSpPr/>
      </dsp:nvSpPr>
      <dsp:spPr>
        <a:xfrm>
          <a:off x="328948" y="2520719"/>
          <a:ext cx="4605272" cy="59040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Учителят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2549540"/>
        <a:ext cx="4547630" cy="532758"/>
      </dsp:txXfrm>
    </dsp:sp>
    <dsp:sp modelId="{A6DA711B-BA5E-47CF-956E-581AAE891300}">
      <dsp:nvSpPr>
        <dsp:cNvPr id="0" name=""/>
        <dsp:cNvSpPr/>
      </dsp:nvSpPr>
      <dsp:spPr>
        <a:xfrm>
          <a:off x="0" y="4069619"/>
          <a:ext cx="6578961" cy="8505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Лука и Демас (Колосяни 4:14)</a:t>
          </a:r>
          <a:endParaRPr lang="es-ES" sz="2000" kern="1200" dirty="0"/>
        </a:p>
      </dsp:txBody>
      <dsp:txXfrm>
        <a:off x="0" y="4069619"/>
        <a:ext cx="6578961" cy="850500"/>
      </dsp:txXfrm>
    </dsp:sp>
    <dsp:sp modelId="{316719C4-FD02-40A5-AA12-5214560F0185}">
      <dsp:nvSpPr>
        <dsp:cNvPr id="0" name=""/>
        <dsp:cNvSpPr/>
      </dsp:nvSpPr>
      <dsp:spPr>
        <a:xfrm>
          <a:off x="328948" y="3774419"/>
          <a:ext cx="4605272" cy="59040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Възлюбените и светските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3803240"/>
        <a:ext cx="4547630" cy="532758"/>
      </dsp:txXfrm>
    </dsp:sp>
    <dsp:sp modelId="{6A217529-102B-491E-A3EE-4D5A3C66E700}">
      <dsp:nvSpPr>
        <dsp:cNvPr id="0" name=""/>
        <dsp:cNvSpPr/>
      </dsp:nvSpPr>
      <dsp:spPr>
        <a:xfrm>
          <a:off x="0" y="5323319"/>
          <a:ext cx="6578961" cy="8505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Нимфа и Архип (Колосяни 4:16-18)</a:t>
          </a:r>
          <a:endParaRPr lang="es-ES" sz="2000" kern="1200" dirty="0"/>
        </a:p>
      </dsp:txBody>
      <dsp:txXfrm>
        <a:off x="0" y="5323319"/>
        <a:ext cx="6578961" cy="850500"/>
      </dsp:txXfrm>
    </dsp:sp>
    <dsp:sp modelId="{17887DA2-8E83-468E-8B4D-F8A5875DF4ED}">
      <dsp:nvSpPr>
        <dsp:cNvPr id="0" name=""/>
        <dsp:cNvSpPr/>
      </dsp:nvSpPr>
      <dsp:spPr>
        <a:xfrm>
          <a:off x="328948" y="5028119"/>
          <a:ext cx="4605272" cy="5904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Църковни лидери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5056940"/>
        <a:ext cx="4547630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709849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9179" y="2208091"/>
          <a:ext cx="4281348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Той беше родом от Солун (Деяния 27:2). Имаше проблеми по време на бунтовете в Ефес (Деяния 19:29). Придружава Павел, за да достави даровете в Ерусалим (Деяния 20:4). Затворен е заедно с Павел в Рим и изпраща поздрави на колосяните и Филимон (Колосяни 4:10; Филимон 1:24).</a:t>
          </a:r>
        </a:p>
      </dsp:txBody>
      <dsp:txXfrm>
        <a:off x="9179" y="2208091"/>
        <a:ext cx="4281348" cy="1697060"/>
      </dsp:txXfrm>
    </dsp:sp>
    <dsp:sp modelId="{420DB18E-EE8B-4D19-B5F0-DE3A04EC8B31}">
      <dsp:nvSpPr>
        <dsp:cNvPr id="0" name=""/>
        <dsp:cNvSpPr/>
      </dsp:nvSpPr>
      <dsp:spPr>
        <a:xfrm>
          <a:off x="1247" y="284223"/>
          <a:ext cx="4211994" cy="3649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 err="1">
              <a:solidFill>
                <a:schemeClr val="tx1"/>
              </a:solidFill>
            </a:rPr>
            <a:t>АРИСТАРХ</a:t>
          </a:r>
          <a:endParaRPr lang="en" sz="2400" b="1" kern="1200" spc="300" dirty="0">
            <a:solidFill>
              <a:schemeClr val="tx1"/>
            </a:solidFill>
          </a:endParaRPr>
        </a:p>
      </dsp:txBody>
      <dsp:txXfrm>
        <a:off x="1247" y="284223"/>
        <a:ext cx="4211994" cy="364959"/>
      </dsp:txXfrm>
    </dsp:sp>
    <dsp:sp modelId="{06E7AA2C-0ADD-4BF7-A908-55D4541A8284}">
      <dsp:nvSpPr>
        <dsp:cNvPr id="0" name=""/>
        <dsp:cNvSpPr/>
      </dsp:nvSpPr>
      <dsp:spPr>
        <a:xfrm>
          <a:off x="4804245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626943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814199" y="2208091"/>
          <a:ext cx="4505496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Племенникът на първия спътник на Павел, Варнава, напусна мисията в Памфилия и Павел отказа да го вземе на второто си пътуване (Деяния 15:37-38). Той придружаваше чичо си и стана полезен евангелист за Павел (Деяния 15:39; 2 Тимотей 4:11). Петър го третираше като свой син (1 Пет. 5:13). Той е авторът на Евангелието от Марк.</a:t>
          </a:r>
        </a:p>
      </dsp:txBody>
      <dsp:txXfrm>
        <a:off x="4814199" y="2208091"/>
        <a:ext cx="4505496" cy="1697060"/>
      </dsp:txXfrm>
    </dsp:sp>
    <dsp:sp modelId="{CCAFA9B2-8601-4C27-BC07-800636056FEF}">
      <dsp:nvSpPr>
        <dsp:cNvPr id="0" name=""/>
        <dsp:cNvSpPr/>
      </dsp:nvSpPr>
      <dsp:spPr>
        <a:xfrm>
          <a:off x="4797366" y="284223"/>
          <a:ext cx="4453944" cy="3649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МАРК</a:t>
          </a:r>
          <a:endParaRPr lang="en" sz="2400" b="1" kern="12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7366" y="284223"/>
        <a:ext cx="4453944" cy="364959"/>
      </dsp:txXfrm>
    </dsp:sp>
    <dsp:sp modelId="{3CB5703F-7FED-47A1-ABF0-E52E1ABC6CAA}">
      <dsp:nvSpPr>
        <dsp:cNvPr id="0" name=""/>
        <dsp:cNvSpPr/>
      </dsp:nvSpPr>
      <dsp:spPr>
        <a:xfrm>
          <a:off x="9826533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9917773" y="680154"/>
          <a:ext cx="1727534" cy="147808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848698" y="2197604"/>
          <a:ext cx="1865685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Всичко, което знаем за него, е, че е бил евреин и че е бил известен с прякора „Юст” (Колосяни 4:11).</a:t>
          </a:r>
        </a:p>
      </dsp:txBody>
      <dsp:txXfrm>
        <a:off x="9848698" y="2197604"/>
        <a:ext cx="1865685" cy="1697060"/>
      </dsp:txXfrm>
    </dsp:sp>
    <dsp:sp modelId="{2FD56DAB-68DA-4763-BCE7-531A892BE78F}">
      <dsp:nvSpPr>
        <dsp:cNvPr id="0" name=""/>
        <dsp:cNvSpPr/>
      </dsp:nvSpPr>
      <dsp:spPr>
        <a:xfrm>
          <a:off x="9826533" y="284223"/>
          <a:ext cx="1824796" cy="3649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spc="0" dirty="0">
              <a:solidFill>
                <a:schemeClr val="tx1"/>
              </a:solidFill>
            </a:rPr>
            <a:t>ИСУС</a:t>
          </a:r>
        </a:p>
      </dsp:txBody>
      <dsp:txXfrm>
        <a:off x="9826533" y="284223"/>
        <a:ext cx="1824796" cy="364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120816" y="240622"/>
          <a:ext cx="4746151" cy="2910125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60408" y="3090381"/>
          <a:ext cx="4746151" cy="1760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Той наставляваше църквата в Колоса, разпространявайки Евангелието сред тях (Колосяни 1:7). Павел го представя с три титли: „скъпи съработник”, </a:t>
          </a:r>
          <a:r>
            <a:rPr lang="es-ES" sz="2000" b="1" kern="1200" dirty="0" err="1"/>
            <a:t>„роб на </a:t>
          </a:r>
          <a:r>
            <a:rPr lang="en" sz="2000" b="1" kern="1200" dirty="0"/>
            <a:t>Христос” и „съзатворник”</a:t>
          </a:r>
          <a:br>
            <a:rPr lang="en" sz="2000" b="1" kern="1200" dirty="0"/>
          </a:br>
          <a:r>
            <a:rPr lang="en" sz="2000" b="1" kern="1200" dirty="0"/>
            <a:t>(Колосяни 1:7; 4:12; Филимон 1:23).</a:t>
          </a:r>
          <a:endParaRPr lang="es-ES" sz="2000" kern="1200" dirty="0"/>
        </a:p>
      </dsp:txBody>
      <dsp:txXfrm>
        <a:off x="60408" y="3090381"/>
        <a:ext cx="4746151" cy="17608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929" y="0"/>
          <a:ext cx="2415433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Стойте твърдо</a:t>
          </a:r>
          <a:endParaRPr lang="es-ES" sz="2000" kern="1200" dirty="0"/>
        </a:p>
      </dsp:txBody>
      <dsp:txXfrm>
        <a:off x="929" y="0"/>
        <a:ext cx="2415433" cy="1120047"/>
      </dsp:txXfrm>
    </dsp:sp>
    <dsp:sp modelId="{0D41072C-F355-4543-A426-F6A5C45C70EA}">
      <dsp:nvSpPr>
        <dsp:cNvPr id="0" name=""/>
        <dsp:cNvSpPr/>
      </dsp:nvSpPr>
      <dsp:spPr>
        <a:xfrm>
          <a:off x="84126" y="1120574"/>
          <a:ext cx="2249039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 трябва да останат непоколебими, особено пред лицето на вражеските хитрости 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(Еф. 6:11)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9998" y="1186446"/>
        <a:ext cx="2117295" cy="2293972"/>
      </dsp:txXfrm>
    </dsp:sp>
    <dsp:sp modelId="{E002362B-B577-405F-BCF9-C94D1AF61049}">
      <dsp:nvSpPr>
        <dsp:cNvPr id="0" name=""/>
        <dsp:cNvSpPr/>
      </dsp:nvSpPr>
      <dsp:spPr>
        <a:xfrm>
          <a:off x="2597520" y="0"/>
          <a:ext cx="2415433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/>
            <a:t>Нека бъдете съвършени</a:t>
          </a:r>
          <a:endParaRPr lang="es-ES" sz="2000" kern="1200"/>
        </a:p>
      </dsp:txBody>
      <dsp:txXfrm>
        <a:off x="2597520" y="0"/>
        <a:ext cx="2415433" cy="1120047"/>
      </dsp:txXfrm>
    </dsp:sp>
    <dsp:sp modelId="{B6E0E489-3261-47E9-A8D2-BAC43DE3C0D8}">
      <dsp:nvSpPr>
        <dsp:cNvPr id="0" name=""/>
        <dsp:cNvSpPr/>
      </dsp:nvSpPr>
      <dsp:spPr>
        <a:xfrm>
          <a:off x="2617240" y="1120206"/>
          <a:ext cx="2375994" cy="2426453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Това съвършенство се постига чрез безкористна любов</a:t>
          </a:r>
          <a:b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(Мат. 5:44, 48), въпреки че човек винаги расте в нея (Фил. 3:12)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86830" y="1189796"/>
        <a:ext cx="2236814" cy="2287273"/>
      </dsp:txXfrm>
    </dsp:sp>
    <dsp:sp modelId="{4248551A-4D59-4A43-8C5E-C03A679A9FD0}">
      <dsp:nvSpPr>
        <dsp:cNvPr id="0" name=""/>
        <dsp:cNvSpPr/>
      </dsp:nvSpPr>
      <dsp:spPr>
        <a:xfrm>
          <a:off x="5194112" y="0"/>
          <a:ext cx="2415433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Нека бъдете пълни</a:t>
          </a:r>
          <a:endParaRPr lang="es-ES" sz="2000" kern="1200" dirty="0"/>
        </a:p>
      </dsp:txBody>
      <dsp:txXfrm>
        <a:off x="5194112" y="0"/>
        <a:ext cx="2415433" cy="1120047"/>
      </dsp:txXfrm>
    </dsp:sp>
    <dsp:sp modelId="{74ECEBFE-0B62-4E5A-80CC-4583198EBC03}">
      <dsp:nvSpPr>
        <dsp:cNvPr id="0" name=""/>
        <dsp:cNvSpPr/>
      </dsp:nvSpPr>
      <dsp:spPr>
        <a:xfrm>
          <a:off x="5277309" y="1120574"/>
          <a:ext cx="2249039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 бъдете изпълнени с всичко, което сме способни да получим от Бога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3181" y="1186446"/>
        <a:ext cx="2117295" cy="22939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543693" y="3199106"/>
          <a:ext cx="123411" cy="228408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240623" y="3199106"/>
          <a:ext cx="3209730" cy="2284080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240623" y="277509"/>
          <a:ext cx="3209730" cy="2284080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543693" y="277509"/>
          <a:ext cx="123411" cy="228408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117401" y="3828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336824" y="2184842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2">
                  <a:lumMod val="50000"/>
                </a:schemeClr>
              </a:solidFill>
            </a:rPr>
            <a:t>ЛУКА </a:t>
          </a:r>
          <a:endParaRPr lang="en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36824" y="2184842"/>
        <a:ext cx="2960834" cy="271122"/>
      </dsp:txXfrm>
    </dsp:sp>
    <dsp:sp modelId="{6FDA5621-7295-456D-8BDF-809D3107DCE3}">
      <dsp:nvSpPr>
        <dsp:cNvPr id="0" name=""/>
        <dsp:cNvSpPr/>
      </dsp:nvSpPr>
      <dsp:spPr>
        <a:xfrm>
          <a:off x="3577505" y="174817"/>
          <a:ext cx="3898789" cy="228408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Автор на Евангелието от Лука и Деянията на апостолите, той се счита за биограф на Павел (Лука 1:1-4; Деяния 1:1). По професия лекар, Павел го нарича „възлюбен”. Той остава с Павел до смъртта му (2 Тим. 4:11).</a:t>
          </a:r>
        </a:p>
      </dsp:txBody>
      <dsp:txXfrm>
        <a:off x="3577505" y="174817"/>
        <a:ext cx="3898789" cy="2284080"/>
      </dsp:txXfrm>
    </dsp:sp>
    <dsp:sp modelId="{E10F3862-0404-4E3B-B661-A2D060F03318}">
      <dsp:nvSpPr>
        <dsp:cNvPr id="0" name=""/>
        <dsp:cNvSpPr/>
      </dsp:nvSpPr>
      <dsp:spPr>
        <a:xfrm>
          <a:off x="117401" y="2925426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346565" y="5106439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ДЕМАС </a:t>
          </a:r>
          <a:endParaRPr lang="en" sz="2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46565" y="5106439"/>
        <a:ext cx="2960834" cy="271122"/>
      </dsp:txXfrm>
    </dsp:sp>
    <dsp:sp modelId="{2925429F-F028-493B-81E8-3D46E970EC4F}">
      <dsp:nvSpPr>
        <dsp:cNvPr id="0" name=""/>
        <dsp:cNvSpPr/>
      </dsp:nvSpPr>
      <dsp:spPr>
        <a:xfrm>
          <a:off x="3565486" y="3149838"/>
          <a:ext cx="3898789" cy="228408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Бил сътрудник на Павел по време на първото му затваряне в Рим (Фил. 1:24). Въпреки това, по време на последното му </a:t>
          </a:r>
          <a:r>
            <a:rPr lang="en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затваряне, </a:t>
          </a:r>
          <a:r>
            <a:rPr lang="en" sz="2000" b="1" kern="1200" dirty="0"/>
            <a:t>той изоставил Павел, „обичайки този свят”</a:t>
          </a:r>
          <a:br>
            <a:rPr lang="en" sz="2000" b="1" kern="1200" dirty="0"/>
          </a:br>
          <a:r>
            <a:rPr lang="en" sz="2000" b="1" kern="1200" dirty="0"/>
            <a:t>(2 Тим. 4:10).</a:t>
          </a:r>
        </a:p>
      </dsp:txBody>
      <dsp:txXfrm>
        <a:off x="3565486" y="3149838"/>
        <a:ext cx="3898789" cy="2284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866124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5983" y="474886"/>
          <a:ext cx="3634156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5983" y="2455547"/>
          <a:ext cx="3634156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Всичко, което знаем за Нимфа, е, че тя е ръководила църква в град Лаодикия. Не знаем дори дали е била мъж или жена, тъй като в някои ръкописи се споменава „неговата къща“, в други – „тяхната къща“, а в трети – „нейната къща“, които са мнозинството.</a:t>
          </a:r>
        </a:p>
      </dsp:txBody>
      <dsp:txXfrm rot="10800000">
        <a:off x="208281" y="2455547"/>
        <a:ext cx="3449560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Синът на Филемон, родом от Колоса, в даден момент е бил спътник на Павел (Фил. 1:1-2). Павел го моли да продължи да работи в служението (като дякон, пастор или старейшина на църквата в Колоса).</a:t>
          </a: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1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5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7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7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5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1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6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6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6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9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5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4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2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5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7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8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8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Кликнете, за да промените стила на заглавието на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Кликнете, за да промените стиловете на текста на шаблона</a:t>
            </a:r>
          </a:p>
          <a:p>
            <a:pPr lvl="1"/>
            <a:r>
              <a:rPr lang="es-ES"/>
              <a:t>Второ ниво</a:t>
            </a:r>
          </a:p>
          <a:p>
            <a:pPr lvl="2"/>
            <a:r>
              <a:rPr lang="es-ES"/>
              <a:t>Трето ниво</a:t>
            </a:r>
          </a:p>
          <a:p>
            <a:pPr lvl="3"/>
            <a:r>
              <a:rPr lang="es-ES"/>
              <a:t>Четвърто ниво</a:t>
            </a:r>
          </a:p>
          <a:p>
            <a:pPr lvl="4"/>
            <a:r>
              <a:rPr lang="es-ES"/>
              <a:t>Пето ниво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41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Кликнете, за да промените стила на заглавието на шаблона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Кликнете, за да промените стиловете на текста на шаблона</a:t>
            </a:r>
          </a:p>
          <a:p>
            <a:pPr lvl="1"/>
            <a:r>
              <a:rPr lang="es-ES"/>
              <a:t>Второ ниво</a:t>
            </a:r>
          </a:p>
          <a:p>
            <a:pPr lvl="2"/>
            <a:r>
              <a:rPr lang="es-ES"/>
              <a:t>Трето ниво</a:t>
            </a:r>
          </a:p>
          <a:p>
            <a:pPr lvl="3"/>
            <a:r>
              <a:rPr lang="es-ES"/>
              <a:t>Четвърто ниво</a:t>
            </a:r>
          </a:p>
          <a:p>
            <a:pPr lvl="4"/>
            <a:r>
              <a:rPr lang="es-ES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34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</a:rPr>
              <a:t>СТОЙТЕ В ЦЯЛАТА ВОЛЯ НА БОГА</a:t>
            </a:r>
            <a:endParaRPr kumimoji="0" lang="en" sz="6000" b="1" i="0" u="none" strike="noStrike" kern="1200" cap="none" spc="0" normalizeH="0" baseline="0" noProof="0" dirty="0">
              <a:ln w="6600">
                <a:solidFill>
                  <a:srgbClr val="FFCC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C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8427187" y="6519446"/>
            <a:ext cx="3764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Урок 13 за 28 март 2026 г.</a:t>
            </a:r>
          </a:p>
        </p:txBody>
      </p:sp>
    </p:spTree>
    <p:extLst>
      <p:ext uri="{BB962C8B-B14F-4D97-AF65-F5344CB8AC3E}">
        <p14:creationId xmlns:p14="http://schemas.microsoft.com/office/powerpoint/2010/main" val="1993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8F8471-AE90-4CB1-A3DE-D3642274A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111915"/>
            <a:ext cx="5067668" cy="46474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„Във всичко благодарете, защото това е волята на Бога в Христос Исус за вас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.“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1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Солунци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5:18,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NKJV</a:t>
            </a:r>
            <a:endParaRPr kumimoji="0" lang="es-E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p16="http://schemas.microsoft.com/office/powerpoint/2015/main" xmlns:adec="http://schemas.microsoft.com/office/drawing/2017/decorative" xmlns:a16="http://schemas.microsoft.com/office/drawing/2014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17215" cy="6858000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17214" y="0"/>
            <a:ext cx="6774785" cy="6858000"/>
          </a:xfrm>
          <a:prstGeom prst="rect">
            <a:avLst/>
          </a:prstGeom>
          <a:blipFill dpi="0" rotWithShape="1">
            <a:blip r:embed="rId3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2753994"/>
              </p:ext>
            </p:extLst>
          </p:nvPr>
        </p:nvGraphicFramePr>
        <p:xfrm>
          <a:off x="5525585" y="335431"/>
          <a:ext cx="6578961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24931" y="9525"/>
            <a:ext cx="5435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Павел работеше с различни сътрудници и признаваше труда на онези, които се посвещаваха с цялото си сърце на поддържането и укрепването на църквите.</a:t>
            </a:r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023540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20917" y="2603370"/>
            <a:ext cx="5417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Той също така изразява горещото желание </a:t>
            </a:r>
            <a:r>
              <a:rPr lang="en-US" sz="2000" b="1" dirty="0" err="1">
                <a:solidFill>
                  <a:prstClr val="black"/>
                </a:solidFill>
              </a:rPr>
              <a:t>на Епафрас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lang="en-US" sz="2000" b="1" dirty="0">
                <a:solidFill>
                  <a:prstClr val="black"/>
                </a:solidFill>
              </a:rPr>
              <a:t>„да стоите твърдо във всичко, което е Божията воля, зрели и напълно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уверени“ (Колосяни 4:12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NIV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24931" y="1460335"/>
            <a:ext cx="54351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 края на писмото до колосяните Павел изпраща поздрави от своите сътрудници и поздравява верните братя от Колоса.</a:t>
            </a:r>
          </a:p>
        </p:txBody>
      </p:sp>
    </p:spTree>
    <p:extLst>
      <p:ext uri="{BB962C8B-B14F-4D97-AF65-F5344CB8AC3E}">
        <p14:creationId xmlns:p14="http://schemas.microsoft.com/office/powerpoint/2010/main" val="20563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gm="http://schemas.openxmlformats.org/drawingml/2006/diagram" xmlns:a14="http://schemas.microsoft.com/office/drawing/2010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50" normalizeH="0" baseline="0" noProof="0" dirty="0">
                <a:ln w="0"/>
                <a:solidFill>
                  <a:srgbClr val="FF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ПОСЛАНЦИТЕ</a:t>
            </a:r>
            <a:endParaRPr kumimoji="0" lang="es-ES" sz="2400" b="1" i="0" u="none" strike="noStrike" kern="1200" cap="none" spc="50" normalizeH="0" baseline="0" noProof="0" dirty="0">
              <a:ln w="0"/>
              <a:solidFill>
                <a:srgbClr val="FFFF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4231863" y="54069"/>
            <a:ext cx="7960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„Тихик ще ви разкаже всичко за мен. Той е скъп брат, верен служител и съработник в Господа, […] Той идва с Онисим, нашия верен и скъп брат, който е един от вас. Те ще ви разкажат всичко, което се случва тук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.“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(Колосяни 4:7, 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i="0" u="none" strike="noStrike" kern="1200" cap="none" spc="0" normalizeH="0" baseline="0" noProof="0" dirty="0">
                  <a:ln/>
                  <a:solidFill>
                    <a:srgbClr val="2FC75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ТИХИК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400264" y="3812829"/>
            <a:ext cx="5057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По време на третото мисионерско пътуване на Павел, той го придружава, за да достави дарение в Ерусалим (Деяния 20:4). Помага на Павел в Рим и доставя писмата до ефесяните и колосяните (Ефесяни 6:21; Колосяни 4:7). Когато Павел е освободен, той би могъл да замести Тит в Крит (Тит 3:12). По време на последното затваряне на Павел, той беше изпратен като пастор в църквата в Ефес (2 Тим. 4:12).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600" b="1" i="0" u="none" strike="noStrike" kern="1200" cap="none" spc="0" normalizeH="0" baseline="0" noProof="0" dirty="0" err="1">
                  <a:ln/>
                  <a:solidFill>
                    <a:srgbClr val="48CEE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ОНЕСИМ</a:t>
              </a:r>
              <a:endParaRPr kumimoji="0" lang="en" sz="3600" b="1" i="0" u="none" strike="noStrike" kern="1200" cap="none" spc="0" normalizeH="0" baseline="0" noProof="0" dirty="0">
                <a:ln/>
                <a:solidFill>
                  <a:srgbClr val="48CEE0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134102" y="4405878"/>
            <a:ext cx="5802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b="1" dirty="0">
                <a:solidFill>
                  <a:prstClr val="black"/>
                </a:solidFill>
              </a:rPr>
              <a:t>Роб, избягал от господаря си Филемон. Той се обърнал към християнството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по време на първото затваряне на Павел в Рим. Павел го изпратил обратно при господаря му с искрено писмо, в което призовавал Филемон да се отнася към него с християнска любов (Фил. 1:10). Заедно с Тихик той предал посланието до колосяните (Колос. 4:9).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3993502" y="1310742"/>
            <a:ext cx="5820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Освен че евангелизирал в най-важните градове на империята, Павел писал писма, за да поддържа връзка с църквите или да насърчи онези, които не познавал лично.</a:t>
            </a:r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6" y="772061"/>
            <a:ext cx="3707487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3993502" y="2731065"/>
            <a:ext cx="5820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Тези писма бяха изпращани чрез възлюбени и верни братя (Колосяни 4:7-9).</a:t>
            </a:r>
          </a:p>
        </p:txBody>
      </p:sp>
    </p:spTree>
    <p:extLst>
      <p:ext uri="{BB962C8B-B14F-4D97-AF65-F5344CB8AC3E}">
        <p14:creationId xmlns:p14="http://schemas.microsoft.com/office/powerpoint/2010/main" val="22553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1966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ТЕЗИ ОТ ОБРЕЗАНИЕТО</a:t>
            </a:r>
            <a:endParaRPr kumimoji="0" lang="es-ES" sz="2800" b="1" i="0" u="none" strike="noStrike" kern="1200" cap="none" spc="300" normalizeH="0" baseline="0" noProof="0" dirty="0">
              <a:ln w="12700">
                <a:solidFill>
                  <a:srgbClr val="2FC753"/>
                </a:solidFill>
                <a:prstDash val="solid"/>
              </a:ln>
              <a:pattFill prst="pct50">
                <a:fgClr>
                  <a:srgbClr val="2FC753"/>
                </a:fgClr>
                <a:bgClr>
                  <a:srgbClr val="2FC753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FC753">
                    <a:lumMod val="40000"/>
                    <a:lumOff val="6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490452" y="572876"/>
            <a:ext cx="8701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„...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 са моите единствени съработници за Божието царство, които са от обрязаните; те се оказаха утеха за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мен”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(Колосяни 4:11)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215213"/>
            <a:ext cx="8520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Павел се стремеше да събори стените, които разделяха Църквата. Той се обгради със сътрудници от всички краища на света и с различен произход. Евреи и езичници, азиатци и европейци работеха заедно в хармония.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268405"/>
              </p:ext>
            </p:extLst>
          </p:nvPr>
        </p:nvGraphicFramePr>
        <p:xfrm>
          <a:off x="294967" y="2507226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2" y="2043455"/>
            <a:ext cx="8278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Неговата визия беше да постигне обединена църква, която да работи за обща цел: проповядването на Евангелието.</a:t>
            </a:r>
          </a:p>
        </p:txBody>
      </p:sp>
    </p:spTree>
    <p:extLst>
      <p:ext uri="{BB962C8B-B14F-4D97-AF65-F5344CB8AC3E}">
        <p14:creationId xmlns:p14="http://schemas.microsoft.com/office/powerpoint/2010/main" val="40290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dgm="http://schemas.openxmlformats.org/drawingml/2006/diagram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2072572"/>
              </p:ext>
            </p:extLst>
          </p:nvPr>
        </p:nvGraphicFramePr>
        <p:xfrm>
          <a:off x="7452851" y="1565489"/>
          <a:ext cx="4866968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600" normalizeH="0" baseline="0" noProof="0" dirty="0">
                <a:ln w="12700" cmpd="sng">
                  <a:solidFill>
                    <a:srgbClr val="48CEE0"/>
                  </a:solidFill>
                  <a:prstDash val="solid"/>
                </a:ln>
                <a:gradFill>
                  <a:gsLst>
                    <a:gs pos="0">
                      <a:srgbClr val="48CEE0"/>
                    </a:gs>
                    <a:gs pos="4000">
                      <a:srgbClr val="48CEE0">
                        <a:lumMod val="60000"/>
                        <a:lumOff val="40000"/>
                      </a:srgbClr>
                    </a:gs>
                    <a:gs pos="87000">
                      <a:srgbClr val="48CEE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ИНСТРУКТОРЪТ</a:t>
            </a:r>
            <a:endParaRPr kumimoji="0" lang="es-ES" sz="2800" b="1" i="0" u="none" strike="noStrike" kern="1200" cap="none" spc="600" normalizeH="0" baseline="0" noProof="0" dirty="0">
              <a:ln w="12700" cmpd="sng">
                <a:solidFill>
                  <a:srgbClr val="48CEE0"/>
                </a:solidFill>
                <a:prstDash val="solid"/>
              </a:ln>
              <a:gradFill>
                <a:gsLst>
                  <a:gs pos="0">
                    <a:srgbClr val="48CEE0"/>
                  </a:gs>
                  <a:gs pos="4000">
                    <a:srgbClr val="48CEE0">
                      <a:lumMod val="60000"/>
                      <a:lumOff val="40000"/>
                    </a:srgbClr>
                  </a:gs>
                  <a:gs pos="87000">
                    <a:srgbClr val="48CEE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„Епафрас, който е един от вас, слуга на Христос, ви поздравява, като винаги се труди усърдно за вас в молитвите си, за да бъдете съвършени и пълни във всичко, което е Божията воля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.“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(Колосяни 4:12)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2388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lvl="0" algn="ctr">
              <a:defRPr/>
            </a:pPr>
            <a:r>
              <a:rPr lang="es-E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ЕПАФРАС</a:t>
            </a:r>
            <a:r>
              <a: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196953" y="1543336"/>
            <a:ext cx="7918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Епафрас помогна за разпространението на Евангелието в Колоса, Хиераполис и Лаодикия, църкви, които той дълбоко обичаше (Колосяни 4:13). Заедно с поздрава на Епафрас, Павел включва и своите пожелания към колосяните (Колосяни 4:12):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5077112"/>
              </p:ext>
            </p:extLst>
          </p:nvPr>
        </p:nvGraphicFramePr>
        <p:xfrm>
          <a:off x="238124" y="2962275"/>
          <a:ext cx="7610475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105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gm="http://schemas.openxmlformats.org/drawingml/2006/diagram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0160">
                  <a:solidFill>
                    <a:srgbClr val="D91934"/>
                  </a:solidFill>
                  <a:prstDash val="solid"/>
                </a:ln>
                <a:solidFill>
                  <a:srgbClr val="FFCC00">
                    <a:lumMod val="20000"/>
                    <a:lumOff val="8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ВЪЗЛЮБЕНИЯТ </a:t>
            </a:r>
            <a:r>
              <a:rPr kumimoji="0" lang="en" sz="4400" b="1" i="0" u="none" strike="noStrike" kern="1200" cap="none" spc="300" normalizeH="0" baseline="0" noProof="0" dirty="0">
                <a:ln w="10160">
                  <a:solidFill>
                    <a:srgbClr val="D91934"/>
                  </a:solidFill>
                  <a:prstDash val="solid"/>
                </a:ln>
                <a:solidFill>
                  <a:srgbClr val="FF00FF">
                    <a:lumMod val="40000"/>
                    <a:lumOff val="6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И </a:t>
            </a:r>
            <a:r>
              <a:rPr kumimoji="0" lang="en" sz="4400" b="1" i="0" u="none" strike="noStrike" kern="1200" cap="none" spc="300" normalizeH="0" baseline="0" noProof="0" dirty="0">
                <a:ln w="10160">
                  <a:solidFill>
                    <a:srgbClr val="D91934"/>
                  </a:solidFill>
                  <a:prstDash val="solid"/>
                </a:ln>
                <a:solidFill>
                  <a:srgbClr val="48CEE0">
                    <a:lumMod val="40000"/>
                    <a:lumOff val="6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СВЕТСКИЯТ</a:t>
            </a:r>
            <a:endParaRPr kumimoji="0" lang="es-ES" sz="2800" b="1" i="0" u="none" strike="noStrike" kern="1200" cap="none" spc="300" normalizeH="0" baseline="0" noProof="0" dirty="0">
              <a:ln w="10160">
                <a:solidFill>
                  <a:srgbClr val="D91934"/>
                </a:solidFill>
                <a:prstDash val="solid"/>
              </a:ln>
              <a:solidFill>
                <a:srgbClr val="48CEE0">
                  <a:lumMod val="40000"/>
                  <a:lumOff val="60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545447"/>
            <a:ext cx="782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„Любимият лекар Лука и Демас ви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поздравяват”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(Колосяни 4:14)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858125" y="1296781"/>
            <a:ext cx="4333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Ако беше споменат само в Колосяни 4:14, Демас щеше да остане верен сътрудник на Павел.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7483016"/>
              </p:ext>
            </p:extLst>
          </p:nvPr>
        </p:nvGraphicFramePr>
        <p:xfrm>
          <a:off x="137314" y="1200151"/>
          <a:ext cx="7820025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858125" y="5734233"/>
            <a:ext cx="43338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Но той престана да обича Исус и отдаде сърцето си на света </a:t>
            </a:r>
            <a:b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 Йоан 2:15).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858125" y="4049898"/>
            <a:ext cx="43338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Лука остана непоколебим в надеждата си за Второто пришествие и Новата земя. Демас обичаше славата на този свят повече от бъдещата слава.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858125" y="2365563"/>
            <a:ext cx="43338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Контрастът между Лука и Дема стана ясен с течение на времето. Лука беше обичан за работата си, докато Дема обичаше света и изостави Павел.</a:t>
            </a:r>
          </a:p>
        </p:txBody>
      </p:sp>
    </p:spTree>
    <p:extLst>
      <p:ext uri="{BB962C8B-B14F-4D97-AF65-F5344CB8AC3E}">
        <p14:creationId xmlns:p14="http://schemas.microsoft.com/office/powerpoint/2010/main" val="12434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gm="http://schemas.openxmlformats.org/drawingml/2006/diagram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/>
                <a:solidFill>
                  <a:srgbClr val="FF00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ЦЪРКОВНИ ЛИДЕРИ</a:t>
            </a:r>
            <a:endParaRPr kumimoji="0" lang="es-ES" sz="2800" b="1" i="0" u="none" strike="noStrike" kern="1200" cap="none" spc="0" normalizeH="0" baseline="0" noProof="0" dirty="0">
              <a:ln/>
              <a:solidFill>
                <a:srgbClr val="FF00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„Поздравете братята и сестрите в Лаодикия, както и Нимфа и църквата в нейния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дом”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(Колосяни 4:15)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7" y="1417142"/>
            <a:ext cx="3859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Павел моли колосяните да прочетат писмото му на хората от Лаодикия и да прочетат писмото, което той е написал до лаодикийците (Колосяни 4:16).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2586396"/>
              </p:ext>
            </p:extLst>
          </p:nvPr>
        </p:nvGraphicFramePr>
        <p:xfrm>
          <a:off x="233562" y="1267943"/>
          <a:ext cx="3866124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79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400" b="1" dirty="0" err="1">
                <a:solidFill>
                  <a:srgbClr val="FF00FF">
                    <a:lumMod val="50000"/>
                  </a:srgbClr>
                </a:solidFill>
              </a:rPr>
              <a:t>НИМФА</a:t>
            </a:r>
            <a:r>
              <a:rPr lang="es-ES" sz="2400" b="1" dirty="0">
                <a:solidFill>
                  <a:srgbClr val="FF00FF">
                    <a:lumMod val="50000"/>
                  </a:srgbClr>
                </a:solidFill>
              </a:rPr>
              <a:t> 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FF00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1878979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400" b="1" dirty="0" err="1">
                <a:solidFill>
                  <a:srgbClr val="2FC753">
                    <a:lumMod val="50000"/>
                  </a:srgbClr>
                </a:solidFill>
              </a:rPr>
              <a:t>АРХИП</a:t>
            </a:r>
            <a:r>
              <a:rPr lang="es-ES" sz="2400" b="1" dirty="0">
                <a:solidFill>
                  <a:srgbClr val="2FC753">
                    <a:lumMod val="50000"/>
                  </a:srgbClr>
                </a:solidFill>
              </a:rPr>
              <a:t>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2FC753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7" y="4895554"/>
            <a:ext cx="38594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Не знаем какво е било посланието на Павел към лаодикийците, но знаем посланието, което апостол Йоан му е написал 30 години по-късно (Откр. 3:14-22).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7" y="3327798"/>
            <a:ext cx="38594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Затова той споменава двамата основни лидери на тези църкви: Нимфа [от Лаодикия] и Архип [от Колоса] (Колосяни 4:15, 17).</a:t>
            </a:r>
          </a:p>
        </p:txBody>
      </p:sp>
    </p:spTree>
    <p:extLst>
      <p:ext uri="{BB962C8B-B14F-4D97-AF65-F5344CB8AC3E}">
        <p14:creationId xmlns:p14="http://schemas.microsoft.com/office/powerpoint/2010/main" val="36277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gm="http://schemas.openxmlformats.org/drawingml/2006/diagram" xmlns:a16="http://schemas.microsoft.com/office/drawing/2014/main"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74839" y="701812"/>
            <a:ext cx="977326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„Служението на Бога изисква цялото ни същество – сърце, ум, душа и сила. Без резерви трябва да се отдадем на Бога, за да носим образа на небесното, а не образа на земното. Трябва да има събуждане на чувствителността, за да може умът да бъде напълно буден за работата, която трябва да се извърши за всички класи, високи и ниски, богати и бедни, учени и невежи. Трябва да проявяваме нежността, показана от великия Пастир, когато събира агнетата в ръцете Си и внимателно пази стадото Си от зло, водейки го по безопасни пътища. Последователите на Христос трябва да проявяват Неговата нежност и съчувствие, а също и Неговата силна желание да предадат истините, които означават вечен живот за получателя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.“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7093857" y="5986911"/>
            <a:ext cx="4016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Е. Г. Уайт (Christ Triumphant, 9 февруари)</a:t>
            </a:r>
          </a:p>
        </p:txBody>
      </p:sp>
    </p:spTree>
    <p:extLst>
      <p:ext uri="{BB962C8B-B14F-4D97-AF65-F5344CB8AC3E}">
        <p14:creationId xmlns:p14="http://schemas.microsoft.com/office/powerpoint/2010/main" val="19600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1385</Words>
  <Application>Microsoft Office PowerPoint</Application>
  <PresentationFormat>Panorámica</PresentationFormat>
  <Paragraphs>67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Impact</vt:lpstr>
      <vt:lpstr>1_Tema de Office</vt:lpstr>
      <vt:lpstr>1_Evento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keywords>, docId:E2087C8087990E6739FDC6361FB644C8</cp:keywords>
  <cp:lastModifiedBy>Sergio</cp:lastModifiedBy>
  <cp:revision>44</cp:revision>
  <dcterms:created xsi:type="dcterms:W3CDTF">2026-02-16T22:58:20Z</dcterms:created>
  <dcterms:modified xsi:type="dcterms:W3CDTF">2026-02-28T06:44:59Z</dcterms:modified>
</cp:coreProperties>
</file>