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3" r:id="rId4"/>
    <p:sldId id="292" r:id="rId5"/>
    <p:sldId id="258" r:id="rId6"/>
    <p:sldId id="259" r:id="rId7"/>
    <p:sldId id="260" r:id="rId8"/>
    <p:sldId id="284" r:id="rId9"/>
    <p:sldId id="285" r:id="rId10"/>
    <p:sldId id="262" r:id="rId11"/>
    <p:sldId id="263" r:id="rId12"/>
    <p:sldId id="264" r:id="rId13"/>
    <p:sldId id="283" r:id="rId14"/>
    <p:sldId id="294"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013"/>
    <a:srgbClr val="A87510"/>
    <a:srgbClr val="4BA5FF"/>
    <a:srgbClr val="E88D22"/>
    <a:srgbClr val="66FFFF"/>
    <a:srgbClr val="855C0D"/>
    <a:srgbClr val="AE2C31"/>
    <a:srgbClr val="E4D2F2"/>
    <a:srgbClr val="D7DEFF"/>
    <a:srgbClr val="2BC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9" d="100"/>
          <a:sy n="99" d="100"/>
        </p:scale>
        <p:origin x="1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 sz="2000" b="1" dirty="0">
              <a:solidFill>
                <a:schemeClr val="tx2">
                  <a:lumMod val="50000"/>
                </a:schemeClr>
              </a:solidFill>
            </a:rPr>
            <a:t>Как да изучаваме Библията:</a:t>
          </a:r>
          <a:endParaRPr lang="es-ES" sz="2000" dirty="0">
            <a:solidFill>
              <a:schemeClr val="tx2">
                <a:lumMod val="50000"/>
              </a:schemeClr>
            </a:solidFill>
          </a:endParaRPr>
        </a:p>
      </dgm:t>
    </dgm:pt>
    <dgm:pt modelId="{6AF777DB-6B30-447F-A544-2393379E83FB}" type="parTrans" cxnId="{65A1E800-3F31-44CA-839D-98418C5F2746}">
      <dgm:prSet/>
      <dgm:spPr/>
      <dgm:t>
        <a:bodyPr/>
        <a:lstStyle/>
        <a:p>
          <a:endParaRPr lang="es-ES" sz="2000"/>
        </a:p>
      </dgm:t>
    </dgm:pt>
    <dgm:pt modelId="{AE112AF7-F2EC-42AF-803B-B28B009ADCAC}" type="sibTrans" cxnId="{65A1E800-3F31-44CA-839D-98418C5F2746}">
      <dgm:prSet/>
      <dgm:spPr/>
      <dgm:t>
        <a:bodyPr/>
        <a:lstStyle/>
        <a:p>
          <a:endParaRPr lang="es-ES" sz="2000"/>
        </a:p>
      </dgm:t>
    </dgm:pt>
    <dgm:pt modelId="{9D7E9763-D263-437D-9895-30FFBD4EE73B}">
      <dgm:prSet custT="1"/>
      <dgm:spPr>
        <a:solidFill>
          <a:schemeClr val="accent6">
            <a:lumMod val="50000"/>
          </a:schemeClr>
        </a:solidFill>
      </dgm:spPr>
      <dgm:t>
        <a:bodyPr/>
        <a:lstStyle/>
        <a:p>
          <a:r>
            <a:rPr lang="en" sz="2000" b="1" dirty="0">
              <a:effectLst>
                <a:outerShdw blurRad="38100" dist="38100" dir="2700000" algn="tl">
                  <a:srgbClr val="000000"/>
                </a:outerShdw>
              </a:effectLst>
            </a:rPr>
            <a:t>Време</a:t>
          </a:r>
          <a:endParaRPr lang="es-ES" sz="2000" dirty="0">
            <a:effectLst>
              <a:outerShdw blurRad="38100" dist="38100" dir="2700000" algn="tl">
                <a:srgbClr val="000000"/>
              </a:outerShdw>
            </a:effectLst>
          </a:endParaRPr>
        </a:p>
      </dgm:t>
    </dgm:pt>
    <dgm:pt modelId="{4F718905-7719-4E39-A86D-49F36C9995CD}" type="parTrans" cxnId="{EF08B1D9-3F43-4405-B70D-697789D39A69}">
      <dgm:prSet/>
      <dgm:spPr/>
      <dgm:t>
        <a:bodyPr/>
        <a:lstStyle/>
        <a:p>
          <a:endParaRPr lang="es-ES" sz="2000"/>
        </a:p>
      </dgm:t>
    </dgm:pt>
    <dgm:pt modelId="{5E56B14D-5908-4DBC-96C7-C2834E449489}" type="sibTrans" cxnId="{EF08B1D9-3F43-4405-B70D-697789D39A69}">
      <dgm:prSet/>
      <dgm:spPr/>
      <dgm:t>
        <a:bodyPr/>
        <a:lstStyle/>
        <a:p>
          <a:endParaRPr lang="es-ES" sz="2000"/>
        </a:p>
      </dgm:t>
    </dgm:pt>
    <dgm:pt modelId="{346F7C78-5B64-4AF5-AA5B-CD45B08816EF}">
      <dgm:prSet custT="1"/>
      <dgm:spPr>
        <a:solidFill>
          <a:schemeClr val="bg2"/>
        </a:solidFill>
      </dgm:spPr>
      <dgm:t>
        <a:bodyPr/>
        <a:lstStyle/>
        <a:p>
          <a:r>
            <a:rPr lang="en" sz="2000" b="1" dirty="0">
              <a:effectLst>
                <a:outerShdw blurRad="38100" dist="38100" dir="2700000" algn="tl">
                  <a:srgbClr val="000000"/>
                </a:outerShdw>
              </a:effectLst>
            </a:rPr>
            <a:t>Място</a:t>
          </a:r>
          <a:endParaRPr lang="es-ES" sz="2000" dirty="0">
            <a:effectLst>
              <a:outerShdw blurRad="38100" dist="38100" dir="2700000" algn="tl">
                <a:srgbClr val="000000"/>
              </a:outerShdw>
            </a:effectLst>
          </a:endParaRPr>
        </a:p>
      </dgm:t>
    </dgm:pt>
    <dgm:pt modelId="{DB9EBF68-C154-4C94-BFA1-0E41A5FB5C44}" type="parTrans" cxnId="{42E96D2A-FD7F-437F-A185-537774FAFDFB}">
      <dgm:prSet/>
      <dgm:spPr/>
      <dgm:t>
        <a:bodyPr/>
        <a:lstStyle/>
        <a:p>
          <a:endParaRPr lang="es-ES" sz="2000"/>
        </a:p>
      </dgm:t>
    </dgm:pt>
    <dgm:pt modelId="{566865AA-00DD-4BFC-88E8-B6E180C7386F}" type="sibTrans" cxnId="{42E96D2A-FD7F-437F-A185-537774FAFDFB}">
      <dgm:prSet/>
      <dgm:spPr/>
      <dgm:t>
        <a:bodyPr/>
        <a:lstStyle/>
        <a:p>
          <a:endParaRPr lang="es-ES" sz="2000"/>
        </a:p>
      </dgm:t>
    </dgm:pt>
    <dgm:pt modelId="{615BC5F3-C19B-48D2-9CB4-90DD025BB153}">
      <dgm:prSet custT="1"/>
      <dgm:spPr>
        <a:solidFill>
          <a:schemeClr val="accent1">
            <a:lumMod val="75000"/>
          </a:schemeClr>
        </a:solidFill>
      </dgm:spPr>
      <dgm:t>
        <a:bodyPr/>
        <a:lstStyle/>
        <a:p>
          <a:r>
            <a:rPr lang="en" sz="2000" b="1" dirty="0">
              <a:effectLst>
                <a:outerShdw blurRad="38100" dist="38100" dir="2700000" algn="tl">
                  <a:srgbClr val="000000"/>
                </a:outerShdw>
              </a:effectLst>
            </a:rPr>
            <a:t>Техника</a:t>
          </a:r>
          <a:endParaRPr lang="es-ES" sz="2000" dirty="0">
            <a:effectLst>
              <a:outerShdw blurRad="38100" dist="38100" dir="2700000" algn="tl">
                <a:srgbClr val="000000"/>
              </a:outerShdw>
            </a:effectLst>
          </a:endParaRPr>
        </a:p>
      </dgm:t>
    </dgm:pt>
    <dgm:pt modelId="{6BFA2B71-656E-43AF-A9AA-C0AEB00B4329}" type="parTrans" cxnId="{E49C5ABD-8C4A-4318-848D-FA9DBEDA4CCB}">
      <dgm:prSet/>
      <dgm:spPr/>
      <dgm:t>
        <a:bodyPr/>
        <a:lstStyle/>
        <a:p>
          <a:endParaRPr lang="es-ES" sz="2000"/>
        </a:p>
      </dgm:t>
    </dgm:pt>
    <dgm:pt modelId="{75F2F812-341C-4FDC-B4ED-DBFC5FF36FB7}" type="sibTrans" cxnId="{E49C5ABD-8C4A-4318-848D-FA9DBEDA4CCB}">
      <dgm:prSet/>
      <dgm:spPr/>
      <dgm:t>
        <a:bodyPr/>
        <a:lstStyle/>
        <a:p>
          <a:endParaRPr lang="es-ES" sz="20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 sz="2000" b="1" dirty="0">
              <a:solidFill>
                <a:schemeClr val="accent2">
                  <a:lumMod val="50000"/>
                </a:schemeClr>
              </a:solidFill>
            </a:rPr>
            <a:t>Ползите от изучаването на Библията:</a:t>
          </a:r>
          <a:endParaRPr lang="es-ES" sz="2000" dirty="0">
            <a:solidFill>
              <a:schemeClr val="accent2">
                <a:lumMod val="50000"/>
              </a:schemeClr>
            </a:solidFill>
          </a:endParaRPr>
        </a:p>
      </dgm:t>
    </dgm:pt>
    <dgm:pt modelId="{EC28A91E-89FD-4EC6-A9D8-519753291C01}" type="parTrans" cxnId="{F08589C2-33A3-4113-A9B7-FA52CDCC0DDD}">
      <dgm:prSet/>
      <dgm:spPr/>
      <dgm:t>
        <a:bodyPr/>
        <a:lstStyle/>
        <a:p>
          <a:endParaRPr lang="es-ES" sz="2000"/>
        </a:p>
      </dgm:t>
    </dgm:pt>
    <dgm:pt modelId="{1842891B-3D7D-421E-8BF6-BD1E8CEE8DD0}" type="sibTrans" cxnId="{F08589C2-33A3-4113-A9B7-FA52CDCC0DDD}">
      <dgm:prSet/>
      <dgm:spPr/>
      <dgm:t>
        <a:bodyPr/>
        <a:lstStyle/>
        <a:p>
          <a:endParaRPr lang="es-ES" sz="2000"/>
        </a:p>
      </dgm:t>
    </dgm:pt>
    <dgm:pt modelId="{868C3F27-94D4-40BD-948E-22015F235005}">
      <dgm:prSet custT="1"/>
      <dgm:spPr>
        <a:solidFill>
          <a:schemeClr val="accent5">
            <a:lumMod val="75000"/>
          </a:schemeClr>
        </a:solidFill>
      </dgm:spPr>
      <dgm:t>
        <a:bodyPr/>
        <a:lstStyle/>
        <a:p>
          <a:r>
            <a:rPr lang="en" sz="2000" b="1" dirty="0">
              <a:effectLst>
                <a:outerShdw blurRad="38100" dist="38100" dir="2700000" algn="tl">
                  <a:srgbClr val="000000"/>
                </a:outerShdw>
              </a:effectLst>
            </a:rPr>
            <a:t>Ползата от споделянето</a:t>
          </a:r>
          <a:endParaRPr lang="es-ES" sz="2000" dirty="0">
            <a:effectLst>
              <a:outerShdw blurRad="38100" dist="38100" dir="2700000" algn="tl">
                <a:srgbClr val="000000"/>
              </a:outerShdw>
            </a:effectLst>
          </a:endParaRPr>
        </a:p>
      </dgm:t>
    </dgm:pt>
    <dgm:pt modelId="{7915A73F-5B14-423F-AEB0-78CFB35B8506}" type="parTrans" cxnId="{4160C05E-1C24-457B-9BE3-5F4C137C227B}">
      <dgm:prSet/>
      <dgm:spPr/>
      <dgm:t>
        <a:bodyPr/>
        <a:lstStyle/>
        <a:p>
          <a:endParaRPr lang="es-ES" sz="2000"/>
        </a:p>
      </dgm:t>
    </dgm:pt>
    <dgm:pt modelId="{1C2A5DBE-FD27-42E5-9AE5-F10F84A74B3A}" type="sibTrans" cxnId="{4160C05E-1C24-457B-9BE3-5F4C137C227B}">
      <dgm:prSet/>
      <dgm:spPr/>
      <dgm:t>
        <a:bodyPr/>
        <a:lstStyle/>
        <a:p>
          <a:endParaRPr lang="es-ES" sz="2000"/>
        </a:p>
      </dgm:t>
    </dgm:pt>
    <dgm:pt modelId="{35369738-777B-4920-BEB8-E04541302D9D}">
      <dgm:prSet custT="1"/>
      <dgm:spPr>
        <a:solidFill>
          <a:srgbClr val="0070C0"/>
        </a:solidFill>
      </dgm:spPr>
      <dgm:t>
        <a:bodyPr/>
        <a:lstStyle/>
        <a:p>
          <a:r>
            <a:rPr lang="en" sz="2000" b="1" dirty="0">
              <a:effectLst>
                <a:outerShdw blurRad="38100" dist="38100" dir="2700000" algn="tl">
                  <a:srgbClr val="000000"/>
                </a:outerShdw>
              </a:effectLst>
            </a:rPr>
            <a:t>Ползата от яденето й</a:t>
          </a:r>
          <a:endParaRPr lang="es-ES" sz="2000" dirty="0">
            <a:effectLst>
              <a:outerShdw blurRad="38100" dist="38100" dir="2700000" algn="tl">
                <a:srgbClr val="000000"/>
              </a:outerShdw>
            </a:effectLst>
          </a:endParaRPr>
        </a:p>
      </dgm:t>
    </dgm:pt>
    <dgm:pt modelId="{4A238E80-9050-4894-A1D9-5361C8DEAE97}" type="parTrans" cxnId="{2AFEFD41-D696-494A-ACCB-F442C25F2768}">
      <dgm:prSet/>
      <dgm:spPr/>
      <dgm:t>
        <a:bodyPr/>
        <a:lstStyle/>
        <a:p>
          <a:endParaRPr lang="es-ES" sz="2000"/>
        </a:p>
      </dgm:t>
    </dgm:pt>
    <dgm:pt modelId="{2BF99C05-A719-4F3C-A9ED-6BDAA1163737}" type="sibTrans" cxnId="{2AFEFD41-D696-494A-ACCB-F442C25F2768}">
      <dgm:prSet/>
      <dgm:spPr/>
      <dgm:t>
        <a:bodyPr/>
        <a:lstStyle/>
        <a:p>
          <a:endParaRPr lang="es-ES" sz="2000"/>
        </a:p>
      </dgm:t>
    </dgm:pt>
    <dgm:pt modelId="{68FC8F96-2728-4415-81A4-6F70C798C171}" type="pres">
      <dgm:prSet presAssocID="{22495028-26DF-441C-8541-24177425F36C}" presName="theList" presStyleCnt="0">
        <dgm:presLayoutVars>
          <dgm:dir/>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r>
            <a:rPr lang="en" sz="2000" b="1" dirty="0">
              <a:effectLst>
                <a:outerShdw blurRad="38100" dist="38100" dir="2700000" algn="tl">
                  <a:srgbClr val="000000"/>
                </a:outerShdw>
              </a:effectLst>
            </a:rPr>
            <a:t>Подробното изучаване на Библията се състои от четири части</a:t>
          </a: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r>
            <a:rPr lang="en" sz="2000" b="1" dirty="0">
              <a:effectLst>
                <a:outerShdw blurRad="38100" dist="38100" dir="2700000" algn="tl">
                  <a:srgbClr val="000000"/>
                </a:outerShdw>
              </a:effectLst>
            </a:rPr>
            <a:t>Молете се</a:t>
          </a:r>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r>
            <a:rPr lang="en" sz="2000" b="1" dirty="0">
              <a:effectLst>
                <a:outerShdw blurRad="38100" dist="38100" dir="2700000" algn="tl">
                  <a:srgbClr val="000000"/>
                </a:outerShdw>
              </a:effectLst>
            </a:rPr>
            <a:t>Четене и разбиране [предложена техника]</a:t>
          </a: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r>
            <a:rPr lang="en" sz="2000" b="1" dirty="0">
              <a:effectLst>
                <a:outerShdw blurRad="38100" dist="38100" dir="2700000" algn="tl">
                  <a:srgbClr val="000000"/>
                </a:outerShdw>
              </a:effectLst>
            </a:rPr>
            <a:t>Молитва</a:t>
          </a: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r>
            <a:rPr lang="en" sz="2000" b="1" dirty="0">
              <a:effectLst>
                <a:outerShdw blurRad="38100" dist="38100" dir="2700000" algn="tl">
                  <a:srgbClr val="000000"/>
                </a:outerShdw>
              </a:effectLst>
            </a:rPr>
            <a:t>Споделяне</a:t>
          </a: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en" sz="2000" b="1" dirty="0">
              <a:effectLst/>
            </a:rPr>
            <a:t>Поканете Светия Дух да бъде ваш водач в изучаването</a:t>
          </a: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dirty="0">
              <a:effectLst/>
            </a:rPr>
            <a:t>Изберете стих или пасаж от Библията</a:t>
          </a: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r>
            <a:rPr lang="en" sz="2000" b="1" dirty="0">
              <a:effectLst/>
            </a:rPr>
            <a:t>Той ще докосне сърцето и ума ви, за да разберете това, което четете</a:t>
          </a:r>
          <a:endParaRPr lang="es-ES" sz="2000" b="1" dirty="0">
            <a:effectLst/>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solidFill>
                <a:prstClr val="black"/>
              </a:solidFill>
              <a:effectLst/>
              <a:latin typeface="Aptos" panose="02110004020202020204"/>
              <a:ea typeface="+mn-ea"/>
              <a:cs typeface="+mn-cs"/>
            </a:rPr>
            <a:t>Запишете го, </a:t>
          </a:r>
          <a:r>
            <a:rPr lang="en" sz="2000" b="1" kern="1200" dirty="0">
              <a:effectLst/>
            </a:rPr>
            <a:t>за да ви помогне </a:t>
          </a:r>
          <a:r>
            <a:rPr lang="es-ES" sz="2000" b="1" kern="1200" dirty="0">
              <a:effectLst/>
            </a:rPr>
            <a:t>Запечатайте </a:t>
          </a:r>
          <a:r>
            <a:rPr lang="en" sz="2000" b="1" kern="1200" dirty="0">
              <a:effectLst/>
            </a:rPr>
            <a:t>го в ума си</a:t>
          </a: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solidFill>
                <a:schemeClr val="bg1"/>
              </a:solidFill>
              <a:effectLst>
                <a:outerShdw blurRad="38100" dist="38100" dir="2700000" algn="tl">
                  <a:srgbClr val="000000"/>
                </a:outerShdw>
              </a:effectLst>
              <a:latin typeface="Aptos" panose="02110004020202020204"/>
              <a:ea typeface="+mn-ea"/>
              <a:cs typeface="+mn-cs"/>
            </a:rPr>
            <a:t>Подчертайте </a:t>
          </a:r>
          <a:r>
            <a:rPr lang="en" sz="2000" b="1" kern="1200" dirty="0">
              <a:solidFill>
                <a:schemeClr val="bg1"/>
              </a:solidFill>
              <a:effectLst>
                <a:outerShdw blurRad="38100" dist="38100" dir="2700000" algn="tl">
                  <a:srgbClr val="000000"/>
                </a:outerShdw>
              </a:effectLst>
            </a:rPr>
            <a:t>ключовите идеи</a:t>
          </a: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dirty="0">
              <a:solidFill>
                <a:schemeClr val="bg1"/>
              </a:solidFill>
              <a:effectLst>
                <a:outerShdw blurRad="38100" dist="38100" dir="2700000" algn="tl">
                  <a:srgbClr val="000000"/>
                </a:outerShdw>
              </a:effectLst>
            </a:rPr>
            <a:t>Запишете мислите, които вдъхновяват тези ключови идеи</a:t>
          </a: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effectLst/>
            </a:rPr>
            <a:t>Помолете Бог да ви помогне </a:t>
          </a:r>
          <a:r>
            <a:rPr lang="en" sz="2000" b="1" kern="1200" dirty="0">
              <a:solidFill>
                <a:prstClr val="black"/>
              </a:solidFill>
              <a:effectLst/>
              <a:latin typeface="Aptos" panose="02110004020202020204"/>
              <a:ea typeface="+mn-ea"/>
              <a:cs typeface="+mn-cs"/>
            </a:rPr>
            <a:t>да приложите </a:t>
          </a:r>
          <a:r>
            <a:rPr lang="en" sz="2000" b="1" kern="1200" dirty="0">
              <a:effectLst/>
            </a:rPr>
            <a:t>идеите, които сте научили</a:t>
          </a: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effectLst/>
            </a:rPr>
            <a:t>Помислете с кого бихте могли </a:t>
          </a:r>
          <a:r>
            <a:rPr lang="en" sz="2000" b="1" kern="1200" dirty="0">
              <a:solidFill>
                <a:prstClr val="black"/>
              </a:solidFill>
              <a:effectLst/>
              <a:latin typeface="Aptos" panose="02110004020202020204"/>
              <a:ea typeface="+mn-ea"/>
              <a:cs typeface="+mn-cs"/>
            </a:rPr>
            <a:t>да споделите </a:t>
          </a:r>
          <a:r>
            <a:rPr lang="en" sz="2000" b="1" kern="1200" dirty="0">
              <a:effectLst/>
            </a:rPr>
            <a:t>наученото</a:t>
          </a: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66405" custScaleY="296116">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76741">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233062" custLinFactNeighborX="-8940" custLinFactNeighborY="-27108">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40729" custLinFactNeighborX="4470" custLinFactNeighborY="-27108">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en" sz="2400" b="1" dirty="0">
              <a:effectLst>
                <a:outerShdw blurRad="38100" dist="38100" dir="2700000" algn="tl">
                  <a:srgbClr val="000000"/>
                </a:outerShdw>
              </a:effectLst>
            </a:rPr>
            <a:t>Други методи за изучаване на Библията</a:t>
          </a: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en" sz="2000" b="1" dirty="0">
              <a:solidFill>
                <a:schemeClr val="tx1"/>
              </a:solidFill>
              <a:effectLst/>
            </a:rPr>
            <a:t>Сравнявайте стих със стих (Исая 28:10)</a:t>
          </a: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en" sz="2000" b="1" dirty="0">
              <a:solidFill>
                <a:schemeClr val="tx1"/>
              </a:solidFill>
              <a:effectLst/>
            </a:rPr>
            <a:t>Изучавайте глави или цели книги</a:t>
          </a: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r>
            <a:rPr lang="en" sz="2000" b="1" dirty="0">
              <a:solidFill>
                <a:schemeClr val="tx1"/>
              </a:solidFill>
              <a:effectLst/>
            </a:rPr>
            <a:t>Изучавайте тема или дума с помощта на конкорданс</a:t>
          </a: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en" sz="2000" b="1" dirty="0">
              <a:solidFill>
                <a:schemeClr val="tx1"/>
              </a:solidFill>
              <a:effectLst/>
            </a:rPr>
            <a:t>Консултирайте се с библейски коментари или речници</a:t>
          </a: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r>
            <a:rPr lang="en" sz="2000" b="1" dirty="0">
              <a:solidFill>
                <a:schemeClr val="tx1"/>
              </a:solidFill>
              <a:effectLst/>
            </a:rPr>
            <a:t>Четете успоредно с пасажи от поредицата </a:t>
          </a:r>
          <a:r>
            <a:rPr lang="es-ES" sz="2000" b="1" dirty="0" err="1">
              <a:solidFill>
                <a:schemeClr val="tx1"/>
              </a:solidFill>
              <a:effectLst/>
            </a:rPr>
            <a:t>„Конфликтът на </a:t>
          </a:r>
          <a:r>
            <a:rPr lang="en" sz="2000" b="1" dirty="0">
              <a:solidFill>
                <a:schemeClr val="tx1"/>
              </a:solidFill>
              <a:effectLst/>
            </a:rPr>
            <a:t>вековете“ от Елън Уайт</a:t>
          </a: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770" y="0"/>
          <a:ext cx="2664742" cy="3162219"/>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2">
                  <a:lumMod val="50000"/>
                </a:schemeClr>
              </a:solidFill>
            </a:rPr>
            <a:t>Как да изучаваме Библията:</a:t>
          </a:r>
          <a:endParaRPr lang="es-ES" sz="2000" kern="1200" dirty="0">
            <a:solidFill>
              <a:schemeClr val="tx2">
                <a:lumMod val="50000"/>
              </a:schemeClr>
            </a:solidFill>
          </a:endParaRPr>
        </a:p>
      </dsp:txBody>
      <dsp:txXfrm>
        <a:off x="2770" y="0"/>
        <a:ext cx="2664742" cy="948665"/>
      </dsp:txXfrm>
    </dsp:sp>
    <dsp:sp modelId="{84FE2549-8848-4EF8-9B20-2FD2B7AB8D07}">
      <dsp:nvSpPr>
        <dsp:cNvPr id="0" name=""/>
        <dsp:cNvSpPr/>
      </dsp:nvSpPr>
      <dsp:spPr>
        <a:xfrm>
          <a:off x="269244" y="948935"/>
          <a:ext cx="2131793" cy="621249"/>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Време</a:t>
          </a:r>
          <a:endParaRPr lang="es-ES" sz="2000" kern="1200" dirty="0">
            <a:effectLst>
              <a:outerShdw blurRad="38100" dist="38100" dir="2700000" algn="tl">
                <a:srgbClr val="000000"/>
              </a:outerShdw>
            </a:effectLst>
          </a:endParaRPr>
        </a:p>
      </dsp:txBody>
      <dsp:txXfrm>
        <a:off x="287440" y="967131"/>
        <a:ext cx="2095401" cy="584857"/>
      </dsp:txXfrm>
    </dsp:sp>
    <dsp:sp modelId="{55BC3636-CD4A-41E8-BCA3-6220B2B52C17}">
      <dsp:nvSpPr>
        <dsp:cNvPr id="0" name=""/>
        <dsp:cNvSpPr/>
      </dsp:nvSpPr>
      <dsp:spPr>
        <a:xfrm>
          <a:off x="269244" y="1665762"/>
          <a:ext cx="2131793" cy="621249"/>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Място</a:t>
          </a:r>
          <a:endParaRPr lang="es-ES" sz="2000" kern="1200" dirty="0">
            <a:effectLst>
              <a:outerShdw blurRad="38100" dist="38100" dir="2700000" algn="tl">
                <a:srgbClr val="000000"/>
              </a:outerShdw>
            </a:effectLst>
          </a:endParaRPr>
        </a:p>
      </dsp:txBody>
      <dsp:txXfrm>
        <a:off x="287440" y="1683958"/>
        <a:ext cx="2095401" cy="584857"/>
      </dsp:txXfrm>
    </dsp:sp>
    <dsp:sp modelId="{776A7543-CA9F-4DB0-8921-7F5E3B0E5DAD}">
      <dsp:nvSpPr>
        <dsp:cNvPr id="0" name=""/>
        <dsp:cNvSpPr/>
      </dsp:nvSpPr>
      <dsp:spPr>
        <a:xfrm>
          <a:off x="269244" y="2382588"/>
          <a:ext cx="2131793" cy="621249"/>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Техника</a:t>
          </a:r>
          <a:endParaRPr lang="es-ES" sz="2000" kern="1200" dirty="0">
            <a:effectLst>
              <a:outerShdw blurRad="38100" dist="38100" dir="2700000" algn="tl">
                <a:srgbClr val="000000"/>
              </a:outerShdw>
            </a:effectLst>
          </a:endParaRPr>
        </a:p>
      </dsp:txBody>
      <dsp:txXfrm>
        <a:off x="287440" y="2400784"/>
        <a:ext cx="2095401" cy="584857"/>
      </dsp:txXfrm>
    </dsp:sp>
    <dsp:sp modelId="{A87ABEBE-4754-486E-8E86-AE51F827EC8A}">
      <dsp:nvSpPr>
        <dsp:cNvPr id="0" name=""/>
        <dsp:cNvSpPr/>
      </dsp:nvSpPr>
      <dsp:spPr>
        <a:xfrm>
          <a:off x="2867367" y="0"/>
          <a:ext cx="2664742" cy="3162219"/>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rPr>
            <a:t>Ползите от изучаването на Библията:</a:t>
          </a:r>
          <a:endParaRPr lang="es-ES" sz="2000" kern="1200" dirty="0">
            <a:solidFill>
              <a:schemeClr val="accent2">
                <a:lumMod val="50000"/>
              </a:schemeClr>
            </a:solidFill>
          </a:endParaRPr>
        </a:p>
      </dsp:txBody>
      <dsp:txXfrm>
        <a:off x="2867367" y="0"/>
        <a:ext cx="2664742" cy="948665"/>
      </dsp:txXfrm>
    </dsp:sp>
    <dsp:sp modelId="{2EFD39B7-AC47-4122-8D79-B43CE836349B}">
      <dsp:nvSpPr>
        <dsp:cNvPr id="0" name=""/>
        <dsp:cNvSpPr/>
      </dsp:nvSpPr>
      <dsp:spPr>
        <a:xfrm>
          <a:off x="3133842" y="949592"/>
          <a:ext cx="2131793" cy="953452"/>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Ползата от споделянето</a:t>
          </a:r>
          <a:endParaRPr lang="es-ES" sz="2000" kern="1200" dirty="0">
            <a:effectLst>
              <a:outerShdw blurRad="38100" dist="38100" dir="2700000" algn="tl">
                <a:srgbClr val="000000"/>
              </a:outerShdw>
            </a:effectLst>
          </a:endParaRPr>
        </a:p>
      </dsp:txBody>
      <dsp:txXfrm>
        <a:off x="3161768" y="977518"/>
        <a:ext cx="2075941" cy="897600"/>
      </dsp:txXfrm>
    </dsp:sp>
    <dsp:sp modelId="{3AA94E57-DC1D-4DCB-90DF-B6CDC13C6F33}">
      <dsp:nvSpPr>
        <dsp:cNvPr id="0" name=""/>
        <dsp:cNvSpPr/>
      </dsp:nvSpPr>
      <dsp:spPr>
        <a:xfrm>
          <a:off x="3133842" y="2049729"/>
          <a:ext cx="2131793" cy="953452"/>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Ползата от яденето й</a:t>
          </a:r>
          <a:endParaRPr lang="es-ES" sz="2000" kern="1200" dirty="0">
            <a:effectLst>
              <a:outerShdw blurRad="38100" dist="38100" dir="2700000" algn="tl">
                <a:srgbClr val="000000"/>
              </a:outerShdw>
            </a:effectLst>
          </a:endParaRPr>
        </a:p>
      </dsp:txBody>
      <dsp:txXfrm>
        <a:off x="3161768" y="2077655"/>
        <a:ext cx="2075941" cy="89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589365" y="1438911"/>
          <a:ext cx="219484" cy="864517"/>
        </a:xfrm>
        <a:custGeom>
          <a:avLst/>
          <a:gdLst/>
          <a:ahLst/>
          <a:cxnLst/>
          <a:rect l="0" t="0" r="0" b="0"/>
          <a:pathLst>
            <a:path>
              <a:moveTo>
                <a:pt x="0" y="0"/>
              </a:moveTo>
              <a:lnTo>
                <a:pt x="0" y="864517"/>
              </a:lnTo>
              <a:lnTo>
                <a:pt x="219484" y="864517"/>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683702" y="531291"/>
          <a:ext cx="4694126" cy="268450"/>
        </a:xfrm>
        <a:custGeom>
          <a:avLst/>
          <a:gdLst/>
          <a:ahLst/>
          <a:cxnLst/>
          <a:rect l="0" t="0" r="0" b="0"/>
          <a:pathLst>
            <a:path>
              <a:moveTo>
                <a:pt x="0" y="0"/>
              </a:moveTo>
              <a:lnTo>
                <a:pt x="0" y="134225"/>
              </a:lnTo>
              <a:lnTo>
                <a:pt x="4694126" y="134225"/>
              </a:lnTo>
              <a:lnTo>
                <a:pt x="4694126"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7188609" y="1438911"/>
          <a:ext cx="152819" cy="840014"/>
        </a:xfrm>
        <a:custGeom>
          <a:avLst/>
          <a:gdLst/>
          <a:ahLst/>
          <a:cxnLst/>
          <a:rect l="0" t="0" r="0" b="0"/>
          <a:pathLst>
            <a:path>
              <a:moveTo>
                <a:pt x="0" y="0"/>
              </a:moveTo>
              <a:lnTo>
                <a:pt x="0" y="840014"/>
              </a:lnTo>
              <a:lnTo>
                <a:pt x="152819" y="840014"/>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683702" y="531291"/>
          <a:ext cx="2293369" cy="268450"/>
        </a:xfrm>
        <a:custGeom>
          <a:avLst/>
          <a:gdLst/>
          <a:ahLst/>
          <a:cxnLst/>
          <a:rect l="0" t="0" r="0" b="0"/>
          <a:pathLst>
            <a:path>
              <a:moveTo>
                <a:pt x="0" y="0"/>
              </a:moveTo>
              <a:lnTo>
                <a:pt x="0" y="134225"/>
              </a:lnTo>
              <a:lnTo>
                <a:pt x="2293369" y="134225"/>
              </a:lnTo>
              <a:lnTo>
                <a:pt x="2293369"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3089765" y="1438911"/>
          <a:ext cx="303313" cy="3649989"/>
        </a:xfrm>
        <a:custGeom>
          <a:avLst/>
          <a:gdLst/>
          <a:ahLst/>
          <a:cxnLst/>
          <a:rect l="0" t="0" r="0" b="0"/>
          <a:pathLst>
            <a:path>
              <a:moveTo>
                <a:pt x="0" y="0"/>
              </a:moveTo>
              <a:lnTo>
                <a:pt x="0" y="3649989"/>
              </a:lnTo>
              <a:lnTo>
                <a:pt x="303313" y="364998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3089765" y="1438911"/>
          <a:ext cx="303313" cy="2674550"/>
        </a:xfrm>
        <a:custGeom>
          <a:avLst/>
          <a:gdLst/>
          <a:ahLst/>
          <a:cxnLst/>
          <a:rect l="0" t="0" r="0" b="0"/>
          <a:pathLst>
            <a:path>
              <a:moveTo>
                <a:pt x="0" y="0"/>
              </a:moveTo>
              <a:lnTo>
                <a:pt x="0" y="2674550"/>
              </a:lnTo>
              <a:lnTo>
                <a:pt x="303313" y="267455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3089765" y="1438911"/>
          <a:ext cx="303313" cy="1699112"/>
        </a:xfrm>
        <a:custGeom>
          <a:avLst/>
          <a:gdLst/>
          <a:ahLst/>
          <a:cxnLst/>
          <a:rect l="0" t="0" r="0" b="0"/>
          <a:pathLst>
            <a:path>
              <a:moveTo>
                <a:pt x="0" y="0"/>
              </a:moveTo>
              <a:lnTo>
                <a:pt x="0" y="1699112"/>
              </a:lnTo>
              <a:lnTo>
                <a:pt x="303313" y="1699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3089765" y="1438911"/>
          <a:ext cx="303313" cy="655854"/>
        </a:xfrm>
        <a:custGeom>
          <a:avLst/>
          <a:gdLst/>
          <a:ahLst/>
          <a:cxnLst/>
          <a:rect l="0" t="0" r="0" b="0"/>
          <a:pathLst>
            <a:path>
              <a:moveTo>
                <a:pt x="0" y="0"/>
              </a:moveTo>
              <a:lnTo>
                <a:pt x="0" y="655854"/>
              </a:lnTo>
              <a:lnTo>
                <a:pt x="303313" y="65585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504839" y="531291"/>
          <a:ext cx="1178863" cy="268450"/>
        </a:xfrm>
        <a:custGeom>
          <a:avLst/>
          <a:gdLst/>
          <a:ahLst/>
          <a:cxnLst/>
          <a:rect l="0" t="0" r="0" b="0"/>
          <a:pathLst>
            <a:path>
              <a:moveTo>
                <a:pt x="1178863" y="0"/>
              </a:moveTo>
              <a:lnTo>
                <a:pt x="1178863"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370349" y="1438911"/>
          <a:ext cx="349532" cy="3048662"/>
        </a:xfrm>
        <a:custGeom>
          <a:avLst/>
          <a:gdLst/>
          <a:ahLst/>
          <a:cxnLst/>
          <a:rect l="0" t="0" r="0" b="0"/>
          <a:pathLst>
            <a:path>
              <a:moveTo>
                <a:pt x="0" y="0"/>
              </a:moveTo>
              <a:lnTo>
                <a:pt x="0" y="3048662"/>
              </a:lnTo>
              <a:lnTo>
                <a:pt x="349532" y="304866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370349" y="1438911"/>
          <a:ext cx="349532" cy="1051161"/>
        </a:xfrm>
        <a:custGeom>
          <a:avLst/>
          <a:gdLst/>
          <a:ahLst/>
          <a:cxnLst/>
          <a:rect l="0" t="0" r="0" b="0"/>
          <a:pathLst>
            <a:path>
              <a:moveTo>
                <a:pt x="0" y="0"/>
              </a:moveTo>
              <a:lnTo>
                <a:pt x="0" y="1051161"/>
              </a:lnTo>
              <a:lnTo>
                <a:pt x="349532" y="105116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302436" y="531291"/>
          <a:ext cx="4381265" cy="268450"/>
        </a:xfrm>
        <a:custGeom>
          <a:avLst/>
          <a:gdLst/>
          <a:ahLst/>
          <a:cxnLst/>
          <a:rect l="0" t="0" r="0" b="0"/>
          <a:pathLst>
            <a:path>
              <a:moveTo>
                <a:pt x="4381265" y="0"/>
              </a:moveTo>
              <a:lnTo>
                <a:pt x="4381265"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351609" y="570"/>
          <a:ext cx="10664186" cy="530721"/>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Подробното изучаване на Библията се състои от четири части</a:t>
          </a:r>
        </a:p>
      </dsp:txBody>
      <dsp:txXfrm>
        <a:off x="351609" y="570"/>
        <a:ext cx="10664186" cy="530721"/>
      </dsp:txXfrm>
    </dsp:sp>
    <dsp:sp modelId="{25FBE55C-7604-4739-A70C-E0D555C8D2DB}">
      <dsp:nvSpPr>
        <dsp:cNvPr id="0" name=""/>
        <dsp:cNvSpPr/>
      </dsp:nvSpPr>
      <dsp:spPr>
        <a:xfrm>
          <a:off x="137328" y="799742"/>
          <a:ext cx="2330217" cy="639168"/>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Молете се</a:t>
          </a:r>
        </a:p>
      </dsp:txBody>
      <dsp:txXfrm>
        <a:off x="137328" y="799742"/>
        <a:ext cx="2330217" cy="639168"/>
      </dsp:txXfrm>
    </dsp:sp>
    <dsp:sp modelId="{581F876A-5E78-460A-8BA8-059CBD9F8CF3}">
      <dsp:nvSpPr>
        <dsp:cNvPr id="0" name=""/>
        <dsp:cNvSpPr/>
      </dsp:nvSpPr>
      <dsp:spPr>
        <a:xfrm>
          <a:off x="719882" y="1707362"/>
          <a:ext cx="1904774" cy="156542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Поканете Светия Дух да бъде ваш водач в изучаването</a:t>
          </a:r>
        </a:p>
      </dsp:txBody>
      <dsp:txXfrm>
        <a:off x="719882" y="1707362"/>
        <a:ext cx="1904774" cy="1565420"/>
      </dsp:txXfrm>
    </dsp:sp>
    <dsp:sp modelId="{E9A2B961-0D76-43C7-898F-1FBA133E7C1B}">
      <dsp:nvSpPr>
        <dsp:cNvPr id="0" name=""/>
        <dsp:cNvSpPr/>
      </dsp:nvSpPr>
      <dsp:spPr>
        <a:xfrm>
          <a:off x="719882" y="3541233"/>
          <a:ext cx="2127217" cy="1892681"/>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Той ще докосне сърцето и ума ви, за да разберете това, което четете</a:t>
          </a:r>
          <a:endParaRPr lang="es-ES" sz="2000" b="1" kern="1200" dirty="0">
            <a:effectLst/>
          </a:endParaRPr>
        </a:p>
      </dsp:txBody>
      <dsp:txXfrm>
        <a:off x="719882" y="3541233"/>
        <a:ext cx="2127217" cy="1892681"/>
      </dsp:txXfrm>
    </dsp:sp>
    <dsp:sp modelId="{E6C9E379-076F-4E92-936C-C837C8A36F33}">
      <dsp:nvSpPr>
        <dsp:cNvPr id="0" name=""/>
        <dsp:cNvSpPr/>
      </dsp:nvSpPr>
      <dsp:spPr>
        <a:xfrm>
          <a:off x="2735996" y="799742"/>
          <a:ext cx="3537684" cy="639168"/>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Четене и разбиране [предложена техника]</a:t>
          </a:r>
        </a:p>
      </dsp:txBody>
      <dsp:txXfrm>
        <a:off x="2735996" y="799742"/>
        <a:ext cx="3537684" cy="639168"/>
      </dsp:txXfrm>
    </dsp:sp>
    <dsp:sp modelId="{994F54E2-AE64-44AE-BA55-562ABA4B5042}">
      <dsp:nvSpPr>
        <dsp:cNvPr id="0" name=""/>
        <dsp:cNvSpPr/>
      </dsp:nvSpPr>
      <dsp:spPr>
        <a:xfrm>
          <a:off x="3393078" y="1707362"/>
          <a:ext cx="3566843" cy="774806"/>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Изберете стих или пасаж от Библията</a:t>
          </a:r>
        </a:p>
      </dsp:txBody>
      <dsp:txXfrm>
        <a:off x="3393078" y="1707362"/>
        <a:ext cx="3566843" cy="774806"/>
      </dsp:txXfrm>
    </dsp:sp>
    <dsp:sp modelId="{46ABF043-736E-42FD-8322-B00CAF308F8C}">
      <dsp:nvSpPr>
        <dsp:cNvPr id="0" name=""/>
        <dsp:cNvSpPr/>
      </dsp:nvSpPr>
      <dsp:spPr>
        <a:xfrm>
          <a:off x="3393078" y="2750620"/>
          <a:ext cx="3566843" cy="77480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effectLst/>
              <a:latin typeface="Aptos" panose="02110004020202020204"/>
              <a:ea typeface="+mn-ea"/>
              <a:cs typeface="+mn-cs"/>
            </a:rPr>
            <a:t>Запишете го, </a:t>
          </a:r>
          <a:r>
            <a:rPr lang="en" sz="2000" b="1" kern="1200" dirty="0">
              <a:effectLst/>
            </a:rPr>
            <a:t>за да ви помогне </a:t>
          </a:r>
          <a:r>
            <a:rPr lang="es-ES" sz="2000" b="1" kern="1200" dirty="0">
              <a:effectLst/>
            </a:rPr>
            <a:t>Запечатайте </a:t>
          </a:r>
          <a:r>
            <a:rPr lang="en" sz="2000" b="1" kern="1200" dirty="0">
              <a:effectLst/>
            </a:rPr>
            <a:t>го в ума си</a:t>
          </a:r>
        </a:p>
      </dsp:txBody>
      <dsp:txXfrm>
        <a:off x="3393078" y="2750620"/>
        <a:ext cx="3566843" cy="774806"/>
      </dsp:txXfrm>
    </dsp:sp>
    <dsp:sp modelId="{7C618FE8-14FE-4ED3-889A-F0EB7DAC9545}">
      <dsp:nvSpPr>
        <dsp:cNvPr id="0" name=""/>
        <dsp:cNvSpPr/>
      </dsp:nvSpPr>
      <dsp:spPr>
        <a:xfrm>
          <a:off x="3393078" y="3793877"/>
          <a:ext cx="3566843" cy="63916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outerShdw>
              </a:effectLst>
              <a:latin typeface="Aptos" panose="02110004020202020204"/>
              <a:ea typeface="+mn-ea"/>
              <a:cs typeface="+mn-cs"/>
            </a:rPr>
            <a:t>Подчертайте </a:t>
          </a:r>
          <a:r>
            <a:rPr lang="en" sz="2000" b="1" kern="1200" dirty="0">
              <a:solidFill>
                <a:schemeClr val="bg1"/>
              </a:solidFill>
              <a:effectLst>
                <a:outerShdw blurRad="38100" dist="38100" dir="2700000" algn="tl">
                  <a:srgbClr val="000000"/>
                </a:outerShdw>
              </a:effectLst>
            </a:rPr>
            <a:t>ключовите идеи</a:t>
          </a:r>
        </a:p>
      </dsp:txBody>
      <dsp:txXfrm>
        <a:off x="3393078" y="3793877"/>
        <a:ext cx="3566843" cy="639168"/>
      </dsp:txXfrm>
    </dsp:sp>
    <dsp:sp modelId="{EFAB4D20-F384-44DF-9D95-96DD516309D7}">
      <dsp:nvSpPr>
        <dsp:cNvPr id="0" name=""/>
        <dsp:cNvSpPr/>
      </dsp:nvSpPr>
      <dsp:spPr>
        <a:xfrm>
          <a:off x="3393078" y="4701497"/>
          <a:ext cx="3566843" cy="774806"/>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outerShdw>
              </a:effectLst>
            </a:rPr>
            <a:t>Запишете мислите, които вдъхновяват тези ключови идеи</a:t>
          </a:r>
        </a:p>
      </dsp:txBody>
      <dsp:txXfrm>
        <a:off x="3393078" y="4701497"/>
        <a:ext cx="3566843" cy="774806"/>
      </dsp:txXfrm>
    </dsp:sp>
    <dsp:sp modelId="{9CBE719F-D12F-4ABD-B52B-46803A37B44B}">
      <dsp:nvSpPr>
        <dsp:cNvPr id="0" name=""/>
        <dsp:cNvSpPr/>
      </dsp:nvSpPr>
      <dsp:spPr>
        <a:xfrm>
          <a:off x="6991493" y="799742"/>
          <a:ext cx="1971158" cy="63916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Молитва</a:t>
          </a:r>
        </a:p>
      </dsp:txBody>
      <dsp:txXfrm>
        <a:off x="6991493" y="799742"/>
        <a:ext cx="1971158" cy="639168"/>
      </dsp:txXfrm>
    </dsp:sp>
    <dsp:sp modelId="{BEAE7541-50F8-44FE-B4E4-5C0BD16B6740}">
      <dsp:nvSpPr>
        <dsp:cNvPr id="0" name=""/>
        <dsp:cNvSpPr/>
      </dsp:nvSpPr>
      <dsp:spPr>
        <a:xfrm>
          <a:off x="7341428" y="1534096"/>
          <a:ext cx="2027545" cy="1489659"/>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Помолете Бог да ви помогне </a:t>
          </a:r>
          <a:r>
            <a:rPr lang="en" sz="2000" b="1" kern="1200" dirty="0">
              <a:solidFill>
                <a:prstClr val="black"/>
              </a:solidFill>
              <a:effectLst/>
              <a:latin typeface="Aptos" panose="02110004020202020204"/>
              <a:ea typeface="+mn-ea"/>
              <a:cs typeface="+mn-cs"/>
            </a:rPr>
            <a:t>да приложите </a:t>
          </a:r>
          <a:r>
            <a:rPr lang="en" sz="2000" b="1" kern="1200" dirty="0">
              <a:effectLst/>
            </a:rPr>
            <a:t>идеите, които сте научили</a:t>
          </a:r>
        </a:p>
      </dsp:txBody>
      <dsp:txXfrm>
        <a:off x="7341428" y="1534096"/>
        <a:ext cx="2027545" cy="1489659"/>
      </dsp:txXfrm>
    </dsp:sp>
    <dsp:sp modelId="{F06D3B0D-33F3-4E4F-9FD7-EEDCCDABD356}">
      <dsp:nvSpPr>
        <dsp:cNvPr id="0" name=""/>
        <dsp:cNvSpPr/>
      </dsp:nvSpPr>
      <dsp:spPr>
        <a:xfrm>
          <a:off x="9392249" y="799742"/>
          <a:ext cx="1971158" cy="63916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Споделяне</a:t>
          </a:r>
        </a:p>
      </dsp:txBody>
      <dsp:txXfrm>
        <a:off x="9392249" y="799742"/>
        <a:ext cx="1971158" cy="639168"/>
      </dsp:txXfrm>
    </dsp:sp>
    <dsp:sp modelId="{CFA922AC-43B1-4C81-A717-6122794DD71F}">
      <dsp:nvSpPr>
        <dsp:cNvPr id="0" name=""/>
        <dsp:cNvSpPr/>
      </dsp:nvSpPr>
      <dsp:spPr>
        <a:xfrm>
          <a:off x="9808850" y="1534096"/>
          <a:ext cx="1779088" cy="1538664"/>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Помислете с кого бихте могли </a:t>
          </a:r>
          <a:r>
            <a:rPr lang="en" sz="2000" b="1" kern="1200" dirty="0">
              <a:solidFill>
                <a:prstClr val="black"/>
              </a:solidFill>
              <a:effectLst/>
              <a:latin typeface="Aptos" panose="02110004020202020204"/>
              <a:ea typeface="+mn-ea"/>
              <a:cs typeface="+mn-cs"/>
            </a:rPr>
            <a:t>да споделите </a:t>
          </a:r>
          <a:r>
            <a:rPr lang="en" sz="2000" b="1" kern="1200" dirty="0">
              <a:effectLst/>
            </a:rPr>
            <a:t>наученото</a:t>
          </a:r>
        </a:p>
      </dsp:txBody>
      <dsp:txXfrm>
        <a:off x="9808850" y="1534096"/>
        <a:ext cx="1779088" cy="1538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Други методи за изучаване на Библията</a:t>
          </a:r>
        </a:p>
      </dsp:txBody>
      <dsp:txXfrm>
        <a:off x="19085" y="121835"/>
        <a:ext cx="6343579" cy="613401"/>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Сравнявайте стих със стих (Исая 28:10)</a:t>
          </a:r>
        </a:p>
      </dsp:txBody>
      <dsp:txXfrm>
        <a:off x="956321" y="950409"/>
        <a:ext cx="5383588" cy="77325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81" y="1868336"/>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Изучавайте глави или цели книги</a:t>
          </a:r>
        </a:p>
      </dsp:txBody>
      <dsp:txXfrm>
        <a:off x="956321" y="1910176"/>
        <a:ext cx="5383588" cy="77325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Изучавайте тема или дума с помощта на конкорданс</a:t>
          </a:r>
        </a:p>
      </dsp:txBody>
      <dsp:txXfrm>
        <a:off x="956321" y="2869942"/>
        <a:ext cx="5383588" cy="77325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Консултирайте се с библейски коментари или речници</a:t>
          </a:r>
        </a:p>
      </dsp:txBody>
      <dsp:txXfrm>
        <a:off x="956321" y="3829708"/>
        <a:ext cx="5383588" cy="77325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Четете успоредно с пасажи от поредицата </a:t>
          </a:r>
          <a:r>
            <a:rPr lang="es-ES" sz="2000" b="1" kern="1200" dirty="0" err="1">
              <a:solidFill>
                <a:schemeClr val="tx1"/>
              </a:solidFill>
              <a:effectLst/>
            </a:rPr>
            <a:t>„Конфликтът на </a:t>
          </a:r>
          <a:r>
            <a:rPr lang="en" sz="2000" b="1" kern="1200" dirty="0">
              <a:solidFill>
                <a:schemeClr val="tx1"/>
              </a:solidFill>
              <a:effectLst/>
            </a:rPr>
            <a:t>вековете“ от Елън Уайт</a:t>
          </a:r>
        </a:p>
      </dsp:txBody>
      <dsp:txXfrm>
        <a:off x="956321" y="4789475"/>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в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19/04/2026</a:t>
            </a:fld>
            <a:endParaRPr lang="es-ES"/>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в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6.png"/><Relationship Id="rId5" Type="http://schemas.openxmlformats.org/officeDocument/2006/relationships/diagramLayout" Target="../diagrams/layout3.xml"/><Relationship Id="rId10" Type="http://schemas.openxmlformats.org/officeDocument/2006/relationships/image" Target="../media/image25.png"/><Relationship Id="rId4" Type="http://schemas.openxmlformats.org/officeDocument/2006/relationships/diagramData" Target="../diagrams/data3.xml"/><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7BD8B91-F200-7833-EFAB-BD112F8251DD}"/>
              </a:ext>
            </a:extLst>
          </p:cNvPr>
          <p:cNvSpPr>
            <a:spLocks noGrp="1" noRot="1" noMove="1" noResize="1" noEditPoints="1" noAdjustHandles="1" noChangeArrowheads="1" noChangeShapeType="1"/>
          </p:cNvSpPr>
          <p:nvPr/>
        </p:nvSpPr>
        <p:spPr>
          <a:xfrm>
            <a:off x="0" y="4048125"/>
            <a:ext cx="5005582" cy="2809875"/>
          </a:xfrm>
          <a:prstGeom prst="rect">
            <a:avLst/>
          </a:prstGeom>
          <a:solidFill>
            <a:srgbClr val="6B8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1C0096E1-A2A1-9F08-E11C-3CFC78E2CF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162052" y="3272588"/>
            <a:ext cx="6105382" cy="3585411"/>
          </a:xfrm>
          <a:prstGeom prst="rect">
            <a:avLst/>
          </a:prstGeom>
        </p:spPr>
      </p:pic>
      <p:pic>
        <p:nvPicPr>
          <p:cNvPr id="7" name="Imagen 6">
            <a:extLst>
              <a:ext uri="{FF2B5EF4-FFF2-40B4-BE49-F238E27FC236}">
                <a16:creationId xmlns:a16="http://schemas.microsoft.com/office/drawing/2014/main" id="{FE59E69F-A2D3-55B2-09FF-9483261BF50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5" name="Imagen 14">
            <a:extLst>
              <a:ext uri="{FF2B5EF4-FFF2-40B4-BE49-F238E27FC236}">
                <a16:creationId xmlns:a16="http://schemas.microsoft.com/office/drawing/2014/main" id="{B1AFBCC0-0964-6A1E-99A7-B61D7AF8ECAA}"/>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3"/>
          <a:stretch>
            <a:fillRect/>
          </a:stretch>
        </p:blipFill>
        <p:spPr>
          <a:xfrm>
            <a:off x="7458302" y="-22547"/>
            <a:ext cx="3809132" cy="3139531"/>
          </a:xfrm>
          <a:prstGeom prst="rect">
            <a:avLst/>
          </a:prstGeom>
        </p:spPr>
      </p:pic>
      <p:sp>
        <p:nvSpPr>
          <p:cNvPr id="20" name="Rectangle 1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A35E9748-F233-A2B5-9DCE-6DA4123C6FC8}"/>
              </a:ext>
            </a:extLst>
          </p:cNvPr>
          <p:cNvSpPr txBox="1"/>
          <p:nvPr/>
        </p:nvSpPr>
        <p:spPr>
          <a:xfrm>
            <a:off x="0" y="4057650"/>
            <a:ext cx="5005582" cy="2492990"/>
          </a:xfrm>
          <a:prstGeom prst="rect">
            <a:avLst/>
          </a:prstGeom>
          <a:noFill/>
        </p:spPr>
        <p:txBody>
          <a:bodyPr wrap="square" rtlCol="0">
            <a:spAutoFit/>
          </a:bodyPr>
          <a:lstStyle/>
          <a:p>
            <a:pPr algn="ctr"/>
            <a:r>
              <a:rPr lang="e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КАК ДА УЧИМ </a:t>
            </a:r>
            <a:br>
              <a:rPr lang="es-ES"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br>
            <a:r>
              <a:rPr lang="e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БИБЛИЯТА</a:t>
            </a:r>
          </a:p>
        </p:txBody>
      </p:sp>
      <p:sp>
        <p:nvSpPr>
          <p:cNvPr id="6" name="CuadroTexto 5">
            <a:extLst>
              <a:ext uri="{FF2B5EF4-FFF2-40B4-BE49-F238E27FC236}">
                <a16:creationId xmlns:a16="http://schemas.microsoft.com/office/drawing/2014/main" id="{B30C9D10-1456-54A4-17C3-7EACB9AA2FFD}"/>
              </a:ext>
            </a:extLst>
          </p:cNvPr>
          <p:cNvSpPr txBox="1"/>
          <p:nvPr/>
        </p:nvSpPr>
        <p:spPr>
          <a:xfrm>
            <a:off x="0" y="6467475"/>
            <a:ext cx="5005582" cy="338554"/>
          </a:xfrm>
          <a:prstGeom prst="rect">
            <a:avLst/>
          </a:prstGeom>
          <a:noFill/>
        </p:spPr>
        <p:txBody>
          <a:bodyPr wrap="square" rtlCol="0">
            <a:spAutoFit/>
          </a:bodyPr>
          <a:lstStyle/>
          <a:p>
            <a:pPr algn="ctr"/>
            <a:r>
              <a:rPr lang="en" sz="1600" b="1" dirty="0">
                <a:solidFill>
                  <a:schemeClr val="accent5">
                    <a:lumMod val="40000"/>
                    <a:lumOff val="60000"/>
                  </a:schemeClr>
                </a:solidFill>
                <a:effectLst>
                  <a:outerShdw blurRad="38100" dist="38100" dir="2700000" algn="tl">
                    <a:srgbClr val="000000"/>
                  </a:outerShdw>
                </a:effectLst>
              </a:rPr>
              <a:t>Урок 5 за 2 май 2026 г.</a:t>
            </a: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6="http://schemas.microsoft.com/office/powerpoint/2015/main" xmlns:adec="http://schemas.microsoft.com/office/drawing/2017/decorative" xmlns:a14="http://schemas.microsoft.com/office/drawing/2010/main"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3D82EB-3371-9251-70E5-8E761556F7BB}"/>
              </a:ext>
            </a:extLst>
          </p:cNvPr>
          <p:cNvSpPr txBox="1"/>
          <p:nvPr/>
        </p:nvSpPr>
        <p:spPr>
          <a:xfrm>
            <a:off x="0" y="0"/>
            <a:ext cx="12191999"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ПРЕДИМСТВАТА ОТ СПОДЕЛЯНЕТО</a:t>
            </a: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739523"/>
            <a:ext cx="12192000" cy="584775"/>
          </a:xfrm>
          <a:prstGeom prst="rect">
            <a:avLst/>
          </a:prstGeom>
          <a:noFill/>
        </p:spPr>
        <p:txBody>
          <a:bodyPr wrap="square">
            <a:spAutoFit/>
          </a:bodyPr>
          <a:lstStyle/>
          <a:p>
            <a:pPr algn="ctr"/>
            <a:r>
              <a:rPr lang="en-US" sz="16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„Всемогъщият Господ ми даде добре обучен език, за да познавам думите, които подкрепят изнемощелите. Той ме събужда сутрин след сутрин, отваря ухото ми, за да слушам като човек, който се учи</a:t>
            </a:r>
            <a:r>
              <a:rPr lang="en" sz="16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 sz="12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(Исая 50:4 NIV) </a:t>
            </a:r>
            <a:endParaRPr lang="es-ES" sz="16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253666" y="1481732"/>
            <a:ext cx="8862562" cy="1323439"/>
          </a:xfrm>
          <a:prstGeom prst="rect">
            <a:avLst/>
          </a:prstGeom>
          <a:noFill/>
        </p:spPr>
        <p:txBody>
          <a:bodyPr wrap="square" rtlCol="0">
            <a:spAutoFit/>
          </a:bodyPr>
          <a:lstStyle/>
          <a:p>
            <a:pPr>
              <a:spcBef>
                <a:spcPts val="600"/>
              </a:spcBef>
            </a:pPr>
            <a:r>
              <a:rPr lang="en" sz="2000" b="1" dirty="0"/>
              <a:t>Помолени сте да подготвите проповед за съботното богослужение. Отделяте специално време, за да изучавате в молитва тема, която Светият Дух ви е вдъхновил да изберете. В събота проповядвате с сила. Кой ще има най-голяма полза от тази проповед?</a:t>
            </a:r>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18625" y="2840765"/>
            <a:ext cx="6097603" cy="1015663"/>
          </a:xfrm>
          <a:prstGeom prst="rect">
            <a:avLst/>
          </a:prstGeom>
          <a:noFill/>
        </p:spPr>
        <p:txBody>
          <a:bodyPr wrap="square">
            <a:spAutoFit/>
          </a:bodyPr>
          <a:lstStyle/>
          <a:p>
            <a:pPr>
              <a:spcBef>
                <a:spcPts val="600"/>
              </a:spcBef>
            </a:pPr>
            <a:r>
              <a:rPr lang="en" sz="2000" b="1" dirty="0"/>
              <a:t>Библейското изучаване, което споделяме с другите – било то в проповед или на лично ниво – има двойна полза.</a:t>
            </a:r>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36578" y="5251056"/>
            <a:ext cx="6079652" cy="1323439"/>
          </a:xfrm>
          <a:prstGeom prst="rect">
            <a:avLst/>
          </a:prstGeom>
          <a:noFill/>
        </p:spPr>
        <p:txBody>
          <a:bodyPr wrap="square">
            <a:spAutoFit/>
          </a:bodyPr>
          <a:lstStyle/>
          <a:p>
            <a:pPr>
              <a:spcBef>
                <a:spcPts val="600"/>
              </a:spcBef>
            </a:pPr>
            <a:r>
              <a:rPr lang="en" sz="2000" b="1" dirty="0"/>
              <a:t>И в двата случая връзката с Бога се укрепва и задълбочава. Такава е силата на Божието Слово, което „няма да се върне при Мен празно“ (Исая 55:11).</a:t>
            </a:r>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3" y="3892022"/>
            <a:ext cx="6115555" cy="1323439"/>
          </a:xfrm>
          <a:prstGeom prst="rect">
            <a:avLst/>
          </a:prstGeom>
          <a:noFill/>
        </p:spPr>
        <p:txBody>
          <a:bodyPr wrap="square">
            <a:spAutoFit/>
          </a:bodyPr>
          <a:lstStyle/>
          <a:p>
            <a:pPr>
              <a:spcBef>
                <a:spcPts val="600"/>
              </a:spcBef>
            </a:pPr>
            <a:r>
              <a:rPr lang="en" sz="2000" b="1" dirty="0"/>
              <a:t>Първо, ние се възползваме от това, което сме научили. Второ, хората, с които споделяме това знание, се възползват и са насърчени да се вглъбят по-дълбоко в него.</a:t>
            </a:r>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BC03DB3-77AD-C7E1-9F78-AFA5D3656690}"/>
              </a:ext>
            </a:extLst>
          </p:cNvPr>
          <p:cNvSpPr txBox="1"/>
          <p:nvPr/>
        </p:nvSpPr>
        <p:spPr>
          <a:xfrm>
            <a:off x="0" y="0"/>
            <a:ext cx="12192000"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ПОЛЗАТА ОТ КОНСУМАЦИЯТА МУ</a:t>
            </a:r>
          </a:p>
        </p:txBody>
      </p:sp>
      <p:sp>
        <p:nvSpPr>
          <p:cNvPr id="5" name="CuadroTexto 4">
            <a:extLst>
              <a:ext uri="{FF2B5EF4-FFF2-40B4-BE49-F238E27FC236}">
                <a16:creationId xmlns:a16="http://schemas.microsoft.com/office/drawing/2014/main" id="{BA6E8906-48DA-9348-8C40-D1D3C19E673B}"/>
              </a:ext>
            </a:extLst>
          </p:cNvPr>
          <p:cNvSpPr txBox="1"/>
          <p:nvPr/>
        </p:nvSpPr>
        <p:spPr>
          <a:xfrm>
            <a:off x="509236" y="652119"/>
            <a:ext cx="11173527" cy="369332"/>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„Колко са сладки думите Ти за небцето ми, по-сладки от мед за устата ми!“ </a:t>
            </a:r>
            <a:r>
              <a:rPr lang="en" sz="1400" b="1" dirty="0">
                <a:solidFill>
                  <a:schemeClr val="accent5">
                    <a:lumMod val="50000"/>
                  </a:schemeClr>
                </a:solidFill>
                <a:latin typeface="Comic Sans MS" panose="030F0702030302020204" pitchFamily="66" charset="0"/>
              </a:rPr>
              <a:t>(Псалом 119:103)</a:t>
            </a:r>
          </a:p>
        </p:txBody>
      </p:sp>
      <p:sp>
        <p:nvSpPr>
          <p:cNvPr id="6" name="CuadroTexto 5">
            <a:extLst>
              <a:ext uri="{FF2B5EF4-FFF2-40B4-BE49-F238E27FC236}">
                <a16:creationId xmlns:a16="http://schemas.microsoft.com/office/drawing/2014/main" id="{BDC4DBC2-75D8-3FD9-7482-19B95FECD43B}"/>
              </a:ext>
            </a:extLst>
          </p:cNvPr>
          <p:cNvSpPr txBox="1"/>
          <p:nvPr/>
        </p:nvSpPr>
        <p:spPr>
          <a:xfrm>
            <a:off x="276225" y="1161750"/>
            <a:ext cx="7467600" cy="400110"/>
          </a:xfrm>
          <a:prstGeom prst="rect">
            <a:avLst/>
          </a:prstGeom>
          <a:noFill/>
        </p:spPr>
        <p:txBody>
          <a:bodyPr wrap="square" rtlCol="0">
            <a:spAutoFit/>
          </a:bodyPr>
          <a:lstStyle/>
          <a:p>
            <a:pPr>
              <a:spcBef>
                <a:spcPts val="600"/>
              </a:spcBef>
            </a:pPr>
            <a:r>
              <a:rPr lang="en" sz="2000" b="1" dirty="0"/>
              <a:t>Трябва да ядем Божието Слово (Еремия 15:16)!</a:t>
            </a:r>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1074" y="1284340"/>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134448" y="4336330"/>
            <a:ext cx="5766626" cy="2492990"/>
          </a:xfrm>
          <a:prstGeom prst="rect">
            <a:avLst/>
          </a:prstGeom>
          <a:noFill/>
        </p:spPr>
        <p:txBody>
          <a:bodyPr wrap="square">
            <a:spAutoFit/>
          </a:bodyPr>
          <a:lstStyle/>
          <a:p>
            <a:pPr>
              <a:spcBef>
                <a:spcPts val="600"/>
              </a:spcBef>
            </a:pPr>
            <a:r>
              <a:rPr lang="en-US" sz="2000" b="1" dirty="0"/>
              <a:t>„Каквото и да е интелектуалното развитие на човека, нека нито за миг не мисли, че няма нужда от задълбочено и непрекъснато изследване на Писанията за по-голямо просветление. Като народ, ние сме призвани индивидуално да бъдем ученици на пророчествата.“ </a:t>
            </a:r>
            <a:r>
              <a:rPr lang="en-US" sz="1600" b="1" dirty="0"/>
              <a:t>Елън Г. Уайт, Съвети към писатели и редактори, стр. 41</a:t>
            </a:r>
            <a:endParaRPr lang="en" sz="1600" b="1" dirty="0"/>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1900" y="4642725"/>
            <a:ext cx="1953673" cy="2071786"/>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276225" y="2931888"/>
            <a:ext cx="7467600" cy="1631216"/>
          </a:xfrm>
          <a:prstGeom prst="rect">
            <a:avLst/>
          </a:prstGeom>
          <a:noFill/>
        </p:spPr>
        <p:txBody>
          <a:bodyPr wrap="square">
            <a:spAutoFit/>
          </a:bodyPr>
          <a:lstStyle/>
          <a:p>
            <a:pPr>
              <a:spcBef>
                <a:spcPts val="600"/>
              </a:spcBef>
            </a:pPr>
            <a:r>
              <a:rPr lang="en" sz="2000" b="1" dirty="0"/>
              <a:t>Просто трябва да се приближим и да слушаме какво ни казва Бог чрез Библията (Исая 55:3). Колкото повече време прекарваме в задълбочаване в нейните страници, толкова повече храна ще получим и толкова повече благословения ще придобием.</a:t>
            </a:r>
          </a:p>
        </p:txBody>
      </p:sp>
      <p:sp>
        <p:nvSpPr>
          <p:cNvPr id="12" name="CuadroTexto 11">
            <a:extLst>
              <a:ext uri="{FF2B5EF4-FFF2-40B4-BE49-F238E27FC236}">
                <a16:creationId xmlns:a16="http://schemas.microsoft.com/office/drawing/2014/main" id="{D7CC24A2-15AE-1F11-AE00-50B50554AA2A}"/>
              </a:ext>
            </a:extLst>
          </p:cNvPr>
          <p:cNvSpPr txBox="1"/>
          <p:nvPr/>
        </p:nvSpPr>
        <p:spPr>
          <a:xfrm>
            <a:off x="295889" y="2649619"/>
            <a:ext cx="74676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И не само това, тази храна е безплатна (Исая 55:1)!</a:t>
            </a:r>
          </a:p>
        </p:txBody>
      </p:sp>
      <p:sp>
        <p:nvSpPr>
          <p:cNvPr id="14" name="CuadroTexto 13">
            <a:extLst>
              <a:ext uri="{FF2B5EF4-FFF2-40B4-BE49-F238E27FC236}">
                <a16:creationId xmlns:a16="http://schemas.microsoft.com/office/drawing/2014/main" id="{69496E67-6AE1-6270-C487-DDD2B75E755D}"/>
              </a:ext>
            </a:extLst>
          </p:cNvPr>
          <p:cNvSpPr txBox="1"/>
          <p:nvPr/>
        </p:nvSpPr>
        <p:spPr>
          <a:xfrm>
            <a:off x="276225" y="1444020"/>
            <a:ext cx="750692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Въпреки че е по-сладка от мед, не трябва да я ядем буквално (Псалом 119:103). Четенето на Библията е храна за душата, истинско освежаване, което изцелява духа ни и преобразува характера ни.</a:t>
            </a: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E3182-B6B9-A190-3195-227224F8C9BA}"/>
              </a:ext>
            </a:extLst>
          </p:cNvPr>
          <p:cNvSpPr txBox="1"/>
          <p:nvPr/>
        </p:nvSpPr>
        <p:spPr>
          <a:xfrm>
            <a:off x="455426" y="1016616"/>
            <a:ext cx="10031599" cy="4601260"/>
          </a:xfrm>
          <a:prstGeom prst="rect">
            <a:avLst/>
          </a:prstGeom>
          <a:noFill/>
        </p:spPr>
        <p:txBody>
          <a:bodyPr wrap="square">
            <a:spAutoFit/>
          </a:bodyPr>
          <a:lstStyle/>
          <a:p>
            <a:pPr>
              <a:spcBef>
                <a:spcPts val="600"/>
              </a:spcBef>
            </a:pPr>
            <a:r>
              <a:rPr lang="en-US" sz="2400" b="1" dirty="0">
                <a:latin typeface="Constantia" panose="02030602050306030303" pitchFamily="18" charset="0"/>
              </a:rPr>
              <a:t>„Самото четене на Словото няма да доведе до желания от Небето резултат; то трябва да се изучава и да се пази в сърцето. Познанието за Бога не се придобива без умствено усилие. Трябва усърдно да изучаваме Библията, молейки Бога за помощта на Светия Дух, за да можем да разберем Неговото Слово. Трябва да вземем един стих и да съсредоточим ума си върху задачата да разберем мисълта, която Бог е вложил в този стих за нас. </a:t>
            </a:r>
            <a:r>
              <a:rPr lang="en" sz="2400" b="1" dirty="0">
                <a:latin typeface="Constantia" panose="02030602050306030303" pitchFamily="18" charset="0"/>
              </a:rPr>
              <a:t>[…]</a:t>
            </a:r>
          </a:p>
          <a:p>
            <a:pPr>
              <a:spcBef>
                <a:spcPts val="600"/>
              </a:spcBef>
            </a:pPr>
            <a:r>
              <a:rPr lang="en-US" sz="2400" b="1" dirty="0">
                <a:latin typeface="Constantia" panose="02030602050306030303" pitchFamily="18" charset="0"/>
              </a:rPr>
              <a:t>Божието Слово е хлябът на живота. Онези, които ядат и усвояват това Слово, превръщайки го в част от всяко свое действие и от всеки свой характер, стават силни в Божията сила. То дава безсмъртна енергия на душата, усъвършенствайки опита и носейки радости, които ще пребъдат завинаги</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5B44EB59-82F9-15E0-BFCD-3F93D0B28D6C}"/>
              </a:ext>
            </a:extLst>
          </p:cNvPr>
          <p:cNvSpPr txBox="1"/>
          <p:nvPr/>
        </p:nvSpPr>
        <p:spPr>
          <a:xfrm>
            <a:off x="8212101" y="5617876"/>
            <a:ext cx="2524794" cy="338554"/>
          </a:xfrm>
          <a:prstGeom prst="rect">
            <a:avLst/>
          </a:prstGeom>
          <a:noFill/>
        </p:spPr>
        <p:txBody>
          <a:bodyPr wrap="none" rtlCol="0">
            <a:spAutoFit/>
          </a:bodyPr>
          <a:lstStyle/>
          <a:p>
            <a:pPr algn="r"/>
            <a:r>
              <a:rPr lang="en" sz="1600" b="1" dirty="0"/>
              <a:t>Е. Г. Уайт (</a:t>
            </a:r>
            <a:r>
              <a:rPr lang="en-US" sz="1600" b="1" dirty="0"/>
              <a:t>Lift Him Up, 7 април)</a:t>
            </a:r>
            <a:endParaRPr lang="en" sz="1600" b="1" dirty="0"/>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5C3127F-2440-4FDC-AC13-20D3D436FD78}"/>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215501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3AFB452-A631-3CC8-3085-F239CA86A7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361950" y="233660"/>
            <a:ext cx="7077075" cy="1846659"/>
          </a:xfrm>
          <a:prstGeom prst="rect">
            <a:avLst/>
          </a:prstGeom>
          <a:noFill/>
        </p:spPr>
        <p:txBody>
          <a:bodyPr wrap="square">
            <a:spAutoFit/>
            <a:scene3d>
              <a:camera prst="orthographicFront"/>
              <a:lightRig rig="contrasting"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„Така ще бъде и словото Ми, което излиза от устата Ми: то няма да се върне при Мен празно, но ще извърши това, което Аз желая, и ще успее в онова, за което съм го </a:t>
            </a: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изпратил“ </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kumimoji="0" lang="es-ES" sz="18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Исая</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55:11, </a:t>
            </a:r>
            <a:r>
              <a:rPr kumimoji="0" lang="es-ES" sz="1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NKJV</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46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3406146240"/>
              </p:ext>
            </p:extLst>
          </p:nvPr>
        </p:nvGraphicFramePr>
        <p:xfrm>
          <a:off x="6522402" y="3594076"/>
          <a:ext cx="5534880" cy="3162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1F29454-13B8-8D10-D555-C51062872C37}"/>
              </a:ext>
            </a:extLst>
          </p:cNvPr>
          <p:cNvSpPr txBox="1"/>
          <p:nvPr/>
        </p:nvSpPr>
        <p:spPr>
          <a:xfrm>
            <a:off x="190499" y="10284"/>
            <a:ext cx="6296025" cy="1015663"/>
          </a:xfrm>
          <a:prstGeom prst="rect">
            <a:avLst/>
          </a:prstGeom>
          <a:noFill/>
        </p:spPr>
        <p:txBody>
          <a:bodyPr wrap="square" rtlCol="0">
            <a:spAutoFit/>
          </a:bodyPr>
          <a:lstStyle/>
          <a:p>
            <a:pPr>
              <a:spcBef>
                <a:spcPts val="600"/>
              </a:spcBef>
            </a:pPr>
            <a:r>
              <a:rPr lang="en" sz="2000" b="1" dirty="0"/>
              <a:t>„Божиите светии са говорили, подтикнати от Светия Дух“ (2 Петрово 1:21), и са записали своето послание на страниците на Библията.</a:t>
            </a:r>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522401" y="101705"/>
            <a:ext cx="5534880"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190499" y="2296887"/>
            <a:ext cx="633190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Как можем да извлечем тези скъпоценности, които Бог е приготвил за нас в Библията, и какви ползи получаваме от изучаването ѝ?</a:t>
            </a:r>
          </a:p>
        </p:txBody>
      </p:sp>
      <p:sp>
        <p:nvSpPr>
          <p:cNvPr id="12" name="CuadroTexto 11">
            <a:extLst>
              <a:ext uri="{FF2B5EF4-FFF2-40B4-BE49-F238E27FC236}">
                <a16:creationId xmlns:a16="http://schemas.microsoft.com/office/drawing/2014/main" id="{1BDB0345-6978-BA9D-D74D-BD6DE2BA3B8E}"/>
              </a:ext>
            </a:extLst>
          </p:cNvPr>
          <p:cNvSpPr txBox="1"/>
          <p:nvPr/>
        </p:nvSpPr>
        <p:spPr>
          <a:xfrm>
            <a:off x="190499" y="999697"/>
            <a:ext cx="636778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В нея намираме съкровища, които дават живот, надежда, насърчение, утеха... Някои са видими на пръв поглед, други трябва да се търсят по-внимателно.</a:t>
            </a: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2E77FD-CB93-71A7-E631-7999F281572F}"/>
              </a:ext>
            </a:extLst>
          </p:cNvPr>
          <p:cNvSpPr txBox="1"/>
          <p:nvPr/>
        </p:nvSpPr>
        <p:spPr>
          <a:xfrm>
            <a:off x="3655450" y="899375"/>
            <a:ext cx="6364850" cy="49185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en" sz="7200" b="1" spc="600" dirty="0">
                <a:ln/>
                <a:solidFill>
                  <a:srgbClr val="A32FFF"/>
                </a:solidFill>
                <a:effectLst>
                  <a:reflection blurRad="6350" stA="55000" endA="300" endPos="45500" dir="5400000" sy="-100000" algn="bl" rotWithShape="0"/>
                </a:effectLst>
              </a:rPr>
              <a:t>КАК ДА ИЗУЧАВАМЕ БИБЛИЯТА</a:t>
            </a: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69B370-8D2A-AF63-46DC-079AFB0BE64C}"/>
              </a:ext>
            </a:extLst>
          </p:cNvPr>
          <p:cNvSpPr txBox="1"/>
          <p:nvPr/>
        </p:nvSpPr>
        <p:spPr>
          <a:xfrm>
            <a:off x="0" y="-68824"/>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5400" b="1" spc="2000" dirty="0">
                <a:ln/>
                <a:solidFill>
                  <a:srgbClr val="FFE24F"/>
                </a:solidFill>
                <a:effectLst>
                  <a:outerShdw blurRad="38100" dist="38100" dir="2700000" algn="tl">
                    <a:srgbClr val="000000"/>
                  </a:outerShdw>
                  <a:reflection blurRad="6350" stA="55000" endA="300" endPos="45500" dir="5400000" sy="-100000" algn="bl" rotWithShape="0"/>
                </a:effectLst>
              </a:rPr>
              <a:t>ВРЕМЕ</a:t>
            </a:r>
          </a:p>
        </p:txBody>
      </p:sp>
      <p:sp>
        <p:nvSpPr>
          <p:cNvPr id="5" name="CuadroTexto 4">
            <a:extLst>
              <a:ext uri="{FF2B5EF4-FFF2-40B4-BE49-F238E27FC236}">
                <a16:creationId xmlns:a16="http://schemas.microsoft.com/office/drawing/2014/main" id="{1DD1E3B2-A885-4772-9512-E5CE5A73FF8D}"/>
              </a:ext>
            </a:extLst>
          </p:cNvPr>
          <p:cNvSpPr txBox="1"/>
          <p:nvPr/>
        </p:nvSpPr>
        <p:spPr>
          <a:xfrm>
            <a:off x="0" y="819679"/>
            <a:ext cx="12191999" cy="369332"/>
          </a:xfrm>
          <a:prstGeom prst="rect">
            <a:avLst/>
          </a:prstGeom>
          <a:noFill/>
        </p:spPr>
        <p:txBody>
          <a:bodyPr wrap="square">
            <a:spAutoFit/>
          </a:bodyPr>
          <a:lstStyle/>
          <a:p>
            <a:pPr algn="ct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„Ще Ме потърсите и ще Ме намерите, когато Ме потърсите с цялото си сърце</a:t>
            </a:r>
            <a:r>
              <a:rPr lang="en"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(Еремия 29:13)</a:t>
            </a:r>
            <a:endParaRPr lang="es-ES" sz="11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325632" y="1349410"/>
            <a:ext cx="8866367" cy="400110"/>
          </a:xfrm>
          <a:prstGeom prst="rect">
            <a:avLst/>
          </a:prstGeom>
          <a:noFill/>
        </p:spPr>
        <p:txBody>
          <a:bodyPr wrap="square" rtlCol="0">
            <a:spAutoFit/>
          </a:bodyPr>
          <a:lstStyle/>
          <a:p>
            <a:pPr>
              <a:spcBef>
                <a:spcPts val="600"/>
              </a:spcBef>
            </a:pPr>
            <a:r>
              <a:rPr lang="en" sz="2000" b="1" dirty="0"/>
              <a:t>Кога е най-доброто време за изучаване на Библията?</a:t>
            </a:r>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594504" y="1796838"/>
            <a:ext cx="3466422" cy="2310948"/>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325634" y="1779127"/>
            <a:ext cx="5151616" cy="1015663"/>
          </a:xfrm>
          <a:prstGeom prst="rect">
            <a:avLst/>
          </a:prstGeom>
          <a:noFill/>
        </p:spPr>
        <p:txBody>
          <a:bodyPr wrap="square">
            <a:spAutoFit/>
          </a:bodyPr>
          <a:lstStyle/>
          <a:p>
            <a:pPr>
              <a:spcBef>
                <a:spcPts val="600"/>
              </a:spcBef>
            </a:pPr>
            <a:r>
              <a:rPr lang="en" sz="2000" b="1" dirty="0"/>
              <a:t>Трябва да анализираме отговора си, като вземем предвид два фактора: фактора време и фактора качество.</a:t>
            </a:r>
          </a:p>
        </p:txBody>
      </p:sp>
      <p:sp>
        <p:nvSpPr>
          <p:cNvPr id="19" name="CuadroTexto 18">
            <a:extLst>
              <a:ext uri="{FF2B5EF4-FFF2-40B4-BE49-F238E27FC236}">
                <a16:creationId xmlns:a16="http://schemas.microsoft.com/office/drawing/2014/main" id="{623E2813-1F83-BA73-EE34-981EB0EADC2D}"/>
              </a:ext>
            </a:extLst>
          </p:cNvPr>
          <p:cNvSpPr txBox="1"/>
          <p:nvPr/>
        </p:nvSpPr>
        <p:spPr>
          <a:xfrm>
            <a:off x="3325634" y="4177443"/>
            <a:ext cx="8866366" cy="1323439"/>
          </a:xfrm>
          <a:prstGeom prst="rect">
            <a:avLst/>
          </a:prstGeom>
          <a:noFill/>
        </p:spPr>
        <p:txBody>
          <a:bodyPr wrap="square">
            <a:spAutoFit/>
          </a:bodyPr>
          <a:lstStyle/>
          <a:p>
            <a:pPr>
              <a:spcBef>
                <a:spcPts val="600"/>
              </a:spcBef>
            </a:pPr>
            <a:r>
              <a:rPr lang="en" sz="2000" b="1" dirty="0"/>
              <a:t>Въпреки това времето, което отделяме за изучаване, не може да се ограничава до повърхностно четене. Тук влиза в игра нашата мотивация. Защо чета Библията? Просто търся ли знания или имам дълбоко желание да науча повече за Бога?</a:t>
            </a:r>
          </a:p>
        </p:txBody>
      </p:sp>
      <p:sp>
        <p:nvSpPr>
          <p:cNvPr id="6" name="CuadroTexto 5">
            <a:extLst>
              <a:ext uri="{FF2B5EF4-FFF2-40B4-BE49-F238E27FC236}">
                <a16:creationId xmlns:a16="http://schemas.microsoft.com/office/drawing/2014/main" id="{00BAE010-D325-4F10-67D3-DDB22B936626}"/>
              </a:ext>
            </a:extLst>
          </p:cNvPr>
          <p:cNvSpPr txBox="1"/>
          <p:nvPr/>
        </p:nvSpPr>
        <p:spPr>
          <a:xfrm>
            <a:off x="3325634" y="2824397"/>
            <a:ext cx="515161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Очевидно ще извлечем повече полза, ако отделим един час от графика си за изучаване на Библията, отколкото ако посветим само пет минути.</a:t>
            </a: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325631" y="5530489"/>
            <a:ext cx="886636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Ще извлечем най-голяма полза от изучаването на Библията, когато то се превърне във време, в което сме с Бога (Ер. 29:13) и се наслаждаваме в Него (Пс. 37:4); когато търсим в нейните страници Божието специално послание за нас.</a:t>
            </a: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E80EC6-A98C-4238-D808-34E7F034211E}"/>
              </a:ext>
            </a:extLst>
          </p:cNvPr>
          <p:cNvSpPr txBox="1"/>
          <p:nvPr/>
        </p:nvSpPr>
        <p:spPr>
          <a:xfrm>
            <a:off x="0" y="-98323"/>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accent5"/>
                </a:solidFill>
              </a:rPr>
              <a:t>МЯСТОТО</a:t>
            </a:r>
          </a:p>
        </p:txBody>
      </p:sp>
      <p:sp>
        <p:nvSpPr>
          <p:cNvPr id="5" name="CuadroTexto 4">
            <a:extLst>
              <a:ext uri="{FF2B5EF4-FFF2-40B4-BE49-F238E27FC236}">
                <a16:creationId xmlns:a16="http://schemas.microsoft.com/office/drawing/2014/main" id="{7BFF996C-CC13-8D7E-C58A-B1092A7C9104}"/>
              </a:ext>
            </a:extLst>
          </p:cNvPr>
          <p:cNvSpPr txBox="1"/>
          <p:nvPr/>
        </p:nvSpPr>
        <p:spPr>
          <a:xfrm>
            <a:off x="990599" y="731189"/>
            <a:ext cx="10210800" cy="646331"/>
          </a:xfrm>
          <a:prstGeom prst="rect">
            <a:avLst/>
          </a:prstGeom>
          <a:noFill/>
        </p:spPr>
        <p:txBody>
          <a:bodyPr wrap="square">
            <a:spAutoFit/>
          </a:bodyPr>
          <a:lstStyle/>
          <a:p>
            <a:pPr algn="ctr"/>
            <a:r>
              <a:rPr lang="en-US" b="1" dirty="0">
                <a:solidFill>
                  <a:srgbClr val="002060"/>
                </a:solidFill>
                <a:effectLst>
                  <a:glow rad="127000">
                    <a:srgbClr val="4CEE7B"/>
                  </a:glow>
                </a:effectLst>
                <a:latin typeface="Comic Sans MS" panose="030F0702030302020204" pitchFamily="66" charset="0"/>
              </a:rPr>
              <a:t>„Много рано сутринта, докато още беше тъмно, Исус стана, излезе от къщата и отиде на уединено място, където се молеше</a:t>
            </a:r>
            <a:r>
              <a:rPr lang="en" b="1" dirty="0">
                <a:solidFill>
                  <a:srgbClr val="002060"/>
                </a:solidFill>
                <a:effectLst>
                  <a:glow rad="127000">
                    <a:srgbClr val="4CEE7B"/>
                  </a:glow>
                </a:effectLst>
                <a:latin typeface="Comic Sans MS" panose="030F0702030302020204" pitchFamily="66" charset="0"/>
              </a:rPr>
              <a:t>.“ </a:t>
            </a:r>
            <a:r>
              <a:rPr lang="en" sz="1400" b="1" dirty="0">
                <a:solidFill>
                  <a:srgbClr val="002060"/>
                </a:solidFill>
                <a:effectLst>
                  <a:glow rad="127000">
                    <a:srgbClr val="4CEE7B"/>
                  </a:glow>
                </a:effectLst>
                <a:latin typeface="Comic Sans MS" panose="030F0702030302020204" pitchFamily="66" charset="0"/>
              </a:rPr>
              <a:t>(Марко 1:35)</a:t>
            </a:r>
          </a:p>
        </p:txBody>
      </p:sp>
      <p:sp>
        <p:nvSpPr>
          <p:cNvPr id="6" name="CuadroTexto 5">
            <a:extLst>
              <a:ext uri="{FF2B5EF4-FFF2-40B4-BE49-F238E27FC236}">
                <a16:creationId xmlns:a16="http://schemas.microsoft.com/office/drawing/2014/main" id="{65475007-AC81-C337-FB59-CB516D22D706}"/>
              </a:ext>
            </a:extLst>
          </p:cNvPr>
          <p:cNvSpPr txBox="1"/>
          <p:nvPr/>
        </p:nvSpPr>
        <p:spPr>
          <a:xfrm>
            <a:off x="200639" y="1403538"/>
            <a:ext cx="8371859" cy="1015663"/>
          </a:xfrm>
          <a:prstGeom prst="rect">
            <a:avLst/>
          </a:prstGeom>
          <a:noFill/>
        </p:spPr>
        <p:txBody>
          <a:bodyPr wrap="square" rtlCol="0">
            <a:spAutoFit/>
          </a:bodyPr>
          <a:lstStyle/>
          <a:p>
            <a:pPr>
              <a:spcBef>
                <a:spcPts val="600"/>
              </a:spcBef>
            </a:pPr>
            <a:r>
              <a:rPr lang="en" sz="2000" b="1" dirty="0"/>
              <a:t>Когато Исус искаше да прекара специален момент в общение с Бога, той ставаше рано и търсеше тихо място (Марко 1:35). Това важи както за молитвата, така и за изучаването на Библията.</a:t>
            </a:r>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04492" y="2323411"/>
            <a:ext cx="5973261" cy="1323439"/>
          </a:xfrm>
          <a:prstGeom prst="rect">
            <a:avLst/>
          </a:prstGeom>
          <a:noFill/>
        </p:spPr>
        <p:txBody>
          <a:bodyPr wrap="square">
            <a:spAutoFit/>
          </a:bodyPr>
          <a:lstStyle/>
          <a:p>
            <a:pPr>
              <a:spcBef>
                <a:spcPts val="600"/>
              </a:spcBef>
            </a:pPr>
            <a:r>
              <a:rPr lang="en" sz="2000" b="1" dirty="0"/>
              <a:t>Трудно е да се концентрираме върху изучаването на Библията на шумно или оживено място. По-лесно е да го правим на удобно, тихо и уединено място.</a:t>
            </a:r>
          </a:p>
        </p:txBody>
      </p:sp>
      <p:sp>
        <p:nvSpPr>
          <p:cNvPr id="7" name="CuadroTexto 6">
            <a:extLst>
              <a:ext uri="{FF2B5EF4-FFF2-40B4-BE49-F238E27FC236}">
                <a16:creationId xmlns:a16="http://schemas.microsoft.com/office/drawing/2014/main" id="{4080F6A6-F76C-36E3-79E4-E7D5920CF707}"/>
              </a:ext>
            </a:extLst>
          </p:cNvPr>
          <p:cNvSpPr txBox="1"/>
          <p:nvPr/>
        </p:nvSpPr>
        <p:spPr>
          <a:xfrm>
            <a:off x="2704492" y="4797958"/>
            <a:ext cx="6015997"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След като намерим подходящото време и място, нека превърнем това в редовна дейност. Може би някакви специални обстоятелства ще ни накарат да пропуснем това време, но нека не позволяваме да минава твърде много време без нашето ежедневно изучаване на Библията.</a:t>
            </a: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04492" y="3560685"/>
            <a:ext cx="580018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Първите или последните часове на деня, когато има повече тишина, могат да бъдат моменти, в които по-лесно можем да фокусираме мислите си върху Бога.</a:t>
            </a: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5A486FA1-EF0D-BCF2-1D01-9F1742F6AD4C}"/>
              </a:ext>
            </a:extLst>
          </p:cNvPr>
          <p:cNvSpPr txBox="1"/>
          <p:nvPr/>
        </p:nvSpPr>
        <p:spPr>
          <a:xfrm>
            <a:off x="2015613" y="-77207"/>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bg2">
                    <a:lumMod val="40000"/>
                    <a:lumOff val="60000"/>
                  </a:schemeClr>
                </a:solidFill>
              </a:rPr>
              <a:t>ТЕХНИКАТА </a:t>
            </a:r>
            <a:r>
              <a:rPr lang="en" spc="0" dirty="0">
                <a:solidFill>
                  <a:schemeClr val="bg2">
                    <a:lumMod val="40000"/>
                    <a:lumOff val="60000"/>
                  </a:schemeClr>
                </a:solidFill>
              </a:rPr>
              <a:t>(1)</a:t>
            </a:r>
          </a:p>
        </p:txBody>
      </p:sp>
      <p:sp>
        <p:nvSpPr>
          <p:cNvPr id="5" name="CuadroTexto 4">
            <a:extLst>
              <a:ext uri="{FF2B5EF4-FFF2-40B4-BE49-F238E27FC236}">
                <a16:creationId xmlns:a16="http://schemas.microsoft.com/office/drawing/2014/main" id="{8543F40B-5A8E-7716-2968-82E89F65278A}"/>
              </a:ext>
            </a:extLst>
          </p:cNvPr>
          <p:cNvSpPr txBox="1"/>
          <p:nvPr/>
        </p:nvSpPr>
        <p:spPr>
          <a:xfrm>
            <a:off x="1944303" y="775506"/>
            <a:ext cx="10247696" cy="338554"/>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„Така е и словото, което излиза от устата Ми: то няма да се върне при Мен празно…“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(Исая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3743907169"/>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8774" y="4361574"/>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37" dur="1000"/>
                                        <p:tgtEl>
                                          <p:spTgt spid="6">
                                            <p:graphicEl>
                                              <a:dgm id="{77BBCBA0-791A-41C4-9398-5670486A89EE}"/>
                                            </p:graphicEl>
                                          </p:spTgt>
                                        </p:tgtEl>
                                      </p:cBhvr>
                                    </p:animEffect>
                                    <p:anim calcmode="lin" valueType="num">
                                      <p:cBhvr>
                                        <p:cTn id="38"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2" dur="1000"/>
                                        <p:tgtEl>
                                          <p:spTgt spid="6">
                                            <p:graphicEl>
                                              <a:dgm id="{25FBE55C-7604-4739-A70C-E0D555C8D2DB}"/>
                                            </p:graphicEl>
                                          </p:spTgt>
                                        </p:tgtEl>
                                      </p:cBhvr>
                                    </p:animEffect>
                                    <p:anim calcmode="lin" valueType="num">
                                      <p:cBhvr>
                                        <p:cTn id="43"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49" dur="1000"/>
                                        <p:tgtEl>
                                          <p:spTgt spid="6">
                                            <p:graphicEl>
                                              <a:dgm id="{87E11445-84E5-4790-ABAC-E073B8837569}"/>
                                            </p:graphicEl>
                                          </p:spTgt>
                                        </p:tgtEl>
                                      </p:cBhvr>
                                    </p:animEffect>
                                    <p:anim calcmode="lin" valueType="num">
                                      <p:cBhvr>
                                        <p:cTn id="50"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4" dur="1000"/>
                                        <p:tgtEl>
                                          <p:spTgt spid="6">
                                            <p:graphicEl>
                                              <a:dgm id="{581F876A-5E78-460A-8BA8-059CBD9F8CF3}"/>
                                            </p:graphicEl>
                                          </p:spTgt>
                                        </p:tgtEl>
                                      </p:cBhvr>
                                    </p:animEffect>
                                    <p:anim calcmode="lin" valueType="num">
                                      <p:cBhvr>
                                        <p:cTn id="55"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1" dur="1000"/>
                                        <p:tgtEl>
                                          <p:spTgt spid="6">
                                            <p:graphicEl>
                                              <a:dgm id="{454F7BB4-9A0C-405D-96FE-16BFF2C738E5}"/>
                                            </p:graphicEl>
                                          </p:spTgt>
                                        </p:tgtEl>
                                      </p:cBhvr>
                                    </p:animEffect>
                                    <p:anim calcmode="lin" valueType="num">
                                      <p:cBhvr>
                                        <p:cTn id="62"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66" dur="1000"/>
                                        <p:tgtEl>
                                          <p:spTgt spid="6">
                                            <p:graphicEl>
                                              <a:dgm id="{E9A2B961-0D76-43C7-898F-1FBA133E7C1B}"/>
                                            </p:graphicEl>
                                          </p:spTgt>
                                        </p:tgtEl>
                                      </p:cBhvr>
                                    </p:animEffect>
                                    <p:anim calcmode="lin" valueType="num">
                                      <p:cBhvr>
                                        <p:cTn id="67"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3" dur="1000"/>
                                        <p:tgtEl>
                                          <p:spTgt spid="6">
                                            <p:graphicEl>
                                              <a:dgm id="{AB4F6A03-C4BE-47AA-B58F-1F4556F2AB24}"/>
                                            </p:graphicEl>
                                          </p:spTgt>
                                        </p:tgtEl>
                                      </p:cBhvr>
                                    </p:animEffect>
                                    <p:anim calcmode="lin" valueType="num">
                                      <p:cBhvr>
                                        <p:cTn id="74"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78" dur="1000"/>
                                        <p:tgtEl>
                                          <p:spTgt spid="6">
                                            <p:graphicEl>
                                              <a:dgm id="{E6C9E379-076F-4E92-936C-C837C8A36F33}"/>
                                            </p:graphicEl>
                                          </p:spTgt>
                                        </p:tgtEl>
                                      </p:cBhvr>
                                    </p:animEffect>
                                    <p:anim calcmode="lin" valueType="num">
                                      <p:cBhvr>
                                        <p:cTn id="79"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5" dur="1000"/>
                                        <p:tgtEl>
                                          <p:spTgt spid="6">
                                            <p:graphicEl>
                                              <a:dgm id="{2ABE35A9-7719-4DD8-A294-26D03B142083}"/>
                                            </p:graphicEl>
                                          </p:spTgt>
                                        </p:tgtEl>
                                      </p:cBhvr>
                                    </p:animEffect>
                                    <p:anim calcmode="lin" valueType="num">
                                      <p:cBhvr>
                                        <p:cTn id="86"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0" dur="1000"/>
                                        <p:tgtEl>
                                          <p:spTgt spid="6">
                                            <p:graphicEl>
                                              <a:dgm id="{994F54E2-AE64-44AE-BA55-562ABA4B5042}"/>
                                            </p:graphicEl>
                                          </p:spTgt>
                                        </p:tgtEl>
                                      </p:cBhvr>
                                    </p:animEffect>
                                    <p:anim calcmode="lin" valueType="num">
                                      <p:cBhvr>
                                        <p:cTn id="91"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1" dur="1000"/>
                                        <p:tgtEl>
                                          <p:spTgt spid="6">
                                            <p:graphicEl>
                                              <a:dgm id="{03CEDE70-69DD-4EAB-B62C-36855871E613}"/>
                                            </p:graphicEl>
                                          </p:spTgt>
                                        </p:tgtEl>
                                      </p:cBhvr>
                                    </p:animEffect>
                                    <p:anim calcmode="lin" valueType="num">
                                      <p:cBhvr>
                                        <p:cTn id="102"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06" dur="1000"/>
                                        <p:tgtEl>
                                          <p:spTgt spid="6">
                                            <p:graphicEl>
                                              <a:dgm id="{46ABF043-736E-42FD-8322-B00CAF308F8C}"/>
                                            </p:graphicEl>
                                          </p:spTgt>
                                        </p:tgtEl>
                                      </p:cBhvr>
                                    </p:animEffect>
                                    <p:anim calcmode="lin" valueType="num">
                                      <p:cBhvr>
                                        <p:cTn id="107"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3" dur="1000"/>
                                        <p:tgtEl>
                                          <p:spTgt spid="6">
                                            <p:graphicEl>
                                              <a:dgm id="{939FF73F-7112-4DC2-99DF-A60AE88A3F9E}"/>
                                            </p:graphicEl>
                                          </p:spTgt>
                                        </p:tgtEl>
                                      </p:cBhvr>
                                    </p:animEffect>
                                    <p:anim calcmode="lin" valueType="num">
                                      <p:cBhvr>
                                        <p:cTn id="114"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18" dur="1000"/>
                                        <p:tgtEl>
                                          <p:spTgt spid="6">
                                            <p:graphicEl>
                                              <a:dgm id="{7C618FE8-14FE-4ED3-889A-F0EB7DAC9545}"/>
                                            </p:graphicEl>
                                          </p:spTgt>
                                        </p:tgtEl>
                                      </p:cBhvr>
                                    </p:animEffect>
                                    <p:anim calcmode="lin" valueType="num">
                                      <p:cBhvr>
                                        <p:cTn id="119"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5" dur="1000"/>
                                        <p:tgtEl>
                                          <p:spTgt spid="6">
                                            <p:graphicEl>
                                              <a:dgm id="{5B30709B-5FD3-4A1C-8634-E305882DC6EB}"/>
                                            </p:graphicEl>
                                          </p:spTgt>
                                        </p:tgtEl>
                                      </p:cBhvr>
                                    </p:animEffect>
                                    <p:anim calcmode="lin" valueType="num">
                                      <p:cBhvr>
                                        <p:cTn id="126"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0" dur="1000"/>
                                        <p:tgtEl>
                                          <p:spTgt spid="6">
                                            <p:graphicEl>
                                              <a:dgm id="{EFAB4D20-F384-44DF-9D95-96DD516309D7}"/>
                                            </p:graphicEl>
                                          </p:spTgt>
                                        </p:tgtEl>
                                      </p:cBhvr>
                                    </p:animEffect>
                                    <p:anim calcmode="lin" valueType="num">
                                      <p:cBhvr>
                                        <p:cTn id="131"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37" dur="1000"/>
                                        <p:tgtEl>
                                          <p:spTgt spid="6">
                                            <p:graphicEl>
                                              <a:dgm id="{7D64A22C-BAC1-4D41-9539-FB452EF05452}"/>
                                            </p:graphicEl>
                                          </p:spTgt>
                                        </p:tgtEl>
                                      </p:cBhvr>
                                    </p:animEffect>
                                    <p:anim calcmode="lin" valueType="num">
                                      <p:cBhvr>
                                        <p:cTn id="138"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2" dur="1000"/>
                                        <p:tgtEl>
                                          <p:spTgt spid="6">
                                            <p:graphicEl>
                                              <a:dgm id="{9CBE719F-D12F-4ABD-B52B-46803A37B44B}"/>
                                            </p:graphicEl>
                                          </p:spTgt>
                                        </p:tgtEl>
                                      </p:cBhvr>
                                    </p:animEffect>
                                    <p:anim calcmode="lin" valueType="num">
                                      <p:cBhvr>
                                        <p:cTn id="143"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49" dur="1000"/>
                                        <p:tgtEl>
                                          <p:spTgt spid="6">
                                            <p:graphicEl>
                                              <a:dgm id="{38D49924-E10B-4B7C-AA89-DB6588DD3E55}"/>
                                            </p:graphicEl>
                                          </p:spTgt>
                                        </p:tgtEl>
                                      </p:cBhvr>
                                    </p:animEffect>
                                    <p:anim calcmode="lin" valueType="num">
                                      <p:cBhvr>
                                        <p:cTn id="150"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4" dur="1000"/>
                                        <p:tgtEl>
                                          <p:spTgt spid="6">
                                            <p:graphicEl>
                                              <a:dgm id="{BEAE7541-50F8-44FE-B4E4-5C0BD16B6740}"/>
                                            </p:graphicEl>
                                          </p:spTgt>
                                        </p:tgtEl>
                                      </p:cBhvr>
                                    </p:animEffect>
                                    <p:anim calcmode="lin" valueType="num">
                                      <p:cBhvr>
                                        <p:cTn id="155"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1" dur="1000"/>
                                        <p:tgtEl>
                                          <p:spTgt spid="6">
                                            <p:graphicEl>
                                              <a:dgm id="{A6463EAC-7AB1-46F7-ADB2-E583DD398D05}"/>
                                            </p:graphicEl>
                                          </p:spTgt>
                                        </p:tgtEl>
                                      </p:cBhvr>
                                    </p:animEffect>
                                    <p:anim calcmode="lin" valueType="num">
                                      <p:cBhvr>
                                        <p:cTn id="162"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66" dur="1000"/>
                                        <p:tgtEl>
                                          <p:spTgt spid="6">
                                            <p:graphicEl>
                                              <a:dgm id="{F06D3B0D-33F3-4E4F-9FD7-EEDCCDABD356}"/>
                                            </p:graphicEl>
                                          </p:spTgt>
                                        </p:tgtEl>
                                      </p:cBhvr>
                                    </p:animEffect>
                                    <p:anim calcmode="lin" valueType="num">
                                      <p:cBhvr>
                                        <p:cTn id="167"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3" dur="1000"/>
                                        <p:tgtEl>
                                          <p:spTgt spid="6">
                                            <p:graphicEl>
                                              <a:dgm id="{5C69B503-D48E-414A-9C8A-F778801B2240}"/>
                                            </p:graphicEl>
                                          </p:spTgt>
                                        </p:tgtEl>
                                      </p:cBhvr>
                                    </p:animEffect>
                                    <p:anim calcmode="lin" valueType="num">
                                      <p:cBhvr>
                                        <p:cTn id="174"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78" dur="1000"/>
                                        <p:tgtEl>
                                          <p:spTgt spid="6">
                                            <p:graphicEl>
                                              <a:dgm id="{CFA922AC-43B1-4C81-A717-6122794DD71F}"/>
                                            </p:graphicEl>
                                          </p:spTgt>
                                        </p:tgtEl>
                                      </p:cBhvr>
                                    </p:animEffect>
                                    <p:anim calcmode="lin" valueType="num">
                                      <p:cBhvr>
                                        <p:cTn id="179"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1638420715"/>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bg2">
                    <a:lumMod val="40000"/>
                    <a:lumOff val="60000"/>
                  </a:schemeClr>
                </a:solidFill>
              </a:rPr>
              <a:t>ТЕХНИКАТА </a:t>
            </a:r>
            <a:r>
              <a:rPr lang="en" spc="0" dirty="0">
                <a:solidFill>
                  <a:schemeClr val="bg2">
                    <a:lumMod val="40000"/>
                    <a:lumOff val="60000"/>
                  </a:schemeClr>
                </a:solidFill>
              </a:rPr>
              <a:t>(2)</a:t>
            </a:r>
          </a:p>
        </p:txBody>
      </p:sp>
      <p:sp>
        <p:nvSpPr>
          <p:cNvPr id="7" name="CuadroTexto 6">
            <a:extLst>
              <a:ext uri="{FF2B5EF4-FFF2-40B4-BE49-F238E27FC236}">
                <a16:creationId xmlns:a16="http://schemas.microsoft.com/office/drawing/2014/main" id="{FF5D2F94-A072-14E2-62D5-FDC171E73C25}"/>
              </a:ext>
            </a:extLst>
          </p:cNvPr>
          <p:cNvSpPr txBox="1"/>
          <p:nvPr/>
        </p:nvSpPr>
        <p:spPr>
          <a:xfrm>
            <a:off x="1799924" y="775506"/>
            <a:ext cx="10392075" cy="338554"/>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„Така е и словото, което излиза от устата Ми: то няма да се върне при Мен празно…“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(Исая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8"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A5C00-07B8-53A7-F77A-162769C77F3B}"/>
              </a:ext>
            </a:extLst>
          </p:cNvPr>
          <p:cNvSpPr txBox="1"/>
          <p:nvPr/>
        </p:nvSpPr>
        <p:spPr>
          <a:xfrm>
            <a:off x="3370007" y="1072359"/>
            <a:ext cx="5451986" cy="4152675"/>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en" sz="6000" b="1" spc="600" dirty="0">
                <a:ln/>
                <a:solidFill>
                  <a:srgbClr val="FF0000"/>
                </a:solidFill>
                <a:effectLst>
                  <a:reflection blurRad="6350" stA="55000" endA="300" endPos="30000" dir="5400000" sy="-100000" algn="bl" rotWithShape="0"/>
                </a:effectLst>
              </a:rPr>
              <a:t>ПРЕДИМСТВАТА ОТ ИЗУЧАВАНЕТО НА БИБЛИЯТА</a:t>
            </a: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632</TotalTime>
  <Words>1215</Words>
  <Application>Microsoft Office PowerPoint</Application>
  <PresentationFormat>Panorámica</PresentationFormat>
  <Paragraphs>67</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Comic Sans MS</vt:lpstr>
      <vt:lpstr>Arial</vt:lpstr>
      <vt:lpstr>Aptos</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docId:37CCB69334795A103BD727FDCBC2E65B</cp:keywords>
  <cp:lastModifiedBy>Sergio</cp:lastModifiedBy>
  <cp:revision>98</cp:revision>
  <dcterms:created xsi:type="dcterms:W3CDTF">2026-03-21T15:43:08Z</dcterms:created>
  <dcterms:modified xsi:type="dcterms:W3CDTF">2026-04-19T04:53:57Z</dcterms:modified>
</cp:coreProperties>
</file>