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 id="289" r:id="rId17"/>
  </p:sldIdLst>
  <p:sldSz cx="12192000" cy="6858000"/>
  <p:notesSz cx="6858000" cy="9144000"/>
  <p:embeddedFontLs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9" d="100"/>
          <a:sy n="99" d="100"/>
        </p:scale>
        <p:origin x="1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en" sz="2000" b="1" dirty="0">
              <a:effectLst>
                <a:outerShdw blurRad="38100" dist="38100" dir="2700000" algn="tl">
                  <a:srgbClr val="000000"/>
                </a:outerShdw>
              </a:effectLst>
            </a:rPr>
            <a:t>Той беше последователен и се молеше три пъти на ден</a:t>
          </a: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en" sz="2000" b="1" dirty="0">
              <a:effectLst>
                <a:outerShdw blurRad="38100" dist="38100" dir="2700000" algn="tl">
                  <a:srgbClr val="000000"/>
                </a:outerShdw>
              </a:effectLst>
            </a:rPr>
            <a:t>Беше предсказуемо, отваряше прозореца си към Йерусалим</a:t>
          </a: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en" sz="2000" b="1" dirty="0">
              <a:effectLst>
                <a:outerShdw blurRad="38100" dist="38100" dir="2700000" algn="tl">
                  <a:srgbClr val="000000"/>
                </a:outerShdw>
              </a:effectLst>
            </a:rPr>
            <a:t>Имаше специфични навици; молеше се на колене</a:t>
          </a: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en" sz="2000" b="1">
              <a:effectLst>
                <a:outerShdw blurRad="38100" dist="38100" dir="2700000" algn="tl">
                  <a:srgbClr val="000000"/>
                </a:outerShdw>
              </a:effectLst>
            </a:rPr>
            <a:t>Той се фокусираше върху благодарността и молитвата</a:t>
          </a: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custScaleX="110938"/>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en" sz="2000" b="1" dirty="0">
              <a:solidFill>
                <a:schemeClr val="accent6">
                  <a:lumMod val="75000"/>
                </a:schemeClr>
              </a:solidFill>
            </a:rPr>
            <a:t>Йосафат се молеше, стоящ пред народа                      (2 Лет. 20:5)</a:t>
          </a: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en" sz="2000" b="1" dirty="0">
              <a:solidFill>
                <a:schemeClr val="accent5">
                  <a:lumMod val="75000"/>
                </a:schemeClr>
              </a:solidFill>
            </a:rPr>
            <a:t>Давид седна пред Бога, за да Му благодари</a:t>
          </a:r>
          <a:br>
            <a:rPr lang="en" sz="2000" b="1" dirty="0">
              <a:solidFill>
                <a:schemeClr val="accent5">
                  <a:lumMod val="75000"/>
                </a:schemeClr>
              </a:solidFill>
            </a:rPr>
          </a:br>
          <a:r>
            <a:rPr lang="en" sz="2000" b="1" dirty="0">
              <a:solidFill>
                <a:schemeClr val="accent5">
                  <a:lumMod val="75000"/>
                </a:schemeClr>
              </a:solidFill>
            </a:rPr>
            <a:t>(2 Цар. 7:18)</a:t>
          </a: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en" sz="2000" b="1" dirty="0">
              <a:solidFill>
                <a:schemeClr val="accent2">
                  <a:lumMod val="75000"/>
                </a:schemeClr>
              </a:solidFill>
            </a:rPr>
            <a:t>Соломон се молеше на колене, с вдигнати ръце </a:t>
          </a:r>
          <a:br>
            <a:rPr lang="es-ES" sz="2000" b="1" dirty="0">
              <a:solidFill>
                <a:schemeClr val="accent2">
                  <a:lumMod val="75000"/>
                </a:schemeClr>
              </a:solidFill>
            </a:rPr>
          </a:br>
          <a:r>
            <a:rPr lang="en" sz="2000" b="1" dirty="0">
              <a:solidFill>
                <a:schemeClr val="accent2">
                  <a:lumMod val="75000"/>
                </a:schemeClr>
              </a:solidFill>
            </a:rPr>
            <a:t>(1 Цар. 8:54)</a:t>
          </a: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en" sz="2000" b="1" dirty="0">
              <a:ln>
                <a:solidFill>
                  <a:schemeClr val="accent4">
                    <a:lumMod val="50000"/>
                  </a:schemeClr>
                </a:solidFill>
              </a:ln>
            </a:rPr>
            <a:t>Народът се поклони до земята, за да се моли </a:t>
          </a:r>
          <a:br>
            <a:rPr lang="es-ES" sz="2000" b="1" dirty="0">
              <a:ln>
                <a:solidFill>
                  <a:schemeClr val="accent4">
                    <a:lumMod val="50000"/>
                  </a:schemeClr>
                </a:solidFill>
              </a:ln>
            </a:rPr>
          </a:br>
          <a:r>
            <a:rPr lang="en" sz="2000" b="1" dirty="0">
              <a:ln>
                <a:solidFill>
                  <a:schemeClr val="accent4">
                    <a:lumMod val="50000"/>
                  </a:schemeClr>
                </a:solidFill>
              </a:ln>
            </a:rPr>
            <a:t>(Неемия 8:6)</a:t>
          </a: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en" sz="2000" b="1" dirty="0">
              <a:solidFill>
                <a:schemeClr val="accent1">
                  <a:lumMod val="75000"/>
                </a:schemeClr>
              </a:solidFill>
            </a:rPr>
            <a:t>Давид се молеше прострян на леглото си </a:t>
          </a:r>
          <a:br>
            <a:rPr lang="es-ES" sz="2000" b="1" dirty="0">
              <a:solidFill>
                <a:schemeClr val="accent1">
                  <a:lumMod val="75000"/>
                </a:schemeClr>
              </a:solidFill>
            </a:rPr>
          </a:br>
          <a:r>
            <a:rPr lang="en" sz="2000" b="1" dirty="0">
              <a:solidFill>
                <a:schemeClr val="accent1">
                  <a:lumMod val="75000"/>
                </a:schemeClr>
              </a:solidFill>
            </a:rPr>
            <a:t>(1 Цар. 1:47)</a:t>
          </a: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en" sz="2000" b="1" dirty="0">
              <a:solidFill>
                <a:schemeClr val="accent3">
                  <a:lumMod val="75000"/>
                </a:schemeClr>
              </a:solidFill>
            </a:rPr>
            <a:t>Неемия застана и се молеше мълчаливо пред царя</a:t>
          </a:r>
          <a:br>
            <a:rPr lang="en" sz="2000" b="1" dirty="0">
              <a:solidFill>
                <a:schemeClr val="accent3">
                  <a:lumMod val="75000"/>
                </a:schemeClr>
              </a:solidFill>
            </a:rPr>
          </a:br>
          <a:r>
            <a:rPr lang="en" sz="2000" b="1" dirty="0">
              <a:solidFill>
                <a:schemeClr val="accent3">
                  <a:lumMod val="75000"/>
                </a:schemeClr>
              </a:solidFill>
            </a:rPr>
            <a:t>(Неем. 2:1-4)</a:t>
          </a: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en" sz="2000" b="1" dirty="0">
              <a:solidFill>
                <a:schemeClr val="accent3"/>
              </a:solidFill>
            </a:rPr>
            <a:t>ЗА ЧЛЕНОВЕТЕ НА ТЕХНИТЕ СЕМЕЙСТВА</a:t>
          </a: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400" b="1" dirty="0">
              <a:solidFill>
                <a:schemeClr val="accent1">
                  <a:lumMod val="75000"/>
                </a:schemeClr>
              </a:solidFill>
            </a:rPr>
            <a:t>⁕ </a:t>
          </a:r>
          <a:r>
            <a:rPr lang="en" sz="2000" b="1" dirty="0"/>
            <a:t>Поради греха на Аарон </a:t>
          </a:r>
          <a:br>
            <a:rPr lang="es-ES" sz="2000" b="1" dirty="0"/>
          </a:br>
          <a:r>
            <a:rPr lang="en" sz="2000" b="1" dirty="0"/>
            <a:t>(Втор. 9:20)</a:t>
          </a: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2400" b="1" dirty="0">
              <a:solidFill>
                <a:schemeClr val="accent3">
                  <a:lumMod val="75000"/>
                </a:schemeClr>
              </a:solidFill>
            </a:rPr>
            <a:t>⁕ </a:t>
          </a:r>
          <a:r>
            <a:rPr lang="en" sz="2000" b="1" dirty="0"/>
            <a:t>Поради ропота на Мария </a:t>
          </a:r>
          <a:br>
            <a:rPr lang="es-ES" sz="2000" b="1" dirty="0"/>
          </a:br>
          <a:r>
            <a:rPr lang="en" sz="2000" b="1" dirty="0"/>
            <a:t>(Числа 12:10-13)</a:t>
          </a: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en" sz="2000" b="1" dirty="0">
              <a:solidFill>
                <a:srgbClr val="7030A0"/>
              </a:solidFill>
            </a:rPr>
            <a:t>ЗА НАРОДА</a:t>
          </a: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2400" b="1" dirty="0">
              <a:solidFill>
                <a:schemeClr val="accent5">
                  <a:lumMod val="75000"/>
                </a:schemeClr>
              </a:solidFill>
            </a:rPr>
            <a:t>⁕ </a:t>
          </a:r>
          <a:r>
            <a:rPr lang="en" sz="2000" b="1" dirty="0"/>
            <a:t>Когато бяха жадни</a:t>
          </a:r>
          <a:br>
            <a:rPr lang="en" sz="2000" b="1" dirty="0"/>
          </a:br>
          <a:r>
            <a:rPr lang="en" sz="2000" b="1" dirty="0"/>
            <a:t>(Изх. 15:24-25)</a:t>
          </a: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2400" b="1" dirty="0">
              <a:solidFill>
                <a:schemeClr val="accent6">
                  <a:lumMod val="50000"/>
                </a:schemeClr>
              </a:solidFill>
            </a:rPr>
            <a:t>⁕ </a:t>
          </a:r>
          <a:r>
            <a:rPr lang="en" sz="2000" b="1" dirty="0"/>
            <a:t>Когато бяха гладни (Числа 11:11-13)</a:t>
          </a: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2400" b="1" dirty="0">
              <a:solidFill>
                <a:schemeClr val="tx2"/>
              </a:solidFill>
            </a:rPr>
            <a:t>⁕ </a:t>
          </a:r>
          <a:r>
            <a:rPr lang="en" sz="2000" b="1" dirty="0"/>
            <a:t>Когато съгрешиха</a:t>
          </a:r>
          <a:br>
            <a:rPr lang="en" sz="2000" b="1" dirty="0"/>
          </a:br>
          <a:r>
            <a:rPr lang="en" sz="2000" b="1" dirty="0"/>
            <a:t>(Изх. 32:30-32)</a:t>
          </a: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64116"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292" y="0"/>
          <a:ext cx="15712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Той беше последователен и се молеше три пъти на ден</a:t>
          </a:r>
        </a:p>
      </dsp:txBody>
      <dsp:txXfrm>
        <a:off x="1292" y="1358119"/>
        <a:ext cx="1571241" cy="1358119"/>
      </dsp:txXfrm>
    </dsp:sp>
    <dsp:sp modelId="{40BF4BA6-603A-4B87-8573-2D46CFD7DC54}">
      <dsp:nvSpPr>
        <dsp:cNvPr id="0" name=""/>
        <dsp:cNvSpPr/>
      </dsp:nvSpPr>
      <dsp:spPr>
        <a:xfrm>
          <a:off x="221596"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19671" y="0"/>
          <a:ext cx="1743103"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Беше предсказуемо, отваряше прозореца си към Йерусалим</a:t>
          </a:r>
        </a:p>
      </dsp:txBody>
      <dsp:txXfrm>
        <a:off x="1619671" y="1358119"/>
        <a:ext cx="1743103" cy="1358119"/>
      </dsp:txXfrm>
    </dsp:sp>
    <dsp:sp modelId="{F1275158-66F6-4241-B296-26F82F5BAD47}">
      <dsp:nvSpPr>
        <dsp:cNvPr id="0" name=""/>
        <dsp:cNvSpPr/>
      </dsp:nvSpPr>
      <dsp:spPr>
        <a:xfrm>
          <a:off x="1925905"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409912" y="0"/>
          <a:ext cx="15712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Имаше специфични навици; молеше се на колене</a:t>
          </a:r>
        </a:p>
      </dsp:txBody>
      <dsp:txXfrm>
        <a:off x="3409912" y="1358119"/>
        <a:ext cx="1571241" cy="1358119"/>
      </dsp:txXfrm>
    </dsp:sp>
    <dsp:sp modelId="{59ADE160-BEAE-495D-A6DD-F6D596F8628E}">
      <dsp:nvSpPr>
        <dsp:cNvPr id="0" name=""/>
        <dsp:cNvSpPr/>
      </dsp:nvSpPr>
      <dsp:spPr>
        <a:xfrm>
          <a:off x="3630215"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5028290" y="0"/>
          <a:ext cx="15712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outerShdw>
              </a:effectLst>
            </a:rPr>
            <a:t>Той се фокусираше върху благодарността и молитвата</a:t>
          </a:r>
        </a:p>
      </dsp:txBody>
      <dsp:txXfrm>
        <a:off x="5028290" y="1358119"/>
        <a:ext cx="1571241" cy="1358119"/>
      </dsp:txXfrm>
    </dsp:sp>
    <dsp:sp modelId="{90CE2DE1-9304-475F-9667-6098C759709D}">
      <dsp:nvSpPr>
        <dsp:cNvPr id="0" name=""/>
        <dsp:cNvSpPr/>
      </dsp:nvSpPr>
      <dsp:spPr>
        <a:xfrm>
          <a:off x="5248594"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72" y="6292"/>
          <a:ext cx="1740149" cy="18241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72"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6">
                  <a:lumMod val="75000"/>
                </a:schemeClr>
              </a:solidFill>
            </a:rPr>
            <a:t>Йосафат се молеше, стоящ пред народа                      (2 Лет. 20:5)</a:t>
          </a:r>
        </a:p>
      </dsp:txBody>
      <dsp:txXfrm>
        <a:off x="972" y="1833114"/>
        <a:ext cx="1740149" cy="645595"/>
      </dsp:txXfrm>
    </dsp:sp>
    <dsp:sp modelId="{EDB4A37D-8561-4929-99F8-AC235B3239EA}">
      <dsp:nvSpPr>
        <dsp:cNvPr id="0" name=""/>
        <dsp:cNvSpPr/>
      </dsp:nvSpPr>
      <dsp:spPr>
        <a:xfrm>
          <a:off x="1915209" y="6292"/>
          <a:ext cx="1740149" cy="18241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1520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5">
                  <a:lumMod val="75000"/>
                </a:schemeClr>
              </a:solidFill>
            </a:rPr>
            <a:t>Давид седна пред Бога, за да Му благодари</a:t>
          </a:r>
          <a:br>
            <a:rPr lang="en" sz="2000" b="1" kern="1200" dirty="0">
              <a:solidFill>
                <a:schemeClr val="accent5">
                  <a:lumMod val="75000"/>
                </a:schemeClr>
              </a:solidFill>
            </a:rPr>
          </a:br>
          <a:r>
            <a:rPr lang="en" sz="2000" b="1" kern="1200" dirty="0">
              <a:solidFill>
                <a:schemeClr val="accent5">
                  <a:lumMod val="75000"/>
                </a:schemeClr>
              </a:solidFill>
            </a:rPr>
            <a:t>(2 Цар. 7:18)</a:t>
          </a:r>
        </a:p>
      </dsp:txBody>
      <dsp:txXfrm>
        <a:off x="1915209" y="1833114"/>
        <a:ext cx="1740149" cy="645595"/>
      </dsp:txXfrm>
    </dsp:sp>
    <dsp:sp modelId="{EC92B07E-2904-41D0-9661-42C1AFD2B2F2}">
      <dsp:nvSpPr>
        <dsp:cNvPr id="0" name=""/>
        <dsp:cNvSpPr/>
      </dsp:nvSpPr>
      <dsp:spPr>
        <a:xfrm>
          <a:off x="3898470" y="6292"/>
          <a:ext cx="1740149" cy="18241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29447" y="1833114"/>
          <a:ext cx="1878195"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2">
                  <a:lumMod val="75000"/>
                </a:schemeClr>
              </a:solidFill>
            </a:rPr>
            <a:t>Соломон се молеше на колене, с вдигнати ръце </a:t>
          </a:r>
          <a:br>
            <a:rPr lang="es-ES" sz="2000" b="1" kern="1200" dirty="0">
              <a:solidFill>
                <a:schemeClr val="accent2">
                  <a:lumMod val="75000"/>
                </a:schemeClr>
              </a:solidFill>
            </a:rPr>
          </a:br>
          <a:r>
            <a:rPr lang="en" sz="2000" b="1" kern="1200" dirty="0">
              <a:solidFill>
                <a:schemeClr val="accent2">
                  <a:lumMod val="75000"/>
                </a:schemeClr>
              </a:solidFill>
            </a:rPr>
            <a:t>(1 Цар. 8:54)</a:t>
          </a:r>
        </a:p>
      </dsp:txBody>
      <dsp:txXfrm>
        <a:off x="3829447" y="1833114"/>
        <a:ext cx="1878195" cy="645595"/>
      </dsp:txXfrm>
    </dsp:sp>
    <dsp:sp modelId="{E04F557E-0620-4279-8185-F3D5DA5EFC90}">
      <dsp:nvSpPr>
        <dsp:cNvPr id="0" name=""/>
        <dsp:cNvSpPr/>
      </dsp:nvSpPr>
      <dsp:spPr>
        <a:xfrm>
          <a:off x="5881731" y="6292"/>
          <a:ext cx="1740149" cy="18241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881731"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ln>
                <a:solidFill>
                  <a:schemeClr val="accent4">
                    <a:lumMod val="50000"/>
                  </a:schemeClr>
                </a:solidFill>
              </a:ln>
            </a:rPr>
            <a:t>Народът се поклони до земята, за да се моли </a:t>
          </a:r>
          <a:br>
            <a:rPr lang="es-ES" sz="2000" b="1" kern="1200" dirty="0">
              <a:ln>
                <a:solidFill>
                  <a:schemeClr val="accent4">
                    <a:lumMod val="50000"/>
                  </a:schemeClr>
                </a:solidFill>
              </a:ln>
            </a:rPr>
          </a:br>
          <a:r>
            <a:rPr lang="en" sz="2000" b="1" kern="1200" dirty="0">
              <a:ln>
                <a:solidFill>
                  <a:schemeClr val="accent4">
                    <a:lumMod val="50000"/>
                  </a:schemeClr>
                </a:solidFill>
              </a:ln>
            </a:rPr>
            <a:t>(Неемия 8:6)</a:t>
          </a:r>
        </a:p>
      </dsp:txBody>
      <dsp:txXfrm>
        <a:off x="5881731" y="1833114"/>
        <a:ext cx="1740149" cy="645595"/>
      </dsp:txXfrm>
    </dsp:sp>
    <dsp:sp modelId="{409CBAFB-D84F-4FB1-8ADF-A849DF484FB6}">
      <dsp:nvSpPr>
        <dsp:cNvPr id="0" name=""/>
        <dsp:cNvSpPr/>
      </dsp:nvSpPr>
      <dsp:spPr>
        <a:xfrm>
          <a:off x="7795969" y="6292"/>
          <a:ext cx="1740149" cy="18241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79596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1">
                  <a:lumMod val="75000"/>
                </a:schemeClr>
              </a:solidFill>
            </a:rPr>
            <a:t>Давид се молеше прострян на леглото си </a:t>
          </a:r>
          <a:br>
            <a:rPr lang="es-ES" sz="2000" b="1" kern="1200" dirty="0">
              <a:solidFill>
                <a:schemeClr val="accent1">
                  <a:lumMod val="75000"/>
                </a:schemeClr>
              </a:solidFill>
            </a:rPr>
          </a:br>
          <a:r>
            <a:rPr lang="en" sz="2000" b="1" kern="1200" dirty="0">
              <a:solidFill>
                <a:schemeClr val="accent1">
                  <a:lumMod val="75000"/>
                </a:schemeClr>
              </a:solidFill>
            </a:rPr>
            <a:t>(1 Цар. 1:47)</a:t>
          </a:r>
        </a:p>
      </dsp:txBody>
      <dsp:txXfrm>
        <a:off x="7795969" y="1833114"/>
        <a:ext cx="1740149" cy="645595"/>
      </dsp:txXfrm>
    </dsp:sp>
    <dsp:sp modelId="{FAC1B06F-82D6-44E5-8A3F-A94EDA2109E5}">
      <dsp:nvSpPr>
        <dsp:cNvPr id="0" name=""/>
        <dsp:cNvSpPr/>
      </dsp:nvSpPr>
      <dsp:spPr>
        <a:xfrm>
          <a:off x="9897187" y="6292"/>
          <a:ext cx="1740149" cy="18241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10207" y="1833114"/>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3">
                  <a:lumMod val="75000"/>
                </a:schemeClr>
              </a:solidFill>
            </a:rPr>
            <a:t>Неемия застана и се молеше мълчаливо пред царя</a:t>
          </a:r>
          <a:br>
            <a:rPr lang="en" sz="2000" b="1" kern="1200" dirty="0">
              <a:solidFill>
                <a:schemeClr val="accent3">
                  <a:lumMod val="75000"/>
                </a:schemeClr>
              </a:solidFill>
            </a:rPr>
          </a:br>
          <a:r>
            <a:rPr lang="en" sz="2000" b="1" kern="1200" dirty="0">
              <a:solidFill>
                <a:schemeClr val="accent3">
                  <a:lumMod val="75000"/>
                </a:schemeClr>
              </a:solidFill>
            </a:rPr>
            <a:t>(Неем. 2:1-4)</a:t>
          </a:r>
        </a:p>
      </dsp:txBody>
      <dsp:txXfrm>
        <a:off x="9710207" y="1833114"/>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58140" y="405060"/>
          <a:ext cx="2676267" cy="282922"/>
        </a:xfrm>
        <a:custGeom>
          <a:avLst/>
          <a:gdLst/>
          <a:ahLst/>
          <a:cxnLst/>
          <a:rect l="0" t="0" r="0" b="0"/>
          <a:pathLst>
            <a:path>
              <a:moveTo>
                <a:pt x="0" y="0"/>
              </a:moveTo>
              <a:lnTo>
                <a:pt x="0" y="219631"/>
              </a:lnTo>
              <a:lnTo>
                <a:pt x="2676267" y="219631"/>
              </a:lnTo>
              <a:lnTo>
                <a:pt x="2676267"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58140" y="405060"/>
          <a:ext cx="206429" cy="282922"/>
        </a:xfrm>
        <a:custGeom>
          <a:avLst/>
          <a:gdLst/>
          <a:ahLst/>
          <a:cxnLst/>
          <a:rect l="0" t="0" r="0" b="0"/>
          <a:pathLst>
            <a:path>
              <a:moveTo>
                <a:pt x="0" y="0"/>
              </a:moveTo>
              <a:lnTo>
                <a:pt x="0" y="219631"/>
              </a:lnTo>
              <a:lnTo>
                <a:pt x="206429" y="219631"/>
              </a:lnTo>
              <a:lnTo>
                <a:pt x="206429"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59113" y="405060"/>
          <a:ext cx="2199027" cy="282922"/>
        </a:xfrm>
        <a:custGeom>
          <a:avLst/>
          <a:gdLst/>
          <a:ahLst/>
          <a:cxnLst/>
          <a:rect l="0" t="0" r="0" b="0"/>
          <a:pathLst>
            <a:path>
              <a:moveTo>
                <a:pt x="2199027" y="0"/>
              </a:moveTo>
              <a:lnTo>
                <a:pt x="2199027" y="219631"/>
              </a:lnTo>
              <a:lnTo>
                <a:pt x="0" y="219631"/>
              </a:lnTo>
              <a:lnTo>
                <a:pt x="0"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30494" y="405060"/>
          <a:ext cx="1372774" cy="282922"/>
        </a:xfrm>
        <a:custGeom>
          <a:avLst/>
          <a:gdLst/>
          <a:ahLst/>
          <a:cxnLst/>
          <a:rect l="0" t="0" r="0" b="0"/>
          <a:pathLst>
            <a:path>
              <a:moveTo>
                <a:pt x="0" y="0"/>
              </a:moveTo>
              <a:lnTo>
                <a:pt x="0" y="219631"/>
              </a:lnTo>
              <a:lnTo>
                <a:pt x="1372774" y="219631"/>
              </a:lnTo>
              <a:lnTo>
                <a:pt x="1372774"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00800" y="405060"/>
          <a:ext cx="929693" cy="282922"/>
        </a:xfrm>
        <a:custGeom>
          <a:avLst/>
          <a:gdLst/>
          <a:ahLst/>
          <a:cxnLst/>
          <a:rect l="0" t="0" r="0" b="0"/>
          <a:pathLst>
            <a:path>
              <a:moveTo>
                <a:pt x="929693" y="0"/>
              </a:moveTo>
              <a:lnTo>
                <a:pt x="929693" y="219631"/>
              </a:lnTo>
              <a:lnTo>
                <a:pt x="0" y="219631"/>
              </a:lnTo>
              <a:lnTo>
                <a:pt x="0"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27964" y="0"/>
          <a:ext cx="405060" cy="40506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28568" y="60528"/>
          <a:ext cx="429583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 sz="2000" b="1" kern="1200" dirty="0">
              <a:solidFill>
                <a:schemeClr val="accent3"/>
              </a:solidFill>
            </a:rPr>
            <a:t>ЗА ЧЛЕНОВЕТЕ НА ТЕХНИТЕ СЕМЕЙСТВА</a:t>
          </a:r>
        </a:p>
      </dsp:txBody>
      <dsp:txXfrm>
        <a:off x="2028568" y="60528"/>
        <a:ext cx="4295831" cy="405060"/>
      </dsp:txXfrm>
    </dsp:sp>
    <dsp:sp modelId="{9D111C27-E043-480C-8A20-BEB0A7F7A350}">
      <dsp:nvSpPr>
        <dsp:cNvPr id="0" name=""/>
        <dsp:cNvSpPr/>
      </dsp:nvSpPr>
      <dsp:spPr>
        <a:xfrm>
          <a:off x="8296" y="687983"/>
          <a:ext cx="1785008" cy="1130280"/>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20343" y="2245120"/>
          <a:ext cx="160474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 sz="2400" b="1" kern="1200" dirty="0">
              <a:solidFill>
                <a:schemeClr val="accent1">
                  <a:lumMod val="75000"/>
                </a:schemeClr>
              </a:solidFill>
            </a:rPr>
            <a:t>⁕ </a:t>
          </a:r>
          <a:r>
            <a:rPr lang="en" sz="2000" b="1" kern="1200" dirty="0"/>
            <a:t>Поради греха на Аарон </a:t>
          </a:r>
          <a:br>
            <a:rPr lang="es-ES" sz="2000" b="1" kern="1200" dirty="0"/>
          </a:br>
          <a:r>
            <a:rPr lang="en" sz="2000" b="1" kern="1200" dirty="0"/>
            <a:t>(Втор. 9:20)</a:t>
          </a:r>
        </a:p>
      </dsp:txBody>
      <dsp:txXfrm>
        <a:off x="220343" y="2245120"/>
        <a:ext cx="1604744" cy="405060"/>
      </dsp:txXfrm>
    </dsp:sp>
    <dsp:sp modelId="{88F1BAE8-136E-42BF-9207-09B358BAB561}">
      <dsp:nvSpPr>
        <dsp:cNvPr id="0" name=""/>
        <dsp:cNvSpPr/>
      </dsp:nvSpPr>
      <dsp:spPr>
        <a:xfrm>
          <a:off x="2310764" y="687983"/>
          <a:ext cx="1785008" cy="1130280"/>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69434" y="2245120"/>
          <a:ext cx="1911499"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3">
                  <a:lumMod val="75000"/>
                </a:schemeClr>
              </a:solidFill>
            </a:rPr>
            <a:t>⁕ </a:t>
          </a:r>
          <a:r>
            <a:rPr lang="en" sz="2000" b="1" kern="1200" dirty="0"/>
            <a:t>Поради ропота на Мария </a:t>
          </a:r>
          <a:br>
            <a:rPr lang="es-ES" sz="2000" b="1" kern="1200" dirty="0"/>
          </a:br>
          <a:r>
            <a:rPr lang="en" sz="2000" b="1" kern="1200" dirty="0"/>
            <a:t>(Числа 12:10-13)</a:t>
          </a:r>
        </a:p>
      </dsp:txBody>
      <dsp:txXfrm>
        <a:off x="2369434" y="2245120"/>
        <a:ext cx="1911499" cy="405060"/>
      </dsp:txXfrm>
    </dsp:sp>
    <dsp:sp modelId="{2FB7C8D9-58F1-4B12-A15B-42E3B531EF11}">
      <dsp:nvSpPr>
        <dsp:cNvPr id="0" name=""/>
        <dsp:cNvSpPr/>
      </dsp:nvSpPr>
      <dsp:spPr>
        <a:xfrm>
          <a:off x="7655610" y="0"/>
          <a:ext cx="405060" cy="40506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49807" y="60528"/>
          <a:ext cx="2538162"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 sz="2000" b="1" kern="1200" dirty="0">
              <a:solidFill>
                <a:srgbClr val="7030A0"/>
              </a:solidFill>
            </a:rPr>
            <a:t>ЗА НАРОДА</a:t>
          </a:r>
        </a:p>
      </dsp:txBody>
      <dsp:txXfrm>
        <a:off x="8049807" y="60528"/>
        <a:ext cx="2538162" cy="405060"/>
      </dsp:txXfrm>
    </dsp:sp>
    <dsp:sp modelId="{E15C53C2-DCBA-4343-9AC7-09FB8C81C12F}">
      <dsp:nvSpPr>
        <dsp:cNvPr id="0" name=""/>
        <dsp:cNvSpPr/>
      </dsp:nvSpPr>
      <dsp:spPr>
        <a:xfrm>
          <a:off x="4766608" y="687983"/>
          <a:ext cx="1785008" cy="1130280"/>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875666" y="2245120"/>
          <a:ext cx="181072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5">
                  <a:lumMod val="75000"/>
                </a:schemeClr>
              </a:solidFill>
            </a:rPr>
            <a:t>⁕ </a:t>
          </a:r>
          <a:r>
            <a:rPr lang="en" sz="2000" b="1" kern="1200" dirty="0"/>
            <a:t>Когато бяха жадни</a:t>
          </a:r>
          <a:br>
            <a:rPr lang="en" sz="2000" b="1" kern="1200" dirty="0"/>
          </a:br>
          <a:r>
            <a:rPr lang="en" sz="2000" b="1" kern="1200" dirty="0"/>
            <a:t>(Изх. 15:24-25)</a:t>
          </a:r>
        </a:p>
      </dsp:txBody>
      <dsp:txXfrm>
        <a:off x="4875666" y="2245120"/>
        <a:ext cx="1810724" cy="405060"/>
      </dsp:txXfrm>
    </dsp:sp>
    <dsp:sp modelId="{DB6B9390-5F47-4F37-A57D-3476786C6143}">
      <dsp:nvSpPr>
        <dsp:cNvPr id="0" name=""/>
        <dsp:cNvSpPr/>
      </dsp:nvSpPr>
      <dsp:spPr>
        <a:xfrm>
          <a:off x="7172066" y="687983"/>
          <a:ext cx="1785008" cy="1130280"/>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216743" y="2245120"/>
          <a:ext cx="193948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6">
                  <a:lumMod val="50000"/>
                </a:schemeClr>
              </a:solidFill>
            </a:rPr>
            <a:t>⁕ </a:t>
          </a:r>
          <a:r>
            <a:rPr lang="en" sz="2000" b="1" kern="1200" dirty="0"/>
            <a:t>Когато бяха гладни (Числа 11:11-13)</a:t>
          </a:r>
        </a:p>
      </dsp:txBody>
      <dsp:txXfrm>
        <a:off x="7216743" y="2245120"/>
        <a:ext cx="1939484" cy="405060"/>
      </dsp:txXfrm>
    </dsp:sp>
    <dsp:sp modelId="{CD389D96-F776-43A9-A232-CA0484CC1C83}">
      <dsp:nvSpPr>
        <dsp:cNvPr id="0" name=""/>
        <dsp:cNvSpPr/>
      </dsp:nvSpPr>
      <dsp:spPr>
        <a:xfrm>
          <a:off x="9641903" y="687983"/>
          <a:ext cx="1785008" cy="1130280"/>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34732" y="2245120"/>
          <a:ext cx="184318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2"/>
              </a:solidFill>
            </a:rPr>
            <a:t>⁕ </a:t>
          </a:r>
          <a:r>
            <a:rPr lang="en" sz="2000" b="1" kern="1200" dirty="0"/>
            <a:t>Когато съгрешиха</a:t>
          </a:r>
          <a:br>
            <a:rPr lang="en" sz="2000" b="1" kern="1200" dirty="0"/>
          </a:br>
          <a:r>
            <a:rPr lang="en" sz="2000" b="1" kern="1200" dirty="0"/>
            <a:t>(Изх. 32:30-32)</a:t>
          </a:r>
        </a:p>
      </dsp:txBody>
      <dsp:txXfrm>
        <a:off x="9734732" y="2245120"/>
        <a:ext cx="1843181" cy="4050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20/04/2026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в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20/04/2026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в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20/04/2026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910938" y="548640"/>
            <a:ext cx="5147712"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МОЛИТВА </a:t>
            </a:r>
            <a:br>
              <a:rPr lang="es-ES"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br>
            <a:r>
              <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ВОИНИ</a:t>
            </a: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3479478" cy="338554"/>
          </a:xfrm>
          <a:prstGeom prst="rect">
            <a:avLst/>
          </a:prstGeom>
          <a:noFill/>
        </p:spPr>
        <p:txBody>
          <a:bodyPr wrap="none" rtlCol="0">
            <a:spAutoFit/>
          </a:bodyPr>
          <a:lstStyle/>
          <a:p>
            <a:r>
              <a:rPr lang="en" sz="1600" b="1" dirty="0">
                <a:solidFill>
                  <a:srgbClr val="FEF5A8"/>
                </a:solidFill>
                <a:effectLst>
                  <a:outerShdw blurRad="38100" dist="38100" dir="2700000" algn="tl">
                    <a:srgbClr val="000000"/>
                  </a:outerShdw>
                </a:effectLst>
              </a:rPr>
              <a:t>Урок 6 за 9 май 2026 г.</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523220"/>
          </a:xfrm>
          <a:prstGeom prst="rect">
            <a:avLst/>
          </a:prstGeom>
          <a:noFill/>
        </p:spPr>
        <p:txBody>
          <a:bodyPr wrap="square">
            <a:spAutoFit/>
          </a:bodyPr>
          <a:lstStyle/>
          <a:p>
            <a:pPr algn="ctr"/>
            <a:r>
              <a:rPr lang="en" sz="2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ЖИВОТ, ПРЕПЪЛНЕН С МОЛИТВА</a:t>
            </a: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424547"/>
            <a:ext cx="6607251" cy="646331"/>
          </a:xfrm>
          <a:prstGeom prst="rect">
            <a:avLst/>
          </a:prstGeom>
          <a:noFill/>
        </p:spPr>
        <p:txBody>
          <a:bodyPr wrap="square">
            <a:spAutoFit/>
          </a:bodyPr>
          <a:lstStyle/>
          <a:p>
            <a:pPr algn="ctr"/>
            <a:r>
              <a:rPr lang="en-US" b="1" dirty="0">
                <a:solidFill>
                  <a:schemeClr val="accent3">
                    <a:lumMod val="50000"/>
                  </a:schemeClr>
                </a:solidFill>
                <a:latin typeface="Comic Sans MS" panose="030F0702030302020204" pitchFamily="66" charset="0"/>
              </a:rPr>
              <a:t>„Енох ходеше в правдата пред Бога; и не се намери вече, защото Бог го взе</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(Битие 5:24)</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109596"/>
            <a:ext cx="6471447" cy="1323439"/>
          </a:xfrm>
          <a:prstGeom prst="rect">
            <a:avLst/>
          </a:prstGeom>
          <a:noFill/>
        </p:spPr>
        <p:txBody>
          <a:bodyPr wrap="square" rtlCol="0">
            <a:spAutoFit/>
          </a:bodyPr>
          <a:lstStyle/>
          <a:p>
            <a:pPr>
              <a:spcBef>
                <a:spcPts val="600"/>
              </a:spcBef>
            </a:pPr>
            <a:r>
              <a:rPr lang="en" sz="2000" b="1" dirty="0"/>
              <a:t>Енох живял в трудни времена, когато нечестието на предпотопните хора се увеличавало. С раждането на сина му, разбирането му за Бога се разширило, а общението му с Него се засилило (Бит. 5:21-24).</a:t>
            </a: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98" y="4176220"/>
            <a:ext cx="2157904" cy="2472229"/>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482366"/>
            <a:ext cx="9716727" cy="1323439"/>
          </a:xfrm>
          <a:prstGeom prst="rect">
            <a:avLst/>
          </a:prstGeom>
          <a:noFill/>
        </p:spPr>
        <p:txBody>
          <a:bodyPr wrap="square">
            <a:spAutoFit/>
          </a:bodyPr>
          <a:lstStyle/>
          <a:p>
            <a:pPr>
              <a:spcBef>
                <a:spcPts val="600"/>
              </a:spcBef>
            </a:pPr>
            <a:r>
              <a:rPr lang="en" sz="2000" b="1" dirty="0"/>
              <a:t>Молитвата беше важен фактор в това взаимоотношение. Колкото по-интензивна и неотложна ставаше работата му, толкова по-постоянни и пламенни бяха молитвите му. Понякога той се оттегляше на уединени места, за да бъде в по-тясно общение с Бога. Въпреки това, той винаги се връщаше при хората, за да сподели с тях познанието си за Бога.</a:t>
            </a:r>
          </a:p>
        </p:txBody>
      </p:sp>
      <p:sp>
        <p:nvSpPr>
          <p:cNvPr id="22" name="CuadroTexto 21">
            <a:extLst>
              <a:ext uri="{FF2B5EF4-FFF2-40B4-BE49-F238E27FC236}">
                <a16:creationId xmlns:a16="http://schemas.microsoft.com/office/drawing/2014/main" id="{DE477E4F-FEE9-6F08-0ADC-F9EB5F5A9F24}"/>
              </a:ext>
            </a:extLst>
          </p:cNvPr>
          <p:cNvSpPr txBox="1"/>
          <p:nvPr/>
        </p:nvSpPr>
        <p:spPr>
          <a:xfrm>
            <a:off x="2314976" y="4007636"/>
            <a:ext cx="5653700" cy="2862322"/>
          </a:xfrm>
          <a:prstGeom prst="rect">
            <a:avLst/>
          </a:prstGeom>
          <a:noFill/>
        </p:spPr>
        <p:txBody>
          <a:bodyPr wrap="square">
            <a:spAutoFit/>
          </a:bodyPr>
          <a:lstStyle/>
          <a:p>
            <a:pPr>
              <a:spcBef>
                <a:spcPts val="600"/>
              </a:spcBef>
            </a:pPr>
            <a:r>
              <a:rPr lang="en" sz="2000" b="1" dirty="0"/>
              <a:t>Бог ни чува както в суматохата на ежедневието, така и в тишината на уединението. Няма място на Земята, където Той да не може да ни види и чуе. Можем да изразим молитвата си с думи (което ни помага да се концентрираме) или можем да го направим в мълчание (което ни помага да изразим мислите си). Важното е никога да не спираме да общуваме с Бога в молитва.</a:t>
            </a: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rPr>
              <a:t>МОЙСЕЙ</a:t>
            </a: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6="http://schemas.microsoft.com/office/drawing/2014/main" xmlns:a14="http://schemas.microsoft.com/office/drawing/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РАЗГОВОР С БОГА</a:t>
            </a: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725009"/>
            <a:ext cx="12192000" cy="584775"/>
          </a:xfrm>
          <a:prstGeom prst="rect">
            <a:avLst/>
          </a:prstGeom>
          <a:noFill/>
        </p:spPr>
        <p:txBody>
          <a:bodyPr wrap="square">
            <a:spAutoFit/>
          </a:bodyPr>
          <a:lstStyle/>
          <a:p>
            <a:pPr algn="ct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„Оттогава в Израил не се е появил пророк като Мойсей, когото Господ познаваше лице в </a:t>
            </a: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лице“ </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                   (Второзаконие 34:10)</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512688"/>
            <a:ext cx="10677525" cy="707886"/>
          </a:xfrm>
          <a:prstGeom prst="rect">
            <a:avLst/>
          </a:prstGeom>
          <a:noFill/>
        </p:spPr>
        <p:txBody>
          <a:bodyPr wrap="square" rtlCol="0">
            <a:spAutoFit/>
          </a:bodyPr>
          <a:lstStyle/>
          <a:p>
            <a:pPr>
              <a:spcBef>
                <a:spcPts val="600"/>
              </a:spcBef>
            </a:pPr>
            <a:r>
              <a:rPr lang="en" sz="2000" b="1" dirty="0"/>
              <a:t>Когато чуха Божия глас, който говореше от Синай, израилтяните помолиха Бог да не им говори повече директно, защото се страхуваха да не умрат от Неговия глас (Изх. 20:18-19).</a:t>
            </a: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76858"/>
            <a:ext cx="7913296" cy="1015663"/>
          </a:xfrm>
          <a:prstGeom prst="rect">
            <a:avLst/>
          </a:prstGeom>
          <a:noFill/>
        </p:spPr>
        <p:txBody>
          <a:bodyPr wrap="square">
            <a:spAutoFit/>
          </a:bodyPr>
          <a:lstStyle/>
          <a:p>
            <a:pPr>
              <a:spcBef>
                <a:spcPts val="600"/>
              </a:spcBef>
            </a:pPr>
            <a:r>
              <a:rPr lang="en" sz="2000" b="1" dirty="0"/>
              <a:t>Това не беше случаят с Мойсей, който говореше с Бога лице в лице (Второзаконие 34:10). В продължение на 40 години (от горящия храст до смъртта му) Мойсей и Бог имаха редовни лични разговори (Изход 33:9-11).</a:t>
            </a:r>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07886"/>
          </a:xfrm>
          <a:prstGeom prst="rect">
            <a:avLst/>
          </a:prstGeom>
          <a:noFill/>
        </p:spPr>
        <p:txBody>
          <a:bodyPr wrap="square">
            <a:spAutoFit/>
          </a:bodyPr>
          <a:lstStyle/>
          <a:p>
            <a:pPr>
              <a:spcBef>
                <a:spcPts val="600"/>
              </a:spcBef>
            </a:pPr>
            <a:r>
              <a:rPr lang="en" sz="2000" b="1" dirty="0"/>
              <a:t>Ние нямаме привилегията да говорим с Бога лице в лице, но молитвата запълва тази празнина, като ни позволява да общуваме директно с Него.</a:t>
            </a: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3589930"/>
            <a:ext cx="4699463" cy="1938992"/>
          </a:xfrm>
          <a:prstGeom prst="rect">
            <a:avLst/>
          </a:prstGeom>
          <a:noFill/>
        </p:spPr>
        <p:txBody>
          <a:bodyPr wrap="square">
            <a:spAutoFit/>
          </a:bodyPr>
          <a:lstStyle/>
          <a:p>
            <a:pPr>
              <a:spcBef>
                <a:spcPts val="600"/>
              </a:spcBef>
            </a:pPr>
            <a:r>
              <a:rPr lang="en" sz="2000" b="1" dirty="0"/>
              <a:t>Библията описва няколко четиридесетдневни периода, през които Бог даваше на Мойсей конкретни инструкции за изграждането на скинията и му съобщаваше различни закони. По време на тези диалози Мойсей също се застъпваше за народа.</a:t>
            </a: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584775"/>
          </a:xfrm>
          <a:prstGeom prst="rect">
            <a:avLst/>
          </a:prstGeom>
          <a:noFill/>
        </p:spPr>
        <p:txBody>
          <a:bodyPr wrap="square">
            <a:spAutoFit/>
          </a:bodyPr>
          <a:lstStyle/>
          <a:p>
            <a:pPr algn="ctr"/>
            <a:r>
              <a:rPr lang="en"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МОЛИТВА ЗА ЗАСТЪПНИЧЕСТВО</a:t>
            </a: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rgbClr val="7030A0"/>
                </a:solidFill>
                <a:latin typeface="Comic Sans MS" panose="030F0702030302020204" pitchFamily="66" charset="0"/>
              </a:rPr>
              <a:t>„И Господ се разгневи на Аарон дотолкова, че искаше да го унищожи, но тогава аз се помолих и за Аарон</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(Второзаконие 9:20)</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844568" y="1291639"/>
            <a:ext cx="6575961" cy="1015663"/>
          </a:xfrm>
          <a:prstGeom prst="rect">
            <a:avLst/>
          </a:prstGeom>
          <a:noFill/>
        </p:spPr>
        <p:txBody>
          <a:bodyPr wrap="square" rtlCol="0">
            <a:spAutoFit/>
          </a:bodyPr>
          <a:lstStyle/>
          <a:p>
            <a:pPr>
              <a:spcBef>
                <a:spcPts val="600"/>
              </a:spcBef>
            </a:pPr>
            <a:r>
              <a:rPr lang="en" sz="2000" b="1" dirty="0"/>
              <a:t>Застъпническата молитва е тази, в която се молим от името на други хора (Яков 5:16; Матей 5:44; 1 Тимотей 2:1-4).</a:t>
            </a: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3888935261"/>
              </p:ext>
            </p:extLst>
          </p:nvPr>
        </p:nvGraphicFramePr>
        <p:xfrm>
          <a:off x="200221" y="2958952"/>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00110"/>
          </a:xfrm>
          <a:prstGeom prst="rect">
            <a:avLst/>
          </a:prstGeom>
          <a:noFill/>
        </p:spPr>
        <p:txBody>
          <a:bodyPr wrap="square" rtlCol="0">
            <a:spAutoFit/>
          </a:bodyPr>
          <a:lstStyle/>
          <a:p>
            <a:pPr algn="ctr">
              <a:spcBef>
                <a:spcPts val="600"/>
              </a:spcBef>
            </a:pPr>
            <a:r>
              <a:rPr lang="en" sz="2000" b="1" dirty="0"/>
              <a:t>Какво мотивира Мойсей да се моли за другите?</a:t>
            </a:r>
          </a:p>
        </p:txBody>
      </p:sp>
      <p:sp>
        <p:nvSpPr>
          <p:cNvPr id="8" name="CuadroTexto 7">
            <a:extLst>
              <a:ext uri="{FF2B5EF4-FFF2-40B4-BE49-F238E27FC236}">
                <a16:creationId xmlns:a16="http://schemas.microsoft.com/office/drawing/2014/main" id="{7AA50C12-946C-BEF8-C998-571367A81D4E}"/>
              </a:ext>
            </a:extLst>
          </p:cNvPr>
          <p:cNvSpPr txBox="1"/>
          <p:nvPr/>
        </p:nvSpPr>
        <p:spPr>
          <a:xfrm>
            <a:off x="2844568" y="2206178"/>
            <a:ext cx="71067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Мойсей се застъпваше пред Бога за другите при различни поводи и по различни причини:</a:t>
            </a: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Същото нещо трябва да ни мотивира: любовта към онези, за които се молим.</a:t>
            </a: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514905" y="586413"/>
            <a:ext cx="11469571" cy="4832092"/>
          </a:xfrm>
          <a:prstGeom prst="rect">
            <a:avLst/>
          </a:prstGeom>
          <a:noFill/>
        </p:spPr>
        <p:txBody>
          <a:bodyPr wrap="square">
            <a:spAutoFit/>
          </a:bodyPr>
          <a:lstStyle/>
          <a:p>
            <a:pPr>
              <a:spcBef>
                <a:spcPts val="600"/>
              </a:spcBef>
            </a:pPr>
            <a:r>
              <a:rPr lang="en-US" sz="2800" b="1" dirty="0">
                <a:latin typeface="Constantia" panose="02030602050306030303" pitchFamily="18" charset="0"/>
              </a:rPr>
              <a:t>„Трябва да се молим в семейния кръг, но преди всичко не бива да пренебрегваме тайната молитва, защото тя е животът на душата. Невъзможно е душата да процъфти, докато молитвата се пренебрегва. Само семейната или публичната молитва не са достатъчни. В уединение нека душата се открие пред проникващия поглед на Бога. Тайната молитва трябва да бъде чута само от Бога, Който чува молитвите. Никое любопитно ухо не трябва да поема тежестта на такива молби. В тайната молитва душата е свободна от околните влияния, свободна от вълнения. Спокойно, но пламенно, тя ще потърси Бога. Сладко и трайно ще бъде влиянието, излъчвано от Този, Който </a:t>
            </a:r>
            <a:r>
              <a:rPr lang="en-US" sz="2800" b="1" dirty="0" err="1">
                <a:latin typeface="Constantia" panose="02030602050306030303" pitchFamily="18" charset="0"/>
              </a:rPr>
              <a:t>вижда </a:t>
            </a:r>
            <a:r>
              <a:rPr lang="en-US" sz="2800" b="1" dirty="0">
                <a:latin typeface="Constantia" panose="02030602050306030303" pitchFamily="18" charset="0"/>
              </a:rPr>
              <a:t>в тайната, чието ухо е отворено, за да чуе молитвата, извираща от сърцето</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en" sz="1600" b="1" dirty="0"/>
              <a:t>Е. Г. Уайт (</a:t>
            </a:r>
            <a:r>
              <a:rPr lang="en-US" sz="1600" b="1" dirty="0"/>
              <a:t>Стъпки към Христос</a:t>
            </a:r>
            <a:r>
              <a:rPr lang="en" sz="1600" b="1" dirty="0"/>
              <a:t>, стр. 98)</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B77B857-F541-4746-8DD1-7A07992966FC}"/>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425887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62375" y="61122"/>
            <a:ext cx="710565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„Обичам Господа, защото Той чу гласа ми и молитвите ми. Понеже приклони ухото Си към мен, затова ще Го призовавам, докато съм </a:t>
            </a: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жив“ </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es-ES" sz="18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Псалом</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116:1, 2, </a:t>
            </a:r>
            <a:r>
              <a:rPr kumimoji="0" lang="es-ES" sz="1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NKJV</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endPar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234501"/>
            <a:ext cx="461962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BB2C"/>
                </a:solidFill>
              </a:rPr>
              <a:t>Даниел:</a:t>
            </a:r>
          </a:p>
          <a:p>
            <a:pPr lvl="1">
              <a:spcBef>
                <a:spcPts val="600"/>
              </a:spcBef>
            </a:pPr>
            <a:r>
              <a:rPr lang="en" sz="2000" b="1" dirty="0"/>
              <a:t>Молитва в опасни времена</a:t>
            </a:r>
          </a:p>
          <a:p>
            <a:pPr lvl="1">
              <a:spcBef>
                <a:spcPts val="600"/>
              </a:spcBef>
            </a:pPr>
            <a:r>
              <a:rPr lang="en" sz="2000" b="1" dirty="0"/>
              <a:t>Молете се в правилна поза</a:t>
            </a:r>
          </a:p>
          <a:p>
            <a:pPr>
              <a:spcBef>
                <a:spcPts val="1800"/>
              </a:spcBef>
            </a:pPr>
            <a:r>
              <a:rPr lang="en" sz="2000" b="1" dirty="0">
                <a:solidFill>
                  <a:srgbClr val="0070BB"/>
                </a:solidFill>
              </a:rPr>
              <a:t>Енох:</a:t>
            </a:r>
          </a:p>
          <a:p>
            <a:pPr lvl="1">
              <a:spcBef>
                <a:spcPts val="600"/>
              </a:spcBef>
            </a:pPr>
            <a:r>
              <a:rPr lang="en" sz="2000" b="1" dirty="0"/>
              <a:t>Живот, посветен на молитвата</a:t>
            </a:r>
          </a:p>
          <a:p>
            <a:pPr>
              <a:spcBef>
                <a:spcPts val="1800"/>
              </a:spcBef>
            </a:pPr>
            <a:r>
              <a:rPr lang="en" sz="2000" b="1" dirty="0">
                <a:solidFill>
                  <a:srgbClr val="BB4B00"/>
                </a:solidFill>
              </a:rPr>
              <a:t>Мойсей:</a:t>
            </a:r>
          </a:p>
          <a:p>
            <a:pPr lvl="1">
              <a:spcBef>
                <a:spcPts val="600"/>
              </a:spcBef>
            </a:pPr>
            <a:r>
              <a:rPr lang="en" sz="2000" b="1" dirty="0"/>
              <a:t>Разговор с Бога</a:t>
            </a:r>
          </a:p>
          <a:p>
            <a:pPr lvl="1">
              <a:spcBef>
                <a:spcPts val="600"/>
              </a:spcBef>
            </a:pPr>
            <a:r>
              <a:rPr lang="en" sz="2000" b="1" dirty="0"/>
              <a:t>Застъпническа молитва</a:t>
            </a:r>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67" y="-16947"/>
            <a:ext cx="6894783" cy="1015663"/>
          </a:xfrm>
          <a:prstGeom prst="rect">
            <a:avLst/>
          </a:prstGeom>
          <a:noFill/>
        </p:spPr>
        <p:txBody>
          <a:bodyPr wrap="square" rtlCol="0">
            <a:spAutoFit/>
          </a:bodyPr>
          <a:lstStyle/>
          <a:p>
            <a:pPr>
              <a:spcBef>
                <a:spcPts val="600"/>
              </a:spcBef>
            </a:pPr>
            <a:r>
              <a:rPr lang="en" sz="2000" b="1" dirty="0"/>
              <a:t>Всички същества, включително човечеството, са създадени от Бог със способността да общуват помежду си и с Него.</a:t>
            </a: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1356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512229"/>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425901"/>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229769"/>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903101"/>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994381"/>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295952"/>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703812"/>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4079054"/>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540730"/>
            <a:ext cx="70753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Даниил, Енох и Мойсей са примери за това как можем да използваме този мощен дар.</a:t>
            </a: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893355"/>
            <a:ext cx="70753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Но Бог ни остави дар. „Телефон“, който ни позволява да продължим да общуваме с Него: молитвата.</a:t>
            </a: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938204"/>
            <a:ext cx="707536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За съжаление, човешките същества загубиха способността да общуват директно с Бога, когато Адам и Ева съгрешиха.</a:t>
            </a: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rPr>
              <a:t>ДАНИЕЛ</a:t>
            </a: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6="http://schemas.microsoft.com/office/drawing/2014/main"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47625"/>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МОЛИТВА В ТРУДНИ ВРЕМЕНА</a:t>
            </a: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36091"/>
            <a:ext cx="12325099" cy="523220"/>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US" sz="1600" b="1" dirty="0">
                <a:solidFill>
                  <a:schemeClr val="accent1">
                    <a:lumMod val="75000"/>
                  </a:schemeClr>
                </a:solidFill>
                <a:latin typeface="Comic Sans MS" panose="030F0702030302020204" pitchFamily="66" charset="0"/>
              </a:rPr>
              <a:t>„Затова се обърнах към Господа Бога и се молих на Него с молитви и молби, с пост, с вретище и </a:t>
            </a:r>
            <a:r>
              <a:rPr lang="en" sz="1600" b="1" dirty="0">
                <a:solidFill>
                  <a:schemeClr val="accent1">
                    <a:lumMod val="75000"/>
                  </a:schemeClr>
                </a:solidFill>
                <a:latin typeface="Comic Sans MS" panose="030F0702030302020204" pitchFamily="66" charset="0"/>
              </a:rPr>
              <a:t>пепел“ </a:t>
            </a:r>
            <a:r>
              <a:rPr lang="en" sz="1200" b="1" i="1" dirty="0">
                <a:solidFill>
                  <a:schemeClr val="accent1">
                    <a:lumMod val="75000"/>
                  </a:schemeClr>
                </a:solidFill>
                <a:latin typeface="Comic Sans MS" panose="030F0702030302020204" pitchFamily="66" charset="0"/>
              </a:rPr>
              <a:t>                (Даниил 9:3</a:t>
            </a:r>
            <a:r>
              <a:rPr lang="en" sz="1200" b="1" dirty="0">
                <a:solidFill>
                  <a:schemeClr val="accent1">
                    <a:lumMod val="75000"/>
                  </a:schemeClr>
                </a:solidFill>
                <a:latin typeface="Comic Sans MS" panose="030F0702030302020204" pitchFamily="66" charset="0"/>
              </a:rPr>
              <a:t>)</a:t>
            </a:r>
            <a:endParaRPr lang="es-ES" sz="1600" b="1" dirty="0">
              <a:solidFill>
                <a:schemeClr val="accent1">
                  <a:lumMod val="75000"/>
                </a:schemeClr>
              </a:solidFill>
              <a:latin typeface="Comic Sans MS" panose="030F0702030302020204" pitchFamily="66"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113363" y="3267077"/>
            <a:ext cx="842025" cy="3515911"/>
            <a:chOff x="113363" y="3143252"/>
            <a:chExt cx="842025" cy="3515911"/>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3871654"/>
              <a:ext cx="842025" cy="2675861"/>
            </a:xfrm>
            <a:prstGeom prst="rect">
              <a:avLst/>
            </a:prstGeom>
            <a:noFill/>
          </p:spPr>
          <p:txBody>
            <a:bodyPr vert="wordArtVert" wrap="none" rtlCol="0">
              <a:spAutoFit/>
            </a:bodyPr>
            <a:lstStyle/>
            <a:p>
              <a:r>
                <a:rPr lang="en" b="1" spc="-1000" dirty="0">
                  <a:effectLst>
                    <a:outerShdw blurRad="38100" dist="38100" dir="2700000" algn="tl">
                      <a:srgbClr val="000000">
                        <a:alpha val="43137"/>
                      </a:srgbClr>
                    </a:outerShdw>
                  </a:effectLst>
                </a:rPr>
                <a:t>ДОБЪР </a:t>
              </a:r>
              <a:br>
                <a:rPr lang="es-ES" b="1" spc="-1000" dirty="0">
                  <a:effectLst>
                    <a:outerShdw blurRad="38100" dist="38100" dir="2700000" algn="tl">
                      <a:srgbClr val="000000">
                        <a:alpha val="43137"/>
                      </a:srgbClr>
                    </a:outerShdw>
                  </a:effectLst>
                </a:rPr>
              </a:br>
              <a:r>
                <a:rPr lang="en" b="1" spc="-1000" dirty="0">
                  <a:effectLst>
                    <a:outerShdw blurRad="38100" dist="38100" dir="2700000" algn="tl">
                      <a:srgbClr val="000000">
                        <a:alpha val="43137"/>
                      </a:srgbClr>
                    </a:outerShdw>
                  </a:effectLst>
                </a:rPr>
                <a:t>УПРАВИТЕЛ</a:t>
              </a: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515911"/>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871654"/>
              <a:ext cx="476925" cy="272068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spc="0" dirty="0"/>
                <a:t>ЧЕСТНОСТ</a:t>
              </a:r>
              <a:endParaRPr lang="en" spc="0" dirty="0"/>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513346" cy="2357953"/>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УСИЛЕН</a:t>
              </a:r>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1879" y="3871654"/>
              <a:ext cx="513346" cy="2497607"/>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dirty="0"/>
                <a:t>НЕУНИЩОЖИМ</a:t>
              </a:r>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35382" y="3871654"/>
              <a:ext cx="513346" cy="235679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НАДЕЖДЕН</a:t>
              </a:r>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513346" cy="239277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0" dirty="0"/>
                <a:t>УВАЖАВАН</a:t>
              </a:r>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791019" cy="3515913"/>
            <a:chOff x="4733213" y="3143250"/>
            <a:chExt cx="791019"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769185"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spc="-800" dirty="0"/>
                <a:t>ВЕРНИ                 И ЛОЯЛНИ</a:t>
              </a:r>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475407" y="3267075"/>
            <a:ext cx="826525" cy="3515914"/>
            <a:chOff x="5437057" y="3143250"/>
            <a:chExt cx="826525"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437057" y="3871654"/>
              <a:ext cx="769185" cy="2460802"/>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spc="-600" dirty="0"/>
                <a:t>БЕЗ НИКАКВИ</a:t>
              </a:r>
              <a:br>
                <a:rPr lang="es-ES" sz="1600" spc="-600" dirty="0"/>
              </a:br>
              <a:r>
                <a:rPr lang="en" sz="1600" spc="-600" dirty="0"/>
                <a:t>ЛОШИ НАВИЦИ</a:t>
              </a:r>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191965"/>
            <a:ext cx="8828116" cy="1015663"/>
          </a:xfrm>
          <a:prstGeom prst="rect">
            <a:avLst/>
          </a:prstGeom>
          <a:noFill/>
        </p:spPr>
        <p:txBody>
          <a:bodyPr wrap="square" rtlCol="0">
            <a:spAutoFit/>
          </a:bodyPr>
          <a:lstStyle/>
          <a:p>
            <a:pPr>
              <a:spcBef>
                <a:spcPts val="600"/>
              </a:spcBef>
            </a:pPr>
            <a:r>
              <a:rPr lang="en" sz="2000" b="1" dirty="0"/>
              <a:t>Благодарение на доверието си в Бога, Даниил получи разум, способност да тълкува сънища и мъдрост (Дан. 1:8, 17, 20). Когато животът му и този на приятелите му бяха в опасност, той се обърна към Бога с молитва (Дан. 2:17-23).</a:t>
            </a:r>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487037"/>
            <a:ext cx="5046691" cy="707886"/>
          </a:xfrm>
          <a:prstGeom prst="rect">
            <a:avLst/>
          </a:prstGeom>
          <a:noFill/>
        </p:spPr>
        <p:txBody>
          <a:bodyPr wrap="square">
            <a:spAutoFit/>
          </a:bodyPr>
          <a:lstStyle/>
          <a:p>
            <a:pPr>
              <a:spcBef>
                <a:spcPts val="600"/>
              </a:spcBef>
            </a:pPr>
            <a:r>
              <a:rPr lang="en" sz="2000" b="1" dirty="0"/>
              <a:t>След живот, прекаран в молитва, какви качества придоби Даниил (Дан. 6:3-5)?</a:t>
            </a: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45722" y="1103453"/>
            <a:ext cx="6085536" cy="1323439"/>
          </a:xfrm>
          <a:prstGeom prst="rect">
            <a:avLst/>
          </a:prstGeom>
          <a:noFill/>
        </p:spPr>
        <p:txBody>
          <a:bodyPr wrap="square" rtlCol="0">
            <a:spAutoFit/>
          </a:bodyPr>
          <a:lstStyle/>
          <a:p>
            <a:pPr>
              <a:spcBef>
                <a:spcPts val="600"/>
              </a:spcBef>
            </a:pPr>
            <a:r>
              <a:rPr lang="en" sz="2000" b="1" dirty="0"/>
              <a:t>Небето обърна внимание на молитвата на Даниил (Дан. 9:20-23; 10:12). Единствено като разкъсат тази връзка, враговете му биха могли да му навредят (Дан. 6:5-7).</a:t>
            </a:r>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3647143629"/>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5715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МОЛИТВА В ОПАСНИ ВРЕМЕНА</a:t>
            </a:r>
          </a:p>
        </p:txBody>
      </p:sp>
      <p:sp>
        <p:nvSpPr>
          <p:cNvPr id="8" name="CuadroTexto 7">
            <a:extLst>
              <a:ext uri="{FF2B5EF4-FFF2-40B4-BE49-F238E27FC236}">
                <a16:creationId xmlns:a16="http://schemas.microsoft.com/office/drawing/2014/main" id="{8A3B820F-53E8-5378-4AFC-3519289F359B}"/>
              </a:ext>
            </a:extLst>
          </p:cNvPr>
          <p:cNvSpPr txBox="1"/>
          <p:nvPr/>
        </p:nvSpPr>
        <p:spPr>
          <a:xfrm>
            <a:off x="-66675" y="636091"/>
            <a:ext cx="12325099" cy="523220"/>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US" sz="1600" b="1" dirty="0">
                <a:solidFill>
                  <a:schemeClr val="accent1">
                    <a:lumMod val="75000"/>
                  </a:schemeClr>
                </a:solidFill>
                <a:latin typeface="Comic Sans MS" panose="030F0702030302020204" pitchFamily="66" charset="0"/>
              </a:rPr>
              <a:t>„Затова се обърнах към Господа Бога и се молих на Него с молитва и молба, с пост, с вретище и </a:t>
            </a:r>
            <a:r>
              <a:rPr lang="en" sz="1600" b="1" dirty="0">
                <a:solidFill>
                  <a:schemeClr val="accent1">
                    <a:lumMod val="75000"/>
                  </a:schemeClr>
                </a:solidFill>
                <a:latin typeface="Comic Sans MS" panose="030F0702030302020204" pitchFamily="66" charset="0"/>
              </a:rPr>
              <a:t>пепел“ </a:t>
            </a:r>
            <a:r>
              <a:rPr lang="en" sz="1200" b="1" dirty="0">
                <a:solidFill>
                  <a:schemeClr val="accent1">
                    <a:lumMod val="75000"/>
                  </a:schemeClr>
                </a:solidFill>
                <a:latin typeface="Comic Sans MS" panose="030F0702030302020204" pitchFamily="66" charset="0"/>
              </a:rPr>
              <a:t>    (Даниил 9:3)</a:t>
            </a:r>
            <a:endParaRPr lang="es-ES" sz="1600"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45721" y="2263496"/>
            <a:ext cx="631472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Изправен пред тази нова заплаха за смърт, Даниил запази молитвените си навици (Дан. 6:10):</a:t>
            </a: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effectLst>
                  <a:outerShdw blurRad="38100" dist="38100" dir="2700000" algn="tl">
                    <a:srgbClr val="000000">
                      <a:alpha val="43137"/>
                    </a:srgbClr>
                  </a:outerShdw>
                </a:effectLst>
              </a:rPr>
              <a:t>МОЛИ СЕ В ПРАВИЛНА ПОЗА</a:t>
            </a: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b="1" dirty="0">
                <a:effectLst>
                  <a:outerShdw blurRad="38100" dist="38100" dir="2700000" algn="tl">
                    <a:srgbClr val="000000"/>
                  </a:outerShdw>
                </a:effectLst>
                <a:latin typeface="Comic Sans MS" panose="030F0702030302020204" pitchFamily="66" charset="0"/>
              </a:rPr>
              <a:t>„Когато Даниил разбра, че указът е бил обнародван, той отиде в дома си, в стаята си на горния етаж, където прозорците гледаха към Ерусалим. Три пъти на ден той падаше на колене и се молеше, благодарейки на своя Бог, точно както беше правил и преди</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(Даниил 6:10)</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579746"/>
            <a:ext cx="6095999" cy="1015663"/>
          </a:xfrm>
          <a:prstGeom prst="rect">
            <a:avLst/>
          </a:prstGeom>
          <a:noFill/>
        </p:spPr>
        <p:txBody>
          <a:bodyPr wrap="square" rtlCol="0">
            <a:spAutoFit/>
          </a:bodyPr>
          <a:lstStyle/>
          <a:p>
            <a:pPr>
              <a:spcBef>
                <a:spcPts val="600"/>
              </a:spcBef>
            </a:pPr>
            <a:r>
              <a:rPr lang="en" sz="2000" b="1" dirty="0"/>
              <a:t>Когато се молим, говорим на Бога, сякаш говорим на приятел. Бог обаче не е като нас. Той е Цар на Вселената.</a:t>
            </a: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789" y="1753000"/>
            <a:ext cx="5589621" cy="3194069"/>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4966577"/>
            <a:ext cx="5995985" cy="1015663"/>
          </a:xfrm>
          <a:prstGeom prst="rect">
            <a:avLst/>
          </a:prstGeom>
          <a:noFill/>
        </p:spPr>
        <p:txBody>
          <a:bodyPr wrap="square">
            <a:spAutoFit/>
          </a:bodyPr>
          <a:lstStyle/>
          <a:p>
            <a:pPr>
              <a:spcBef>
                <a:spcPts val="600"/>
              </a:spcBef>
            </a:pPr>
            <a:r>
              <a:rPr lang="en" sz="2000" b="1" dirty="0"/>
              <a:t>Затварянето на очите ни позволява да се концентрираме повече върху молитвата, но в някои случаи това не е възможно (когато ходим, караме кола и т.н.).</a:t>
            </a: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509055"/>
            <a:ext cx="60960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Тъй като можем да се молим на Бога при всякакви обстоятелства и по всяко време, не винаги е възможно или необходимо да го правим по този начин.</a:t>
            </a: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501086"/>
            <a:ext cx="609599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По тази причина Даниил имаше обичай да коленичи пред Него, за да се моли, признавайки Го за своя Владетел.</a:t>
            </a: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184371"/>
            <a:ext cx="599598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Важното е молитвите ни да се отправят с уважението, което Бог заслужава.</a:t>
            </a: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647825"/>
            <a:ext cx="11891963" cy="707886"/>
          </a:xfrm>
          <a:prstGeom prst="rect">
            <a:avLst/>
          </a:prstGeom>
          <a:noFill/>
        </p:spPr>
        <p:txBody>
          <a:bodyPr wrap="square" rtlCol="0">
            <a:spAutoFit/>
          </a:bodyPr>
          <a:lstStyle/>
          <a:p>
            <a:pPr>
              <a:spcBef>
                <a:spcPts val="600"/>
              </a:spcBef>
            </a:pPr>
            <a:r>
              <a:rPr lang="en" sz="2000" b="1" dirty="0"/>
              <a:t>В Библията намираме примери за хора, които са се молили по различни начини, според конкретните си обстоятелства.</a:t>
            </a: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3676285383"/>
              </p:ext>
            </p:extLst>
          </p:nvPr>
        </p:nvGraphicFramePr>
        <p:xfrm>
          <a:off x="278606" y="2434590"/>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127581"/>
            <a:ext cx="10225087" cy="707886"/>
          </a:xfrm>
          <a:prstGeom prst="rect">
            <a:avLst/>
          </a:prstGeom>
          <a:noFill/>
        </p:spPr>
        <p:txBody>
          <a:bodyPr wrap="square" rtlCol="0">
            <a:spAutoFit/>
          </a:bodyPr>
          <a:lstStyle/>
          <a:p>
            <a:pPr algn="ctr">
              <a:spcBef>
                <a:spcPts val="600"/>
              </a:spcBef>
            </a:pPr>
            <a:r>
              <a:rPr lang="en" sz="2000" b="1" dirty="0"/>
              <a:t>Независимо от нашата позиция, Библията ни призовава да се молим без прекъсване (1 Сол. 5:17), упорито (Кол. 4:2) и постоянно (Рим. 12:12).</a:t>
            </a: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effectLst>
                  <a:outerShdw blurRad="38100" dist="38100" dir="2700000" algn="tl">
                    <a:srgbClr val="000000">
                      <a:alpha val="43137"/>
                    </a:srgbClr>
                  </a:outerShdw>
                </a:effectLst>
              </a:rPr>
              <a:t>МОЛИ СЕ В ПРАВИЛНА ПОЗА</a:t>
            </a: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b="1" dirty="0">
                <a:effectLst>
                  <a:outerShdw blurRad="38100" dist="38100" dir="2700000" algn="tl">
                    <a:srgbClr val="000000"/>
                  </a:outerShdw>
                </a:effectLst>
                <a:latin typeface="Comic Sans MS" panose="030F0702030302020204" pitchFamily="66" charset="0"/>
              </a:rPr>
              <a:t>„Когато Даниил разбра, че указът е бил обнародван, той отиде в дома си, в горната стая, където прозорците гледаха към Ерусалим. Три пъти на ден той падаше на колене и се молеше, благодарейки на своя Бог, точно както беше правил и преди</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(Даниил 6:10)</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dgm="http://schemas.openxmlformats.org/drawingml/2006/diagram">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rPr>
              <a:t>ЕНОХ</a:t>
            </a: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a16="http://schemas.microsoft.com/office/drawing/2014/main" xmlns:a14="http://schemas.microsoft.com/office/drawing/2010/main">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712</TotalTime>
  <Words>1440</Words>
  <Application>Microsoft Office PowerPoint</Application>
  <PresentationFormat>Panorámica</PresentationFormat>
  <Paragraphs>81</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15</vt:i4>
      </vt:variant>
    </vt:vector>
  </HeadingPairs>
  <TitlesOfParts>
    <vt:vector size="22" baseType="lpstr">
      <vt:lpstr>Constantia</vt:lpstr>
      <vt:lpstr>Aptos Display</vt:lpstr>
      <vt:lpstr>Comic Sans MS</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docId:20DEE5C0895FBDEB8CF2D77765C8567D</cp:keywords>
  <cp:lastModifiedBy>Sergio</cp:lastModifiedBy>
  <cp:revision>111</cp:revision>
  <dcterms:created xsi:type="dcterms:W3CDTF">2026-03-23T08:04:11Z</dcterms:created>
  <dcterms:modified xsi:type="dcterms:W3CDTF">2026-04-20T04:56:10Z</dcterms:modified>
</cp:coreProperties>
</file>