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  <p:sldId id="300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97" d="100"/>
          <a:sy n="97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ГРЕХ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Избягвайте изкушенията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Съвети за избягване на греха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ЗАКОНЪТ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Законът </a:t>
          </a:r>
          <a:br>
            <a:rPr lang="es-ES" sz="2400" b="1" dirty="0">
              <a:solidFill>
                <a:schemeClr val="accent3">
                  <a:lumMod val="50000"/>
                </a:schemeClr>
              </a:solidFill>
            </a:rPr>
          </a:b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и греха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ЕВАНГЕЛИЕТО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Евангелието </a:t>
          </a:r>
          <a:br>
            <a:rPr lang="es-ES" sz="2400" b="1" dirty="0">
              <a:solidFill>
                <a:schemeClr val="accent6">
                  <a:lumMod val="50000"/>
                </a:schemeClr>
              </a:solidFill>
            </a:rPr>
          </a:b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и законът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Построен върху скалата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" sz="2000" b="1" dirty="0"/>
            <a:t>Избягвайте да ходите на места, където бихте могли да съгрешите (Марко 9:45; Йов 23:11). Например, да ходите в нощен клуб.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" sz="2000" b="1" dirty="0"/>
            <a:t>Избягвайте да гледате неща, които могат да ви подтикнат към грях (Марко 9:47; Йов 31:1). Например, гледане на филми с неприлични сцени.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" sz="2000" b="1" dirty="0"/>
            <a:t>Избягвайте да правите неща, които биха могли да ви подтикнат към грях (Марко 9:43; Йов 23:12). Например, купуването на алкохол.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96697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95663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/>
            <a:t>Не си мисли, че си самодостатъчен (1 Кор. 10:12)</a:t>
          </a:r>
          <a:endParaRPr lang="es-ES" sz="200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/>
            <a:t>Спрете да разказвате на всички колко сте добри, бъдете смирени като Исус (Мат. 6:2)</a:t>
          </a:r>
          <a:endParaRPr lang="es-ES" sz="200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" sz="2000" b="1"/>
            <a:t>Направете всичко необходимо, за да изкорените похотта от сърцето си (Мат. 5:28-29)</a:t>
          </a:r>
          <a:endParaRPr lang="es-ES" sz="200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" sz="2000" b="1"/>
            <a:t>Спрете да критикувате и съдите другите (1 Кор. 4:5)</a:t>
          </a:r>
          <a:endParaRPr lang="es-ES" sz="200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" sz="2000" b="1"/>
            <a:t>Не мрази враговете си, а се моли за тях (Мат. 5:44)</a:t>
          </a:r>
          <a:endParaRPr lang="es-ES" sz="200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" sz="2000" b="1"/>
            <a:t>Спрете да се ядосвате на околните (Мат. 5:22)</a:t>
          </a:r>
          <a:endParaRPr lang="es-ES" sz="200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Законът определя какво е грях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>
              <a:solidFill>
                <a:schemeClr val="tx1"/>
              </a:solidFill>
            </a:rPr>
            <a:t>Когато съгрешаваме, ние сме осъдени на вечна смърт</a:t>
          </a:r>
          <a:endParaRPr lang="es-ES" sz="200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>
              <a:solidFill>
                <a:schemeClr val="tx1"/>
              </a:solidFill>
            </a:rPr>
            <a:t>Законът е неспособен да прости греха</a:t>
          </a:r>
          <a:endParaRPr lang="es-ES" sz="200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Исус претърпя вечна смърт, за да плати за нашите грехове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Когато приемем жертвата на Исус, греховете ни се прощават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След като сме простени, спазваме Закона, за да не съгрешаваме отново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Йоан 2:1)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Избягвайте изкушенията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Съвети за избягване на греха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ГРЕХ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Законът </a:t>
          </a:r>
          <a:br>
            <a:rPr lang="es-ES" sz="2400" b="1" kern="1200" dirty="0">
              <a:solidFill>
                <a:schemeClr val="accent3">
                  <a:lumMod val="50000"/>
                </a:schemeClr>
              </a:solidFill>
            </a:rPr>
          </a:b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и греха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ЗАКОНЪТ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Евангелието </a:t>
          </a:r>
          <a:br>
            <a:rPr lang="es-ES" sz="24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и законът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Построен върху скалата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ЕВАНГЕЛИЕТО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-12859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305194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305194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1785135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402086" y="52938"/>
          <a:ext cx="6389444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Избягвайте да правите неща, които биха могли да ви подтикнат към грях (Марко 9:43; Йов 23:12). Например, купуването на алкохол.</a:t>
          </a:r>
          <a:endParaRPr lang="es-ES" sz="2000" kern="1200" dirty="0"/>
        </a:p>
      </dsp:txBody>
      <dsp:txXfrm>
        <a:off x="2402086" y="52938"/>
        <a:ext cx="6389444" cy="637827"/>
      </dsp:txXfrm>
    </dsp:sp>
    <dsp:sp modelId="{B2A20C54-1088-424E-804D-69E4B512CA18}">
      <dsp:nvSpPr>
        <dsp:cNvPr id="0" name=""/>
        <dsp:cNvSpPr/>
      </dsp:nvSpPr>
      <dsp:spPr>
        <a:xfrm>
          <a:off x="1764259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402086" y="911696"/>
          <a:ext cx="6321120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Избягвайте да ходите на места, където бихте могли да съгрешите (Марко 9:45; Йов 23:11). Например, да ходите в нощен клуб.</a:t>
          </a:r>
          <a:endParaRPr lang="es-ES" sz="2000" kern="1200" dirty="0"/>
        </a:p>
      </dsp:txBody>
      <dsp:txXfrm>
        <a:off x="2402086" y="911696"/>
        <a:ext cx="6321120" cy="637827"/>
      </dsp:txXfrm>
    </dsp:sp>
    <dsp:sp modelId="{AA7CAD85-152C-4DA1-BE5F-17040AE02EF1}">
      <dsp:nvSpPr>
        <dsp:cNvPr id="0" name=""/>
        <dsp:cNvSpPr/>
      </dsp:nvSpPr>
      <dsp:spPr>
        <a:xfrm>
          <a:off x="1764259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402086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Избягвайте да гледате неща, които могат да ви подтикнат към грях (Марко 9:47; Йов 31:1). Например, гледане на филми с неприлични сцени.</a:t>
          </a:r>
          <a:endParaRPr lang="es-ES" sz="2000" kern="1200" dirty="0"/>
        </a:p>
      </dsp:txBody>
      <dsp:txXfrm>
        <a:off x="2402086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Не си мисли, че си самодостатъчен (1 Кор. 10:12)</a:t>
          </a:r>
          <a:endParaRPr lang="es-ES" sz="2000" kern="120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Спрете да разказвате на всички колко сте добри, бъдете смирени като Исус (Мат. 6:2)</a:t>
          </a:r>
          <a:endParaRPr lang="es-ES" sz="2000" kern="120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Направете всичко необходимо, за да изкорените похотта от сърцето си (Мат. 5:28-29)</a:t>
          </a:r>
          <a:endParaRPr lang="es-ES" sz="2000" kern="120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Спрете да критикувате и съдите другите (1 Кор. 4:5)</a:t>
          </a:r>
          <a:endParaRPr lang="es-ES" sz="2000" kern="120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Не мрази враговете си, а се моли за тях (Мат. 5:44)</a:t>
          </a:r>
          <a:endParaRPr lang="es-ES" sz="2000" kern="120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Спрете да се ядосвате на околните (Мат. 5:22)</a:t>
          </a:r>
          <a:endParaRPr lang="es-ES" sz="2000" kern="120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Законът определя какво е грях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Когато съгрешаваме, ние сме осъдени на вечна смърт</a:t>
          </a:r>
          <a:endParaRPr lang="es-ES" sz="2000" kern="120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Законът е неспособен да прости греха</a:t>
          </a:r>
          <a:endParaRPr lang="es-ES" sz="2000" kern="120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Исус претърпя вечна смърт, за да плати за нашите грехове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Когато приемем жертвата на Исус, греховете ни се прощават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След като сме простени, спазваме Закона, за да не съгрешаваме отново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Йоан 2:1)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Къща на пясъка и къща на скалата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ГРЕХЪТ, </a:t>
            </a:r>
            <a:r>
              <a:rPr lang="en" sz="4400" b="1" spc="30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ЕВАНГЕЛИЕТО 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И ЗАКОНЪТ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022378" y="4884957"/>
            <a:ext cx="358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Урок 9 за 30 май 2026 г.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ЕВАНГЕЛИЕТО И ЗАКОНЪТ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„Защото ние твърдим, че човек се оправдава чрез вяра, независимо от делата на закона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(Римляни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87425"/>
            <a:ext cx="795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Нашето спасение (прощение на греховете и вечен живот) се получава чрез делото, което Исус извърши за нас на кръста (Гал. 3:13). Това ни кара да обичаме Исус за това (1 Йоан 4:9, 19). И ние демонстрираме тази любов именно чрез спазването на Неговите заповеди (Йоан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792928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Исус никога не е имал намерение да отмени Закона, а да го утвърди (Мат. 5:17). И Законът, и Евангелието са отражение на самия характер на Бога: любовта.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109441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Нека разгледаме връзката между Закона и Евангелието (т.е. спасението чрез кръвта на Исус):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ПОСТРОЕН НА СКАЛАТА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„Затова всеки, който чуе тези мои думи и ги изпълнява, е като мъдър човек, който е построил къщата си върху скала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(Матей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Приемането на Евангелието включва следване на определен процес. Първата стъпка е познанието. Трябва да знаем, че Някой може да ни изкупи (Римляни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23497" y="4787826"/>
            <a:ext cx="7978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Познанието трябва да бъде придружено от конкретни действия (Мат. 7:24-25). Ние сме оправдани независимо от делата на Закона (Рим. 3:28), но е необходимо тези дела да се виждат в нашия живот като резултат от нашето спасение (Мат.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само знанието няма да ни спаси. Исус сравни онези, които получават знанието за спасението, но не прилагат принципите на Евангелието на практика, с човек, който е построил върху пясък </a:t>
            </a:r>
            <a:r>
              <a:rPr lang="en-US" sz="2000" b="1" dirty="0">
                <a:solidFill>
                  <a:prstClr val="black"/>
                </a:solidFill>
              </a:rPr>
              <a:t>„и падането му беше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голямо“ (Мат.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0" y="6061596"/>
            <a:ext cx="7978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Когато приемем Исус и живеем в близка връзка с Него, спазвайки заповедите Му, ние градим върху Скалата.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300467" y="787843"/>
            <a:ext cx="1031409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latin typeface="Constantia" panose="02030602050306030303" pitchFamily="18" charset="0"/>
              </a:rPr>
              <a:t>„Законът разкрива на човека греховете му, но не предлага избавление. Макар да обещава живот на послушните, той провъзгласява, че смъртта е уделът на престъпителя. Само Евангелието на Христос може да го освободи от осъждането или оскверняването на греха. Той трябва да покаже покаяние пред Бога, чийто закон е бил нарушен; и вяра в Христос, Неговата изкупителна жертва. По този начин той получава „прощение на миналите грехове“ и става съучастник в божествената природа</a:t>
            </a:r>
            <a:r>
              <a:rPr lang="en" sz="30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234794" y="5637834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</a:t>
            </a:r>
            <a:r>
              <a:rPr lang="en-US" sz="1600" b="1" dirty="0"/>
              <a:t>Великата борба, стр.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6D5872-4F7B-45DD-88CB-C05F9AFD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„Никога няма да забравя Твоите заповеди, защото чрез тях Ти ми даде живот. Аз съм Твой, спаси ме, защото търся Твоите 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заповеди“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Псалом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119:93, 94, </a:t>
            </a:r>
            <a:r>
              <a:rPr kumimoji="0" lang="es-ES" sz="18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26354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982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Независимо дали го приемаме или не, грехът е проблем, който засяга всички нас и разрушава връзката ни с Бога: „защото всички съгрешиха и не достигат славата Божия“ (Рим.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ВЯРА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ДЕЛА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Правилно разбрани, Законът и Евангелието не са несъвместими; напротив, и двете си сътрудничат в борбата ни срещу греха. Всяко от тях има своята функция.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можем да поправим пропастта, която грехът създава между Бога и нас? Някои са предложили две възможни решения на проблема: само Законът (спасение чрез дела, погрешно разбиране за функцията на Закона); или само Евангелието (спасение чрез вяра, отмяна на Закона).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SIN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-2981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ИЗБЯГВАЙТЕ ИЗКУШЕНИЯТА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592630"/>
            <a:ext cx="12191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„Но всеки човек се изкушава, когато се оставя да бъде повлечен и примамен от собственото си зло желание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b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(Яков 1:14 </a:t>
            </a:r>
            <a:r>
              <a:rPr lang="en" sz="105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120588" y="1107126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Яков нарича този, който устоява на изкушението, „блажен“ (Яков 1:12 </a:t>
            </a:r>
            <a:r>
              <a:rPr lang="en" sz="1600" b="1" dirty="0"/>
              <a:t>NIV</a:t>
            </a:r>
            <a:r>
              <a:rPr lang="en" sz="2000" b="1" dirty="0"/>
              <a:t>). Но той пояснява, че изкушението не идва от Бога (Яков 1:13 </a:t>
            </a:r>
            <a:r>
              <a:rPr lang="en" sz="1600" b="1" dirty="0"/>
              <a:t>NIV</a:t>
            </a:r>
            <a:r>
              <a:rPr lang="en" sz="2000" b="1" dirty="0"/>
              <a:t>), а по-скоро възниква от нашите собствени зли желания (Яков 1:14 </a:t>
            </a:r>
            <a:r>
              <a:rPr lang="en" sz="1600" b="1" dirty="0"/>
              <a:t>NIV)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4" r="7571"/>
          <a:stretch>
            <a:fillRect/>
          </a:stretch>
        </p:blipFill>
        <p:spPr>
          <a:xfrm>
            <a:off x="113437" y="1187255"/>
            <a:ext cx="283265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2" y="3538329"/>
            <a:ext cx="2965887" cy="3054663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150988" y="2073931"/>
            <a:ext cx="50396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говори за „изкусител“ (1 Солунци 3:5), когото Исус идентифицира като Сатана (Матей 4:3, 10). Той е този, който най-добре знае как да използва нашите слабости, за да ни въведе в грях. Нека не забравяме, че сме потопени в космическа война между Христос и Сатана и че изкусителят ще направи всичко възможно, за да ни отвърне от Христос.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150988" y="5175294"/>
            <a:ext cx="9060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Самсон е ясен пример за човек, който се поддава на изкушението, като се оставя да бъде завладян от емоциите си, дори знаейки, че те противоречат на Божията воля (Съдии 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2594113" y="6111680"/>
            <a:ext cx="9597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да избегнем изкушението? Като търсим Бога (Мат. 6:33); като прекарваме време насаме с Него (Марк 14:38); като вземем щита на вярата (Еф.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СЪВЕТИ ЗА ИЗБЯГВАНЕ НА ГРЕХА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„И ако окото ти те съблазнява, извади го. По-добре е за теб да влезеш в Божието царство с едно око, отколкото да имаш две очи и да бъдеш хвърлен в ада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(Марко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168019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Исус ни остави ясни указания как да избягваме греха: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529656"/>
              </p:ext>
            </p:extLst>
          </p:nvPr>
        </p:nvGraphicFramePr>
        <p:xfrm>
          <a:off x="217418" y="1611465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22770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Накратко, направете всичко възможно, за да избегнете греха и изкушението да съгрешите. Молете се за това.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896610"/>
              </p:ext>
            </p:extLst>
          </p:nvPr>
        </p:nvGraphicFramePr>
        <p:xfrm>
          <a:off x="261937" y="4863966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0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ЗАКОНЪТ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ЗАКОНЪТ И ГРЕХЪТ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„Всеки, който съгрешава, нарушава закона; всъщност, гряхът е беззаконие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Йоан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Връзката между закона и греха е била погрешно тълкувана от някои, които мислят, че като спазват закона, могат да изкупят греховете си (Гал. 5:4). Тази идея е довела други до противоположната крайност, а именно, че законът е бил отменен.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4056383"/>
            <a:ext cx="3875899" cy="2607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12120" y="3732947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Законът ни разкрива греха (1 Йоан 3:4). Без Закона ние не бихме знаели какво е грях (Римляни 7:7) и следователно не бихме търсили решение (Галатяни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12120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Далеч от това да бъде бреме, Законът е защитна ограда, която ни предпазва от ужасните последствия на греха (1 Йоан 5:3; Псалом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Проблемът е бил в мисълта, че Законът е свързан със спасението, било то като средство или като пречка за постигането му. Но функцията на Закона никога не е била спасителна. Каква тогава е неговата функция?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02736" y="2044449"/>
            <a:ext cx="495428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ЕВАНГЕЛИЕТО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1297</Words>
  <Application>Microsoft Office PowerPoint</Application>
  <PresentationFormat>Panorámica</PresentationFormat>
  <Paragraphs>68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docId:EFFD122A954D8749FE31635754924E96</cp:keywords>
  <cp:lastModifiedBy>Sergio</cp:lastModifiedBy>
  <cp:revision>96</cp:revision>
  <dcterms:created xsi:type="dcterms:W3CDTF">2026-04-14T06:19:54Z</dcterms:created>
  <dcterms:modified xsi:type="dcterms:W3CDTF">2026-05-10T05:06:43Z</dcterms:modified>
</cp:coreProperties>
</file>