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  <p:sldId id="294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Поради своята доброта Бог ни призовава към покаяние                     (Рим. 2:4)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Ние отговаряме на Неговия призив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С искрено съжаление за извършените грехове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400" b="1">
              <a:effectLst>
                <a:outerShdw blurRad="38100" dist="38100" dir="2700000" algn="tl">
                  <a:srgbClr val="000000"/>
                </a:outerShdw>
              </a:effectLst>
            </a:rPr>
            <a:t>С искреното решение да се откажем от греха</a:t>
          </a:r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Бог прощава греховете ни благодарение на кръвта, която Исус проля на кръста (Колосяни 1:13-14)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34361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Връзката между греха и благодатта</a:t>
          </a: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Римляни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Римляни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Римляни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Римляни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„докато още бяхме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грешници“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„Христос умря за нас“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„където 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грехът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изобилстваше“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„благодатта изобилстваше“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„грехът царуваше в смъртта“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„благодатта да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царува…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за 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вечен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живот“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„заплатата на греха е смърт“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„Божият дар е вечен живот“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 custScaleX="106506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 custScaleX="109860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959" y="305"/>
          <a:ext cx="2843531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Поради своята доброта Бог ни призовава към покаяние                     (Рим. 2:4)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897" y="59243"/>
        <a:ext cx="2725655" cy="1894412"/>
      </dsp:txXfrm>
    </dsp:sp>
    <dsp:sp modelId="{24B4C805-875B-42DF-9EDA-7666C9FD5160}">
      <dsp:nvSpPr>
        <dsp:cNvPr id="0" name=""/>
        <dsp:cNvSpPr/>
      </dsp:nvSpPr>
      <dsp:spPr>
        <a:xfrm>
          <a:off x="3240457" y="305"/>
          <a:ext cx="4911865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Ние отговаряме на Неговия призив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83568" y="43416"/>
        <a:ext cx="4825643" cy="1385706"/>
      </dsp:txXfrm>
    </dsp:sp>
    <dsp:sp modelId="{1C272054-25D2-4323-A92F-5E178CCA127F}">
      <dsp:nvSpPr>
        <dsp:cNvPr id="0" name=""/>
        <dsp:cNvSpPr/>
      </dsp:nvSpPr>
      <dsp:spPr>
        <a:xfrm>
          <a:off x="3240457" y="1523422"/>
          <a:ext cx="2356941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С искрено съжаление за извършените грехове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83568" y="1566533"/>
        <a:ext cx="2270719" cy="1385706"/>
      </dsp:txXfrm>
    </dsp:sp>
    <dsp:sp modelId="{B11E0663-641F-4C4D-B1CC-77C2B2BF8349}">
      <dsp:nvSpPr>
        <dsp:cNvPr id="0" name=""/>
        <dsp:cNvSpPr/>
      </dsp:nvSpPr>
      <dsp:spPr>
        <a:xfrm>
          <a:off x="5795381" y="1523422"/>
          <a:ext cx="2356941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>
              <a:effectLst>
                <a:outerShdw blurRad="38100" dist="38100" dir="2700000" algn="tl">
                  <a:srgbClr val="000000"/>
                </a:outerShdw>
              </a:effectLst>
            </a:rPr>
            <a:t>С искреното решение да се откажем от греха</a:t>
          </a:r>
          <a:endParaRPr lang="es-ES" sz="2400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38492" y="1566533"/>
        <a:ext cx="2270719" cy="1385706"/>
      </dsp:txXfrm>
    </dsp:sp>
    <dsp:sp modelId="{9EE1508D-090B-4859-BDE7-C5DB9977FDE0}">
      <dsp:nvSpPr>
        <dsp:cNvPr id="0" name=""/>
        <dsp:cNvSpPr/>
      </dsp:nvSpPr>
      <dsp:spPr>
        <a:xfrm>
          <a:off x="8548289" y="305"/>
          <a:ext cx="3166809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Бог прощава греховете ни благодарение на кръвта, която Исус проля на кръста (Колосяни 1:13-14)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607227" y="59243"/>
        <a:ext cx="3048933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7020132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7020132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380417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380417" y="190389"/>
              </a:lnTo>
              <a:lnTo>
                <a:pt x="3380417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826115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826115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186400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186400" y="190389"/>
              </a:lnTo>
              <a:lnTo>
                <a:pt x="118640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453314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453314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178609" y="907725"/>
          <a:ext cx="1186400" cy="380779"/>
        </a:xfrm>
        <a:custGeom>
          <a:avLst/>
          <a:gdLst/>
          <a:ahLst/>
          <a:cxnLst/>
          <a:rect l="0" t="0" r="0" b="0"/>
          <a:pathLst>
            <a:path>
              <a:moveTo>
                <a:pt x="1186400" y="0"/>
              </a:moveTo>
              <a:lnTo>
                <a:pt x="1186400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259298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259298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984592" y="907725"/>
          <a:ext cx="3380417" cy="380779"/>
        </a:xfrm>
        <a:custGeom>
          <a:avLst/>
          <a:gdLst/>
          <a:ahLst/>
          <a:cxnLst/>
          <a:rect l="0" t="0" r="0" b="0"/>
          <a:pathLst>
            <a:path>
              <a:moveTo>
                <a:pt x="3380417" y="0"/>
              </a:moveTo>
              <a:lnTo>
                <a:pt x="3380417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Връзката между греха и благодатта</a:t>
          </a: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77974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Римляни 5:8</a:t>
          </a:r>
        </a:p>
      </dsp:txBody>
      <dsp:txXfrm>
        <a:off x="77974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531283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„докато още бяхме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грешници“</a:t>
          </a:r>
        </a:p>
      </dsp:txBody>
      <dsp:txXfrm>
        <a:off x="531283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531283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„Христос умря за нас“</a:t>
          </a:r>
        </a:p>
      </dsp:txBody>
      <dsp:txXfrm>
        <a:off x="531283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271990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Римляни 5:20</a:t>
          </a:r>
        </a:p>
      </dsp:txBody>
      <dsp:txXfrm>
        <a:off x="2271990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725300" y="2575903"/>
          <a:ext cx="1931205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„където 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грехът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изобилстваше“</a:t>
          </a:r>
        </a:p>
      </dsp:txBody>
      <dsp:txXfrm>
        <a:off x="2725300" y="2575903"/>
        <a:ext cx="1931205" cy="906618"/>
      </dsp:txXfrm>
    </dsp:sp>
    <dsp:sp modelId="{B5AAC453-AB93-4C41-99BE-D02969067430}">
      <dsp:nvSpPr>
        <dsp:cNvPr id="0" name=""/>
        <dsp:cNvSpPr/>
      </dsp:nvSpPr>
      <dsp:spPr>
        <a:xfrm>
          <a:off x="2725300" y="3863301"/>
          <a:ext cx="1992021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„благодатта изобилстваше“</a:t>
          </a:r>
        </a:p>
      </dsp:txBody>
      <dsp:txXfrm>
        <a:off x="2725300" y="3863301"/>
        <a:ext cx="1992021" cy="906618"/>
      </dsp:txXfrm>
    </dsp:sp>
    <dsp:sp modelId="{20263B8B-863E-4731-A214-351CCDC5F466}">
      <dsp:nvSpPr>
        <dsp:cNvPr id="0" name=""/>
        <dsp:cNvSpPr/>
      </dsp:nvSpPr>
      <dsp:spPr>
        <a:xfrm>
          <a:off x="4644792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Римляни 5:21</a:t>
          </a:r>
        </a:p>
      </dsp:txBody>
      <dsp:txXfrm>
        <a:off x="4644792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98101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„грехът царуваше в смъртта“</a:t>
          </a:r>
        </a:p>
      </dsp:txBody>
      <dsp:txXfrm>
        <a:off x="5098101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98101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„благодатта да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царува…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за 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вечен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живот“</a:t>
          </a:r>
        </a:p>
      </dsp:txBody>
      <dsp:txXfrm>
        <a:off x="5098101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838808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Римляни 6:23</a:t>
          </a:r>
        </a:p>
      </dsp:txBody>
      <dsp:txXfrm>
        <a:off x="6838808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92117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„заплатата на греха е смърт“</a:t>
          </a:r>
        </a:p>
      </dsp:txBody>
      <dsp:txXfrm>
        <a:off x="7292117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92117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„Божият дар е вечен живот“</a:t>
          </a:r>
        </a:p>
      </dsp:txBody>
      <dsp:txXfrm>
        <a:off x="7292117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78446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ПОКАЯНИЕ И ПРОЩЕНИЕ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10 за 6 юни 2026 г.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БЛАГОДАТТА НА ПРОЩЕНИЕТО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„Заради Твоето име, Господи, прости ми беззаконието ми, макар че е 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голямо“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(Псалом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Каква е връзката между греха и благодатта?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847691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ОБЛЕКЛАТА НА ПРОЩЕНИЕТО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„Той попита: „Как влезе тук без сватбени дрехи, приятелю?“ Човекът остана безмълвен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(Матей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613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Църквата на Бога – и следователно всеки от нейните членове – е облечена в „фин лен, чист и блестящ“ и </a:t>
            </a:r>
            <a:r>
              <a:rPr lang="en-US" sz="2000" b="1" dirty="0"/>
              <a:t>„без петно, нито бръчка, нито нещо </a:t>
            </a:r>
            <a:r>
              <a:rPr lang="en" sz="2000" b="1" dirty="0"/>
              <a:t>подобно“ (Откр. 19:8; Еф. 5:27).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511" y="1528015"/>
            <a:ext cx="4178371" cy="255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33229" y="3512547"/>
            <a:ext cx="5222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Когато Адам и Ева съгрешиха, те покриха голотата си със собствените си дела. Но все пак се смятаха за голи пред Бога (Бит. 3:7-10). Дрехите, които Бог им предостави, бяха символ на „сватбената дреха“, която Христос ни дава: Неговата съвършена праведност, която изличава греховете ни (Бит. 3:21; Пс. 51:7-10).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437311"/>
            <a:ext cx="7298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Този фин лен е символ на „праведните дела на светиите“ (Откр. 19:8б). Но тази праведност не е тяхна собствена; тя им е дадена от Христос (Откр. 7:14).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6126666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Никой няма да отиде в Рая без тази дреха (Мат. 22:1-14).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408085"/>
            <a:ext cx="839705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„Който иска да стане Божие дете, трябва да приеме истината, че покаянието и прощението се получават единствено чрез изкуплението на Христос. Убеден в това, грешникът трябва да положи усилия, съизмерими с делото, извършено за него, и с неуморно моление да се обръща към престола на благодатта, за да дойде в душата му обновяващата сила на Бога. Христос прощава само на покаялите се, но на когото прощава, Той първо го прави покаял се. Предвиденото е пълно, и вечната праведност на Христос се приписва на сметката на всяка вярваща душа. Скъпоструващата, безупречна роба, изтъкана на небесния стан, е осигурена за покаялия се, вярващ грешник</a:t>
            </a:r>
            <a:r>
              <a:rPr lang="en" sz="24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525686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Е. Г. Уайт (Избрани послания, том 1, стр.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593BF2-CC58-49C5-A334-93773072E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479703"/>
            <a:ext cx="4873032" cy="5898594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„Ако изповядваме греховете си, Той е верен и праведен да ни прости греховете и да ни очисти от всяка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неправда“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Йоан 1:9,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Покаяние: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7B259E"/>
                </a:solidFill>
              </a:rPr>
              <a:t>Отлагане на покаянието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5889E"/>
                </a:solidFill>
              </a:rPr>
              <a:t>Истинско покаяние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BE2B39"/>
                </a:solidFill>
              </a:rPr>
              <a:t>Призивът към покаяние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Прощение: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264F9F"/>
                </a:solidFill>
              </a:rPr>
              <a:t>Благодатта на прощението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4BA128"/>
                </a:solidFill>
              </a:rPr>
              <a:t>Облеклата на прощението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Библията заявява, че „всички съгрешиха и не достигат славата на Бога“ (Рим. 3:23).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Има само едно условие: покаяние.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Бог е готов да прости греховете ни. Няма грях, който да е толкова голям или ужасен, че Бог да не е готов да го прости (Исая 1:18).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609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Тя също така заявява, че ние не сме в състояние да избегнем или да премахнем греха си (Ер. 13:23; 2:22).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ПОКАЯНИЕ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ОТЛАГАНЕ НА ПОКАЯНИЕТО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„Исус й отговори и каза: Марта, Марта, ти се тревожиш и разстройваш за много неща“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(Лука 10:41 </a:t>
            </a:r>
            <a:r>
              <a:rPr lang="en" sz="11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къщата на Лазар Исус говореше за важни въпроси, жизненоважни за спасението. Но Марта не го слушаше. Тя нямаше време. Имаше толкова много неща за вършене! (Лука 10:40-41).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129082" y="2309991"/>
            <a:ext cx="59338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Това се случва и с нас. Когато сме съгрешили и Светият Дух ни призовава към покаяние, Сатана ни изпълва с дейности, тревоги или други разсейващи неща, които ни пречат да размислим върху греховното си състояние и да потърсим прощение.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618339" y="4286399"/>
            <a:ext cx="43380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Бог не се отказва. Той продължава да ни призовава (Ез. 33:11). Той сравнява нашите грехове с мръсни дрехи (Ис. 64:6). Той ни предлага размяна: нашите мръсни дрехи за Неговите чисти дрехи (Зах. 3:4), дрехи, измити в кръвта на Исус (Откр. 7:14).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3"/>
          <a:stretch>
            <a:fillRect/>
          </a:stretch>
        </p:blipFill>
        <p:spPr>
          <a:xfrm>
            <a:off x="3049739" y="4421383"/>
            <a:ext cx="2571342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ИСТИНСКОТО ПОКАНИЕ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640124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„Елате, нека се върнем при Господа. Той ни е разкъсал, но ще ни изцели; Той ни е наранил, но ще превърже раните ни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(Осия 6:1 </a:t>
            </a:r>
            <a:r>
              <a:rPr lang="en" sz="11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103371" y="1569154"/>
            <a:ext cx="716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Какво е покаяние? Каква е разликата между истинското покаяние и притворното покаяние? (2 Кор. 7:10)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103367" y="5527944"/>
            <a:ext cx="7163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Когато съгрешим, Светият Дух </a:t>
            </a:r>
            <a:r>
              <a:rPr lang="es-ES" sz="2000" b="1" dirty="0" err="1">
                <a:solidFill>
                  <a:prstClr val="black"/>
                </a:solidFill>
              </a:rPr>
              <a:t>„ни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разкъсва“ и ни „наранява“ с дълбоко чувство на скръб. Ако отговорим с истинско покаяние, Бог ни изцелява, прощавайки ни греховете (Ос. 6:1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NIV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103370" y="4208348"/>
            <a:ext cx="7163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Когато самият факт, че сме съгрешили, ни причинява тъга и дълбоко желание да бъдем простени (независимо дали е имало отрицателни последствия или не), ние сме изправени пред истинско покаяние.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103368" y="2273198"/>
            <a:ext cx="71637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Когато един грях води до незабавни и нежелани последствия, възниква съжаление. Това е срам, защото това, което сме направили, не се е получило добре. Ако не е имало негативни последствия, нямаше да изпитваме тъга за действията си. Това НЕ е истинско покаяние.</a:t>
            </a: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ПРИЗОВЪТ КЪМ ПОКАЯНИЕ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„Покайте се, прочее, и се обърнете към Бога, за да се изличат греховете ви, и да дойдат времена на обновление от Господа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(Деяния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2432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Йоан Кръстител и Исус започнаха своето служение с едно и също послание: „Покайте се“ (Мат. 3:1-2; 4:17).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20108"/>
              </p:ext>
            </p:extLst>
          </p:nvPr>
        </p:nvGraphicFramePr>
        <p:xfrm>
          <a:off x="180974" y="2593754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563205"/>
            <a:ext cx="634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Обърнете внимание, че покаянието и прощението винаги трябва да ни водят към промяна; към промяна в нагласата, която ни кара да спрем да грешим (Йоан 5:14).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183337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152558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1918226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Защо покаянието е важно? Защото без него няма прощение на греховете (Деяния 2:38; 3:19). Как се случва този процес?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ПРОЩЕНИЕ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БЛАГОДАТТА НА ПРОЩЕНИЕТО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„Заради Твоето име, Господи, прости ми беззаконието ми, макар че е 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голямо“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(Псалом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59" y="1521236"/>
            <a:ext cx="6722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Няма нищо, което да принуди Бог да ни прости. Няма нищо, което можем да направим, за да заслужим това прощение. Бог ни дава прощение по благодат; чрез Своята безкрайна любов. Той прощава</a:t>
            </a:r>
            <a:r>
              <a:rPr lang="en-US" sz="2000" b="1" dirty="0"/>
              <a:t>,</a:t>
            </a:r>
            <a:r>
              <a:rPr lang="en" sz="2000" b="1" dirty="0"/>
              <a:t> защото е </a:t>
            </a:r>
            <a:r>
              <a:rPr lang="en-US" sz="2000" b="1" dirty="0"/>
              <a:t>„добър, готов да прощава и изобилен в </a:t>
            </a:r>
            <a:r>
              <a:rPr lang="en" sz="2000" b="1" dirty="0"/>
              <a:t>милост“ (Псалом 86:5; виж Изход 34:6-7).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638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59" y="4823188"/>
            <a:ext cx="3393251" cy="163121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Когато донесем греховете си пред кръста, Исус ни освобождава от тежестта, която ни притиска</a:t>
            </a:r>
            <a:br>
              <a:rPr lang="en" sz="2000" b="1" dirty="0"/>
            </a:br>
            <a:r>
              <a:rPr lang="en" sz="2000" b="1" dirty="0"/>
              <a:t>(Евр. 12:1-2).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61" y="3566215"/>
            <a:ext cx="6722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Неговата любов го подтикна да се предаде на кръста и да плати дълга на греха, който ние не можем да платим (Ефесяни 2:4-5).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1202</Words>
  <Application>Microsoft Office PowerPoint</Application>
  <PresentationFormat>Panorámica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Comic Sans MS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docId:C8E078D4E6CEDE6391AF87024BB2E6D8</cp:keywords>
  <cp:lastModifiedBy>Isabel Laveda</cp:lastModifiedBy>
  <cp:revision>105</cp:revision>
  <dcterms:created xsi:type="dcterms:W3CDTF">2026-04-18T15:41:31Z</dcterms:created>
  <dcterms:modified xsi:type="dcterms:W3CDTF">2026-05-17T05:45:04Z</dcterms:modified>
</cp:coreProperties>
</file>