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Бурите на живота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Болести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Бедствия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Разочарования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Виж Исус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" sz="2000" b="1" dirty="0">
              <a:solidFill>
                <a:schemeClr val="bg2">
                  <a:lumMod val="50000"/>
                </a:schemeClr>
              </a:solidFill>
            </a:rPr>
            <a:t>Тя нито обвини Бога, нито Го отхвърли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" sz="2000" b="1" dirty="0">
              <a:solidFill>
                <a:schemeClr val="accent1">
                  <a:lumMod val="50000"/>
                </a:schemeClr>
              </a:solidFill>
            </a:rPr>
            <a:t>Тя се прилепи към Него с цялата си сила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" sz="2000" b="1">
              <a:solidFill>
                <a:schemeClr val="accent4">
                  <a:lumMod val="50000"/>
                </a:schemeClr>
              </a:solidFill>
            </a:rPr>
            <a:t>Той се уповаваше дори в най-тъмните моменти</a:t>
          </a:r>
          <a:endParaRPr lang="es-ES" sz="200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Той насочи погледа си към славно бъдеще </a:t>
          </a:r>
          <a:r>
            <a:rPr lang="en" sz="1600" b="1" dirty="0">
              <a:solidFill>
                <a:schemeClr val="accent5">
                  <a:lumMod val="50000"/>
                </a:schemeClr>
              </a:solidFill>
            </a:rPr>
            <a:t>(Йов 19:25-27)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Не трябва да позволяваме на съмнението да се загнезди в съзнанието ни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/>
                </a:outerShdw>
              </a:effectLst>
            </a:rPr>
            <a:t>Исус върви редом с нас дори в нашите разочарования</a:t>
          </a:r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Той ще разсее нашите обърквания, ако му позволим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Исус знае по-добре от нас каква е нашата реалност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Бурите на живота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Болести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Бедствия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Разочарования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Виж Исус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50000"/>
                </a:schemeClr>
              </a:solidFill>
            </a:rPr>
            <a:t>Тя нито обвини Бога, нито Го отхвърли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1">
                  <a:lumMod val="50000"/>
                </a:schemeClr>
              </a:solidFill>
            </a:rPr>
            <a:t>Тя се прилепи към Него с цялата си сила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accent4">
                  <a:lumMod val="50000"/>
                </a:schemeClr>
              </a:solidFill>
            </a:rPr>
            <a:t>Той се уповаваше дори в най-тъмните моменти</a:t>
          </a:r>
          <a:endParaRPr lang="es-ES" sz="2000" kern="1200">
            <a:solidFill>
              <a:schemeClr val="accent4">
                <a:lumMod val="50000"/>
              </a:schemeClr>
            </a:solidFill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Той насочи погледа си към славно бъдеще </a:t>
          </a:r>
          <a:r>
            <a:rPr lang="en" sz="1600" b="1" kern="1200" dirty="0">
              <a:solidFill>
                <a:schemeClr val="accent5">
                  <a:lumMod val="50000"/>
                </a:schemeClr>
              </a:solidFill>
            </a:rPr>
            <a:t>(Йов 19:25-27)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Не трябва да позволяваме на съмнението да се загнезди в съзнанието ни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/>
                </a:outerShdw>
              </a:effectLst>
            </a:rPr>
            <a:t>Исус върви редом с нас дори в нашите разочарования</a:t>
          </a:r>
          <a:endParaRPr lang="es-ES" sz="2000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Той ще разсее нашите обърквания, ако му позволим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Исус знае по-добре от нас каква е нашата реалност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Исус умря и възкръсна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35331" y="3161876"/>
            <a:ext cx="51108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dirty="0">
                <a:ln/>
                <a:solidFill>
                  <a:schemeClr val="accent5">
                    <a:lumMod val="50000"/>
                  </a:schemeClr>
                </a:solidFill>
              </a:rPr>
              <a:t>ПРЕЧКИ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154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Урок 11 за 13 юни 2026 г.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65496" y="834226"/>
            <a:ext cx="88610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„В живота на всеки настъпват моменти на дълбоко разочарование и пълно отчаяние – дни, когато скръбта е ежедневие и е трудно да повярваме, че Бог все още е милостивият благодетел на Своите земни деца; дни, когато бедите тормозят душата, докато смъртта изглежда по-желана от живота. Именно тогава мнозина губят връзката си с Бога и попадат в робството на съмнението, в оковите на неверието. Ако в такива моменти можехме да разберем с духовна проницателност смисъла на Божиите провидения, щяхме да видим ангели, които се опитват да ни спасят от самите нас, стремящи се да ни поставят на основа, по-здрава от вечните хълмове, и нова вяра, нов живот щяха да се появят</a:t>
            </a:r>
            <a:r>
              <a:rPr lang="en" sz="2400" b="1" dirty="0"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7297671" y="6008502"/>
            <a:ext cx="3228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Е. Г. Уайт (Пророци и царе, стр.</a:t>
            </a:r>
            <a:r>
              <a:rPr lang="en" sz="1600" b="1"/>
              <a:t> 163)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651BE0-A04F-467E-953C-5631117A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68794" y="161434"/>
            <a:ext cx="6181726" cy="26007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„И не само това, но ние се гордеем и със страданията, като знаем, че страданието ражда търпение, а търпението – изпитаност, а изпитаността – надежда. А надеждата не разочарова, защото Божията любов е изляна в сърцата ни чрез Светия Дух, който ни е 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даден“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Римляни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5:3–5, </a:t>
            </a: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930032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72192"/>
            <a:ext cx="7584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Живеем в свят, изпълнен с грях и страдание. Всички ние в даден момент се сблъскваме с трудности, които могат да ни накарат да се усъмним в Божията любов.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1" y="1472575"/>
            <a:ext cx="75847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Ще разгледаме как някои библейски герои са реагирали на различни неблагоприятни ситуации и как техният пример може да ни помогне да се справим с подобни изпитания.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0" y="926271"/>
            <a:ext cx="758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 реагираме на тези препятствия?</a:t>
            </a: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БУРИТЕ НА ЖИВОТА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„Възникна силна буря и вълните се разбиваха върху лодката, така че тя почти се напълни с </a:t>
            </a:r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вода“ 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(Марко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62323" y="1404845"/>
            <a:ext cx="8796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Прекосяването на Галилейското езеро посред нощ, дори и в разгара на буря, не беше нещо ново за Петър, Андрей, Яков и Йоан, опитни рибари.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362323" y="3457387"/>
            <a:ext cx="48053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живота си ние преминаваме през бури. Молим Исус за помощ, но изглежда, че Той спи. Не усещаме Неговото присъствие. Но Той е там.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62323" y="2277228"/>
            <a:ext cx="8829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Въпреки това бурята ги превзе. Вятърът разбушува вълните, наводнявайки лодката и застрашавайки живота им. Тогава те осъзнаха… Къде е Исус? Спи ли? Защо не ни помага? Не му ли пука какво се случва с нас? (Марко 4:35-38).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62323" y="4637547"/>
            <a:ext cx="47291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Изчакайте момента, в който Той ще укроти бурята: „Млъкни, успокой се!“ (Марко 4:39). Той се грижи за нас (1 Петрово 5:7). Той може да успокои нашите бури. Не забравяйте да Го прославите, когато го направи (Марко 4:40-41).</a:t>
            </a: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БОЛЕСТИ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1" y="629628"/>
            <a:ext cx="8852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„защото си мислеше: „Ако само докосна дрехите му, ще бъда 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изцелена““</a:t>
            </a:r>
            <a:b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(Марко 5:28 </a:t>
            </a:r>
            <a:r>
              <a:rPr lang="en" sz="11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190225"/>
            <a:ext cx="8734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Страдаща от кръвотечения в продължение на дванадесет години, без да намери лекар, който да я излекува, жената беше останала без средства и без надежда (Марко 5:25-26). Днес има страни, в които не съществува безплатно медицинско обслужване, и тази история може да е все още реалност.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70" y="2642990"/>
            <a:ext cx="4931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Във всеки случай, всички ние можем да се сблъскаме със ситуации, в които болестта ни затваря и ни задушава, без да намираме облекчение.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770179"/>
            <a:ext cx="4899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Във всеки случай Исус ни кани да оставим всичките си тежести и тревоги на Него (Мат. 11:28-30).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4019512" y="4470918"/>
            <a:ext cx="48662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Трябва да вярваме, че Исус може да използва опитни лекари, за да ни излекува, или да извърши пряко чудо в нас.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86669" y="3787979"/>
            <a:ext cx="4866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Жената видя в Исус решението, и вярата ѝ я спаси (Марк 5:27-29).</a:t>
            </a: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БЕДСТВИЯ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647349" y="583695"/>
            <a:ext cx="5967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„И след като кожата ми се разпадне,</a:t>
            </a:r>
          </a:p>
          <a:p>
            <a:pPr algn="ctr"/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в плътта си ще видя Бога</a:t>
            </a:r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(Йов 19:26)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4" y="1230026"/>
            <a:ext cx="700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Войната, насилието и природните бедствия коренно промениха живота на Йов (Йов 1:13-19). Всички ние сме изложени на бедствия, било то природни или причинени от злото, което властва в този свят.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781737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711843"/>
            <a:ext cx="5579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Ако не се обезсърчаваме, ще видим, че дори в най-тежките ни изпитания Бог винаги е с нас. Той ни обича и ни дава сила да черпим сила от слабостта, кураж от обезсърчаването и надежда от бедствието</a:t>
            </a:r>
            <a:br>
              <a:rPr lang="en" sz="2000" b="1" dirty="0"/>
            </a:br>
            <a:r>
              <a:rPr lang="en" sz="2000" b="1" dirty="0"/>
              <a:t>(Йоил 3:10; Рим. 5:3-5).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479626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 ще реагираме? Как реагира Йов?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534849"/>
            <a:ext cx="5579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Ако преминавате през трудни времена, помислете за факта, че Божията любов и грижа за вас са най-сигурното и най-стабилното нещо в живота ви.</a:t>
            </a: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РАЗОЧАРОВАНИЯ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„Но ние се надявахме, че Той е Този, Който ще избави Израил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...“ (Лука 24:21а)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156504"/>
            <a:ext cx="797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Перспективата: Исус е Месията, който ще избави Израил. Реалността: Той е умрял (Лука 24:18-21).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739488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093850" y="2768329"/>
            <a:ext cx="8098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 търпение Исус им помогна да възвърнат надеждата си. Накрая „очите им се отвориха“ (Лука 24:31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NIV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и те се затичаха да окуражат онези, които все още бяха разочаровани (Лука 24:32–35; 2 Коринтяни 1:4). Какво можем да научим от техния опит?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1813497"/>
            <a:ext cx="7976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Разочарованието им беше толкова голямо, че не им позволяваше да приемат дори най-ясните доказателства за възкресението на Исус (Лука 24:22-24).</a:t>
            </a: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ВИЖТЕ ИСУС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76872"/>
            <a:ext cx="10591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„Смятам, че нашите сегашни страдания не могат да се сравнят с славата, която ще се яви в нас.“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(Римляни 8:18)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447255"/>
            <a:ext cx="359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Когато Елън Г. Уайт беше в дълбоко отчаяние, тя имаше видение, в което видя Исус.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554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800451"/>
            <a:ext cx="3755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Този сън й даде надежда и вяра, както и увереността, че може да се уповава на Бога.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4" y="4554570"/>
            <a:ext cx="3755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Тя видя славни сцени и й се стори, че е достигнала безопасността и мира на небето.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693136"/>
            <a:ext cx="37551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Тя разбра, че Той разбира всичко, през което преминава. В един момент, като положи ръката Си върху главата ѝ, Исус ѝ каза: „Не се страхувай.“</a:t>
            </a: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216045"/>
            <a:ext cx="3669633" cy="1877437"/>
          </a:xfrm>
          <a:custGeom>
            <a:avLst/>
            <a:gdLst>
              <a:gd name="csX0" fmla="*/ 0 w 3669633"/>
              <a:gd name="csY0" fmla="*/ 0 h 1877437"/>
              <a:gd name="csX1" fmla="*/ 597626 w 3669633"/>
              <a:gd name="csY1" fmla="*/ 0 h 1877437"/>
              <a:gd name="csX2" fmla="*/ 1195252 w 3669633"/>
              <a:gd name="csY2" fmla="*/ 0 h 1877437"/>
              <a:gd name="csX3" fmla="*/ 1682789 w 3669633"/>
              <a:gd name="csY3" fmla="*/ 0 h 1877437"/>
              <a:gd name="csX4" fmla="*/ 2243718 w 3669633"/>
              <a:gd name="csY4" fmla="*/ 0 h 1877437"/>
              <a:gd name="csX5" fmla="*/ 2841344 w 3669633"/>
              <a:gd name="csY5" fmla="*/ 0 h 1877437"/>
              <a:gd name="csX6" fmla="*/ 3669633 w 3669633"/>
              <a:gd name="csY6" fmla="*/ 0 h 1877437"/>
              <a:gd name="csX7" fmla="*/ 3669633 w 3669633"/>
              <a:gd name="csY7" fmla="*/ 469359 h 1877437"/>
              <a:gd name="csX8" fmla="*/ 3669633 w 3669633"/>
              <a:gd name="csY8" fmla="*/ 919944 h 1877437"/>
              <a:gd name="csX9" fmla="*/ 3669633 w 3669633"/>
              <a:gd name="csY9" fmla="*/ 1351755 h 1877437"/>
              <a:gd name="csX10" fmla="*/ 3669633 w 3669633"/>
              <a:gd name="csY10" fmla="*/ 1877437 h 1877437"/>
              <a:gd name="csX11" fmla="*/ 3072007 w 3669633"/>
              <a:gd name="csY11" fmla="*/ 1877437 h 1877437"/>
              <a:gd name="csX12" fmla="*/ 2584470 w 3669633"/>
              <a:gd name="csY12" fmla="*/ 1877437 h 1877437"/>
              <a:gd name="csX13" fmla="*/ 1986844 w 3669633"/>
              <a:gd name="csY13" fmla="*/ 1877437 h 1877437"/>
              <a:gd name="csX14" fmla="*/ 1425915 w 3669633"/>
              <a:gd name="csY14" fmla="*/ 1877437 h 1877437"/>
              <a:gd name="csX15" fmla="*/ 938378 w 3669633"/>
              <a:gd name="csY15" fmla="*/ 1877437 h 1877437"/>
              <a:gd name="csX16" fmla="*/ 0 w 3669633"/>
              <a:gd name="csY16" fmla="*/ 1877437 h 1877437"/>
              <a:gd name="csX17" fmla="*/ 0 w 3669633"/>
              <a:gd name="csY17" fmla="*/ 1464401 h 1877437"/>
              <a:gd name="csX18" fmla="*/ 0 w 3669633"/>
              <a:gd name="csY18" fmla="*/ 957493 h 1877437"/>
              <a:gd name="csX19" fmla="*/ 0 w 3669633"/>
              <a:gd name="csY19" fmla="*/ 469359 h 1877437"/>
              <a:gd name="csX20" fmla="*/ 0 w 3669633"/>
              <a:gd name="csY20" fmla="*/ 0 h 18774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69633" h="1877437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703090" y="113188"/>
                  <a:pt x="3618315" y="351295"/>
                  <a:pt x="3669633" y="469359"/>
                </a:cubicBezTo>
                <a:cubicBezTo>
                  <a:pt x="3720951" y="587423"/>
                  <a:pt x="3660993" y="735509"/>
                  <a:pt x="3669633" y="919944"/>
                </a:cubicBezTo>
                <a:cubicBezTo>
                  <a:pt x="3678273" y="1104380"/>
                  <a:pt x="3667059" y="1214612"/>
                  <a:pt x="3669633" y="1351755"/>
                </a:cubicBezTo>
                <a:cubicBezTo>
                  <a:pt x="3672207" y="1488898"/>
                  <a:pt x="3610809" y="1690751"/>
                  <a:pt x="3669633" y="1877437"/>
                </a:cubicBezTo>
                <a:cubicBezTo>
                  <a:pt x="3525461" y="1894595"/>
                  <a:pt x="3250740" y="1824022"/>
                  <a:pt x="3072007" y="1877437"/>
                </a:cubicBezTo>
                <a:cubicBezTo>
                  <a:pt x="2893274" y="1930852"/>
                  <a:pt x="2685870" y="1841100"/>
                  <a:pt x="2584470" y="1877437"/>
                </a:cubicBezTo>
                <a:cubicBezTo>
                  <a:pt x="2483070" y="1913774"/>
                  <a:pt x="2209502" y="1814265"/>
                  <a:pt x="1986844" y="1877437"/>
                </a:cubicBezTo>
                <a:cubicBezTo>
                  <a:pt x="1764186" y="1940609"/>
                  <a:pt x="1591448" y="1851205"/>
                  <a:pt x="1425915" y="1877437"/>
                </a:cubicBezTo>
                <a:cubicBezTo>
                  <a:pt x="1260382" y="1903669"/>
                  <a:pt x="1178498" y="1844678"/>
                  <a:pt x="938378" y="1877437"/>
                </a:cubicBezTo>
                <a:cubicBezTo>
                  <a:pt x="698258" y="1910196"/>
                  <a:pt x="392851" y="1779254"/>
                  <a:pt x="0" y="1877437"/>
                </a:cubicBezTo>
                <a:cubicBezTo>
                  <a:pt x="-3574" y="1769794"/>
                  <a:pt x="17356" y="1611834"/>
                  <a:pt x="0" y="1464401"/>
                </a:cubicBezTo>
                <a:cubicBezTo>
                  <a:pt x="-17356" y="1316968"/>
                  <a:pt x="7271" y="1116368"/>
                  <a:pt x="0" y="957493"/>
                </a:cubicBezTo>
                <a:cubicBezTo>
                  <a:pt x="-7271" y="798618"/>
                  <a:pt x="3382" y="667986"/>
                  <a:pt x="0" y="469359"/>
                </a:cubicBezTo>
                <a:cubicBezTo>
                  <a:pt x="-3382" y="270732"/>
                  <a:pt x="17891" y="21971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„И ние знаем, че всичко съдейства за добро на онези, които обичат Бога, които са призовани според Неговия замисъл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(Римляни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339155"/>
            <a:ext cx="7222559" cy="1631216"/>
          </a:xfrm>
          <a:custGeom>
            <a:avLst/>
            <a:gdLst>
              <a:gd name="csX0" fmla="*/ 0 w 7222559"/>
              <a:gd name="csY0" fmla="*/ 0 h 1631216"/>
              <a:gd name="csX1" fmla="*/ 627807 w 7222559"/>
              <a:gd name="csY1" fmla="*/ 0 h 1631216"/>
              <a:gd name="csX2" fmla="*/ 1111163 w 7222559"/>
              <a:gd name="csY2" fmla="*/ 0 h 1631216"/>
              <a:gd name="csX3" fmla="*/ 1450068 w 7222559"/>
              <a:gd name="csY3" fmla="*/ 0 h 1631216"/>
              <a:gd name="csX4" fmla="*/ 1788972 w 7222559"/>
              <a:gd name="csY4" fmla="*/ 0 h 1631216"/>
              <a:gd name="csX5" fmla="*/ 2489005 w 7222559"/>
              <a:gd name="csY5" fmla="*/ 0 h 1631216"/>
              <a:gd name="csX6" fmla="*/ 3116812 w 7222559"/>
              <a:gd name="csY6" fmla="*/ 0 h 1631216"/>
              <a:gd name="csX7" fmla="*/ 3600168 w 7222559"/>
              <a:gd name="csY7" fmla="*/ 0 h 1631216"/>
              <a:gd name="csX8" fmla="*/ 4300201 w 7222559"/>
              <a:gd name="csY8" fmla="*/ 0 h 1631216"/>
              <a:gd name="csX9" fmla="*/ 5000233 w 7222559"/>
              <a:gd name="csY9" fmla="*/ 0 h 1631216"/>
              <a:gd name="csX10" fmla="*/ 5483589 w 7222559"/>
              <a:gd name="csY10" fmla="*/ 0 h 1631216"/>
              <a:gd name="csX11" fmla="*/ 6039170 w 7222559"/>
              <a:gd name="csY11" fmla="*/ 0 h 1631216"/>
              <a:gd name="csX12" fmla="*/ 6739203 w 7222559"/>
              <a:gd name="csY12" fmla="*/ 0 h 1631216"/>
              <a:gd name="csX13" fmla="*/ 7222559 w 7222559"/>
              <a:gd name="csY13" fmla="*/ 0 h 1631216"/>
              <a:gd name="csX14" fmla="*/ 7222559 w 7222559"/>
              <a:gd name="csY14" fmla="*/ 576363 h 1631216"/>
              <a:gd name="csX15" fmla="*/ 7222559 w 7222559"/>
              <a:gd name="csY15" fmla="*/ 1071165 h 1631216"/>
              <a:gd name="csX16" fmla="*/ 7222559 w 7222559"/>
              <a:gd name="csY16" fmla="*/ 1631216 h 1631216"/>
              <a:gd name="csX17" fmla="*/ 6594752 w 7222559"/>
              <a:gd name="csY17" fmla="*/ 1631216 h 1631216"/>
              <a:gd name="csX18" fmla="*/ 6183622 w 7222559"/>
              <a:gd name="csY18" fmla="*/ 1631216 h 1631216"/>
              <a:gd name="csX19" fmla="*/ 5628040 w 7222559"/>
              <a:gd name="csY19" fmla="*/ 1631216 h 1631216"/>
              <a:gd name="csX20" fmla="*/ 5144684 w 7222559"/>
              <a:gd name="csY20" fmla="*/ 1631216 h 1631216"/>
              <a:gd name="csX21" fmla="*/ 4589103 w 7222559"/>
              <a:gd name="csY21" fmla="*/ 1631216 h 1631216"/>
              <a:gd name="csX22" fmla="*/ 3889070 w 7222559"/>
              <a:gd name="csY22" fmla="*/ 1631216 h 1631216"/>
              <a:gd name="csX23" fmla="*/ 3477940 w 7222559"/>
              <a:gd name="csY23" fmla="*/ 1631216 h 1631216"/>
              <a:gd name="csX24" fmla="*/ 2777907 w 7222559"/>
              <a:gd name="csY24" fmla="*/ 1631216 h 1631216"/>
              <a:gd name="csX25" fmla="*/ 2222326 w 7222559"/>
              <a:gd name="csY25" fmla="*/ 1631216 h 1631216"/>
              <a:gd name="csX26" fmla="*/ 1883421 w 7222559"/>
              <a:gd name="csY26" fmla="*/ 1631216 h 1631216"/>
              <a:gd name="csX27" fmla="*/ 1183389 w 7222559"/>
              <a:gd name="csY27" fmla="*/ 1631216 h 1631216"/>
              <a:gd name="csX28" fmla="*/ 555581 w 7222559"/>
              <a:gd name="csY28" fmla="*/ 1631216 h 1631216"/>
              <a:gd name="csX29" fmla="*/ 0 w 7222559"/>
              <a:gd name="csY29" fmla="*/ 1631216 h 1631216"/>
              <a:gd name="csX30" fmla="*/ 0 w 7222559"/>
              <a:gd name="csY30" fmla="*/ 1120102 h 1631216"/>
              <a:gd name="csX31" fmla="*/ 0 w 7222559"/>
              <a:gd name="csY31" fmla="*/ 576363 h 1631216"/>
              <a:gd name="csX32" fmla="*/ 0 w 7222559"/>
              <a:gd name="csY32" fmla="*/ 0 h 1631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7222559" h="1631216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29745" y="143282"/>
                  <a:pt x="7166194" y="391859"/>
                  <a:pt x="7222559" y="576363"/>
                </a:cubicBezTo>
                <a:cubicBezTo>
                  <a:pt x="7278924" y="760867"/>
                  <a:pt x="7194591" y="924095"/>
                  <a:pt x="7222559" y="1071165"/>
                </a:cubicBezTo>
                <a:cubicBezTo>
                  <a:pt x="7250527" y="1218235"/>
                  <a:pt x="7220624" y="1445737"/>
                  <a:pt x="7222559" y="1631216"/>
                </a:cubicBezTo>
                <a:cubicBezTo>
                  <a:pt x="7076907" y="1651574"/>
                  <a:pt x="6846805" y="1623486"/>
                  <a:pt x="6594752" y="1631216"/>
                </a:cubicBezTo>
                <a:cubicBezTo>
                  <a:pt x="6342699" y="1638946"/>
                  <a:pt x="6381844" y="1605799"/>
                  <a:pt x="6183622" y="1631216"/>
                </a:cubicBezTo>
                <a:cubicBezTo>
                  <a:pt x="5985400" y="1656633"/>
                  <a:pt x="5848981" y="1604687"/>
                  <a:pt x="5628040" y="1631216"/>
                </a:cubicBezTo>
                <a:cubicBezTo>
                  <a:pt x="5407099" y="1657745"/>
                  <a:pt x="5351632" y="1573882"/>
                  <a:pt x="5144684" y="1631216"/>
                </a:cubicBezTo>
                <a:cubicBezTo>
                  <a:pt x="4937736" y="1688550"/>
                  <a:pt x="4744923" y="1577204"/>
                  <a:pt x="4589103" y="1631216"/>
                </a:cubicBezTo>
                <a:cubicBezTo>
                  <a:pt x="4433283" y="1685228"/>
                  <a:pt x="4211713" y="1583838"/>
                  <a:pt x="3889070" y="1631216"/>
                </a:cubicBezTo>
                <a:cubicBezTo>
                  <a:pt x="3566427" y="1678594"/>
                  <a:pt x="3626488" y="1625106"/>
                  <a:pt x="3477940" y="1631216"/>
                </a:cubicBezTo>
                <a:cubicBezTo>
                  <a:pt x="3329392" y="1637326"/>
                  <a:pt x="3047881" y="1573187"/>
                  <a:pt x="2777907" y="1631216"/>
                </a:cubicBezTo>
                <a:cubicBezTo>
                  <a:pt x="2507933" y="1689245"/>
                  <a:pt x="2488251" y="1590365"/>
                  <a:pt x="2222326" y="1631216"/>
                </a:cubicBezTo>
                <a:cubicBezTo>
                  <a:pt x="1956401" y="1672067"/>
                  <a:pt x="2046062" y="1612716"/>
                  <a:pt x="1883421" y="1631216"/>
                </a:cubicBezTo>
                <a:cubicBezTo>
                  <a:pt x="1720780" y="1649716"/>
                  <a:pt x="1504397" y="1574752"/>
                  <a:pt x="1183389" y="1631216"/>
                </a:cubicBezTo>
                <a:cubicBezTo>
                  <a:pt x="862381" y="1687680"/>
                  <a:pt x="689699" y="1621492"/>
                  <a:pt x="555581" y="1631216"/>
                </a:cubicBezTo>
                <a:cubicBezTo>
                  <a:pt x="421463" y="1640940"/>
                  <a:pt x="157157" y="1581966"/>
                  <a:pt x="0" y="1631216"/>
                </a:cubicBezTo>
                <a:cubicBezTo>
                  <a:pt x="-18508" y="1491514"/>
                  <a:pt x="8693" y="1299778"/>
                  <a:pt x="0" y="1120102"/>
                </a:cubicBezTo>
                <a:cubicBezTo>
                  <a:pt x="-8693" y="940426"/>
                  <a:pt x="14394" y="841494"/>
                  <a:pt x="0" y="576363"/>
                </a:cubicBezTo>
                <a:cubicBezTo>
                  <a:pt x="-14394" y="311232"/>
                  <a:pt x="44132" y="16942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„Не се тревожете за нищо, а във всяка ситуация, чрез молитва и молба, с благодарност, представяйте вашите искания пред Бога. И Божият мир, който надхвърля всяко разбиране, ще пази сърцата ви и умовете ви в Христос Исус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(Филипяни 4:6-7)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182649"/>
            <a:ext cx="5901491" cy="3477875"/>
          </a:xfrm>
          <a:custGeom>
            <a:avLst/>
            <a:gdLst>
              <a:gd name="csX0" fmla="*/ 0 w 5901491"/>
              <a:gd name="csY0" fmla="*/ 0 h 3477875"/>
              <a:gd name="csX1" fmla="*/ 590149 w 5901491"/>
              <a:gd name="csY1" fmla="*/ 0 h 3477875"/>
              <a:gd name="csX2" fmla="*/ 1121283 w 5901491"/>
              <a:gd name="csY2" fmla="*/ 0 h 3477875"/>
              <a:gd name="csX3" fmla="*/ 1711432 w 5901491"/>
              <a:gd name="csY3" fmla="*/ 0 h 3477875"/>
              <a:gd name="csX4" fmla="*/ 2419611 w 5901491"/>
              <a:gd name="csY4" fmla="*/ 0 h 3477875"/>
              <a:gd name="csX5" fmla="*/ 3068775 w 5901491"/>
              <a:gd name="csY5" fmla="*/ 0 h 3477875"/>
              <a:gd name="csX6" fmla="*/ 3658924 w 5901491"/>
              <a:gd name="csY6" fmla="*/ 0 h 3477875"/>
              <a:gd name="csX7" fmla="*/ 4072029 w 5901491"/>
              <a:gd name="csY7" fmla="*/ 0 h 3477875"/>
              <a:gd name="csX8" fmla="*/ 4544148 w 5901491"/>
              <a:gd name="csY8" fmla="*/ 0 h 3477875"/>
              <a:gd name="csX9" fmla="*/ 5016267 w 5901491"/>
              <a:gd name="csY9" fmla="*/ 0 h 3477875"/>
              <a:gd name="csX10" fmla="*/ 5901491 w 5901491"/>
              <a:gd name="csY10" fmla="*/ 0 h 3477875"/>
              <a:gd name="csX11" fmla="*/ 5901491 w 5901491"/>
              <a:gd name="csY11" fmla="*/ 475310 h 3477875"/>
              <a:gd name="csX12" fmla="*/ 5901491 w 5901491"/>
              <a:gd name="csY12" fmla="*/ 1054955 h 3477875"/>
              <a:gd name="csX13" fmla="*/ 5901491 w 5901491"/>
              <a:gd name="csY13" fmla="*/ 1704159 h 3477875"/>
              <a:gd name="csX14" fmla="*/ 5901491 w 5901491"/>
              <a:gd name="csY14" fmla="*/ 2249026 h 3477875"/>
              <a:gd name="csX15" fmla="*/ 5901491 w 5901491"/>
              <a:gd name="csY15" fmla="*/ 2898229 h 3477875"/>
              <a:gd name="csX16" fmla="*/ 5901491 w 5901491"/>
              <a:gd name="csY16" fmla="*/ 3477875 h 3477875"/>
              <a:gd name="csX17" fmla="*/ 5488387 w 5901491"/>
              <a:gd name="csY17" fmla="*/ 3477875 h 3477875"/>
              <a:gd name="csX18" fmla="*/ 4780208 w 5901491"/>
              <a:gd name="csY18" fmla="*/ 3477875 h 3477875"/>
              <a:gd name="csX19" fmla="*/ 4308088 w 5901491"/>
              <a:gd name="csY19" fmla="*/ 3477875 h 3477875"/>
              <a:gd name="csX20" fmla="*/ 3658924 w 5901491"/>
              <a:gd name="csY20" fmla="*/ 3477875 h 3477875"/>
              <a:gd name="csX21" fmla="*/ 3245820 w 5901491"/>
              <a:gd name="csY21" fmla="*/ 3477875 h 3477875"/>
              <a:gd name="csX22" fmla="*/ 2596656 w 5901491"/>
              <a:gd name="csY22" fmla="*/ 3477875 h 3477875"/>
              <a:gd name="csX23" fmla="*/ 2124537 w 5901491"/>
              <a:gd name="csY23" fmla="*/ 3477875 h 3477875"/>
              <a:gd name="csX24" fmla="*/ 1416358 w 5901491"/>
              <a:gd name="csY24" fmla="*/ 3477875 h 3477875"/>
              <a:gd name="csX25" fmla="*/ 944239 w 5901491"/>
              <a:gd name="csY25" fmla="*/ 3477875 h 3477875"/>
              <a:gd name="csX26" fmla="*/ 531134 w 5901491"/>
              <a:gd name="csY26" fmla="*/ 3477875 h 3477875"/>
              <a:gd name="csX27" fmla="*/ 0 w 5901491"/>
              <a:gd name="csY27" fmla="*/ 3477875 h 3477875"/>
              <a:gd name="csX28" fmla="*/ 0 w 5901491"/>
              <a:gd name="csY28" fmla="*/ 2898229 h 3477875"/>
              <a:gd name="csX29" fmla="*/ 0 w 5901491"/>
              <a:gd name="csY29" fmla="*/ 2422920 h 3477875"/>
              <a:gd name="csX30" fmla="*/ 0 w 5901491"/>
              <a:gd name="csY30" fmla="*/ 1912831 h 3477875"/>
              <a:gd name="csX31" fmla="*/ 0 w 5901491"/>
              <a:gd name="csY31" fmla="*/ 1333185 h 3477875"/>
              <a:gd name="csX32" fmla="*/ 0 w 5901491"/>
              <a:gd name="csY32" fmla="*/ 683982 h 3477875"/>
              <a:gd name="csX33" fmla="*/ 0 w 5901491"/>
              <a:gd name="csY33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901491" h="3477875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25597" y="124607"/>
                  <a:pt x="5895827" y="287220"/>
                  <a:pt x="5901491" y="475310"/>
                </a:cubicBezTo>
                <a:cubicBezTo>
                  <a:pt x="5907155" y="663400"/>
                  <a:pt x="5883850" y="825443"/>
                  <a:pt x="5901491" y="1054955"/>
                </a:cubicBezTo>
                <a:cubicBezTo>
                  <a:pt x="5919132" y="1284467"/>
                  <a:pt x="5883908" y="1396959"/>
                  <a:pt x="5901491" y="1704159"/>
                </a:cubicBezTo>
                <a:cubicBezTo>
                  <a:pt x="5919074" y="2011359"/>
                  <a:pt x="5884192" y="2066730"/>
                  <a:pt x="5901491" y="2249026"/>
                </a:cubicBezTo>
                <a:cubicBezTo>
                  <a:pt x="5918790" y="2431322"/>
                  <a:pt x="5868371" y="2585288"/>
                  <a:pt x="5901491" y="2898229"/>
                </a:cubicBezTo>
                <a:cubicBezTo>
                  <a:pt x="5934611" y="3211170"/>
                  <a:pt x="5875586" y="3236569"/>
                  <a:pt x="5901491" y="3477875"/>
                </a:cubicBezTo>
                <a:cubicBezTo>
                  <a:pt x="5789826" y="3509276"/>
                  <a:pt x="5693177" y="3437299"/>
                  <a:pt x="5488387" y="3477875"/>
                </a:cubicBezTo>
                <a:cubicBezTo>
                  <a:pt x="5283597" y="3518451"/>
                  <a:pt x="5006241" y="3405818"/>
                  <a:pt x="4780208" y="3477875"/>
                </a:cubicBezTo>
                <a:cubicBezTo>
                  <a:pt x="4554175" y="3549932"/>
                  <a:pt x="4513618" y="3433287"/>
                  <a:pt x="4308088" y="3477875"/>
                </a:cubicBezTo>
                <a:cubicBezTo>
                  <a:pt x="4102558" y="3522463"/>
                  <a:pt x="3913034" y="3475751"/>
                  <a:pt x="3658924" y="3477875"/>
                </a:cubicBezTo>
                <a:cubicBezTo>
                  <a:pt x="3404814" y="3479999"/>
                  <a:pt x="3447347" y="3442141"/>
                  <a:pt x="3245820" y="3477875"/>
                </a:cubicBezTo>
                <a:cubicBezTo>
                  <a:pt x="3044293" y="3513609"/>
                  <a:pt x="2873716" y="3404902"/>
                  <a:pt x="2596656" y="3477875"/>
                </a:cubicBezTo>
                <a:cubicBezTo>
                  <a:pt x="2319596" y="3550848"/>
                  <a:pt x="2321981" y="3440842"/>
                  <a:pt x="2124537" y="3477875"/>
                </a:cubicBezTo>
                <a:cubicBezTo>
                  <a:pt x="1927093" y="3514908"/>
                  <a:pt x="1614415" y="3439224"/>
                  <a:pt x="1416358" y="3477875"/>
                </a:cubicBezTo>
                <a:cubicBezTo>
                  <a:pt x="1218301" y="3516526"/>
                  <a:pt x="1127108" y="3465595"/>
                  <a:pt x="944239" y="3477875"/>
                </a:cubicBezTo>
                <a:cubicBezTo>
                  <a:pt x="761370" y="3490155"/>
                  <a:pt x="676390" y="3456022"/>
                  <a:pt x="531134" y="3477875"/>
                </a:cubicBezTo>
                <a:cubicBezTo>
                  <a:pt x="385878" y="3499728"/>
                  <a:pt x="199639" y="3458896"/>
                  <a:pt x="0" y="3477875"/>
                </a:cubicBezTo>
                <a:cubicBezTo>
                  <a:pt x="-6759" y="3219944"/>
                  <a:pt x="22064" y="3015639"/>
                  <a:pt x="0" y="2898229"/>
                </a:cubicBezTo>
                <a:cubicBezTo>
                  <a:pt x="-22064" y="2780819"/>
                  <a:pt x="28336" y="2654257"/>
                  <a:pt x="0" y="2422920"/>
                </a:cubicBezTo>
                <a:cubicBezTo>
                  <a:pt x="-28336" y="2191583"/>
                  <a:pt x="44701" y="2038949"/>
                  <a:pt x="0" y="1912831"/>
                </a:cubicBezTo>
                <a:cubicBezTo>
                  <a:pt x="-44701" y="1786713"/>
                  <a:pt x="12819" y="1487332"/>
                  <a:pt x="0" y="1333185"/>
                </a:cubicBezTo>
                <a:cubicBezTo>
                  <a:pt x="-12819" y="1179038"/>
                  <a:pt x="3144" y="944919"/>
                  <a:pt x="0" y="683982"/>
                </a:cubicBezTo>
                <a:cubicBezTo>
                  <a:pt x="-3144" y="423045"/>
                  <a:pt x="37663" y="23175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„Считайте за чиста радост, братя и сестри, когато се сблъсквате с различни изпитания, защото знаете, че изпитанието на вашата вяра ражда постоянство. Нека постоянството да довърши своето дело, за да бъдете зрели и пълноценни, без да ви липсва нищо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[…] 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Блажен е този, който издържа в изпитанието, защото, като издържи изпитанието, той ще получи венеца на живота, който Господ е обещал на онези, които Го любят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.“ 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(Яков 1:2-4,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761042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„Но Той ми каза: „Достатъчна ти е Моята благодат, защото силата Ми се проявява в немощта.“ Затова ще се хваля още повече с немощите си, за да почива върху мен силата на Христос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(2 Коринтяни 12:9)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k="http://schemas.microsoft.com/office/drawing/2018/sketchyshapes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1294</Words>
  <Application>Microsoft Office PowerPoint</Application>
  <PresentationFormat>Panorámica</PresentationFormat>
  <Paragraphs>60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Comic Sans MS</vt:lpstr>
      <vt:lpstr>Aptos Display</vt:lpstr>
      <vt:lpstr>Constantia</vt:lpstr>
      <vt:lpstr>Aptos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docId:627A31AC920BF87B99F27DB436E32C41</cp:keywords>
  <cp:lastModifiedBy>Isabel Laveda</cp:lastModifiedBy>
  <cp:revision>99</cp:revision>
  <dcterms:created xsi:type="dcterms:W3CDTF">2026-04-25T14:07:55Z</dcterms:created>
  <dcterms:modified xsi:type="dcterms:W3CDTF">2026-05-17T05:54:34Z</dcterms:modified>
</cp:coreProperties>
</file>