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 id="281"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3" d="100"/>
          <a:sy n="33" d="100"/>
        </p:scale>
        <p:origin x="108" y="142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en-US" sz="1800" b="1" noProof="0" dirty="0">
              <a:effectLst>
                <a:outerShdw blurRad="38100" dist="38100" dir="2700000" algn="tl">
                  <a:srgbClr val="000000"/>
                </a:outerShdw>
              </a:effectLst>
            </a:rPr>
            <a:t>Опознайте някого и с времето изградете приятелство</a:t>
          </a:r>
          <a:endParaRPr lang="en-US" sz="18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18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1800">
            <a:effectLst>
              <a:outerShdw blurRad="38100" dist="38100" dir="2700000" algn="tl">
                <a:srgbClr val="000000"/>
              </a:outerShdw>
            </a:effectLst>
          </a:endParaRPr>
        </a:p>
      </dgm:t>
    </dgm:pt>
    <dgm:pt modelId="{5623834A-696B-42E4-9A6B-0AE7528945CC}">
      <dgm:prSet custT="1"/>
      <dgm:spPr/>
      <dgm:t>
        <a:bodyPr/>
        <a:lstStyle/>
        <a:p>
          <a:r>
            <a:rPr lang="en-US" sz="1800" b="1" noProof="0" dirty="0">
              <a:effectLst>
                <a:outerShdw blurRad="38100" dist="38100" dir="2700000" algn="tl">
                  <a:srgbClr val="000000"/>
                </a:outerShdw>
              </a:effectLst>
            </a:rPr>
            <a:t>Молете се Светият Дух да работи в сърцето на този човек. Молете се за подходящи възможности да общувате с него</a:t>
          </a:r>
          <a:endParaRPr lang="en-US" sz="18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18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1800">
            <a:effectLst>
              <a:outerShdw blurRad="38100" dist="38100" dir="2700000" algn="tl">
                <a:srgbClr val="000000"/>
              </a:outerShdw>
            </a:effectLst>
          </a:endParaRPr>
        </a:p>
      </dgm:t>
    </dgm:pt>
    <dgm:pt modelId="{FBECE91F-0254-4111-9EE1-87914741E100}">
      <dgm:prSet custT="1"/>
      <dgm:spPr/>
      <dgm:t>
        <a:bodyPr/>
        <a:lstStyle/>
        <a:p>
          <a:r>
            <a:rPr lang="en-US" sz="1800" b="1" noProof="0" dirty="0">
              <a:effectLst>
                <a:outerShdw blurRad="38100" dist="38100" dir="2700000" algn="tl">
                  <a:srgbClr val="000000"/>
                </a:outerShdw>
              </a:effectLst>
            </a:rPr>
            <a:t>Потърсете естествени начини да говорите за собствените си преживявания във вярата или да се помолите за него</a:t>
          </a:r>
          <a:endParaRPr lang="en-US" sz="18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18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1800">
            <a:effectLst>
              <a:outerShdw blurRad="38100" dist="38100" dir="2700000" algn="tl">
                <a:srgbClr val="000000"/>
              </a:outerShdw>
            </a:effectLst>
          </a:endParaRPr>
        </a:p>
      </dgm:t>
    </dgm:pt>
    <dgm:pt modelId="{5EDD4311-015B-414E-ADD2-AB3A98181F82}">
      <dgm:prSet custT="1"/>
      <dgm:spPr/>
      <dgm:t>
        <a:bodyPr/>
        <a:lstStyle/>
        <a:p>
          <a:r>
            <a:rPr lang="en-US" sz="1800" b="1" noProof="0" dirty="0">
              <a:effectLst>
                <a:outerShdw blurRad="38100" dist="38100" dir="2700000" algn="tl">
                  <a:srgbClr val="000000"/>
                </a:outerShdw>
              </a:effectLst>
            </a:rPr>
            <a:t>Намерете начини да свържете новия си приятел с други хора от вашата църква</a:t>
          </a:r>
          <a:endParaRPr lang="en-US" sz="18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18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1800">
            <a:effectLst>
              <a:outerShdw blurRad="38100" dist="38100" dir="2700000" algn="tl">
                <a:srgbClr val="000000"/>
              </a:outerShdw>
            </a:effectLst>
          </a:endParaRPr>
        </a:p>
      </dgm:t>
    </dgm:pt>
    <dgm:pt modelId="{13AC2F98-65BF-4C8E-A025-DE2F56A8CAC8}">
      <dgm:prSet custT="1"/>
      <dgm:spPr/>
      <dgm:t>
        <a:bodyPr/>
        <a:lstStyle/>
        <a:p>
          <a:r>
            <a:rPr lang="en-US" sz="1800" b="1" noProof="0" dirty="0">
              <a:effectLst>
                <a:outerShdw blurRad="38100" dist="38100" dir="2700000" algn="tl">
                  <a:srgbClr val="000000"/>
                </a:outerShdw>
              </a:effectLst>
            </a:rPr>
            <a:t>Молете се за конкретните нужди или въпроси, които новият ви приятел може да има</a:t>
          </a:r>
          <a:endParaRPr lang="en-US" sz="18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18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1800">
            <a:effectLst>
              <a:outerShdw blurRad="38100" dist="38100" dir="2700000" algn="tl">
                <a:srgbClr val="000000"/>
              </a:outerShdw>
            </a:effectLst>
          </a:endParaRPr>
        </a:p>
      </dgm:t>
    </dgm:pt>
    <dgm:pt modelId="{16E11919-8E5B-454A-BEB2-E5FE04D70AFE}">
      <dgm:prSet custT="1"/>
      <dgm:spPr/>
      <dgm:t>
        <a:bodyPr/>
        <a:lstStyle/>
        <a:p>
          <a:r>
            <a:rPr lang="en-US" sz="1800" b="1" noProof="0" dirty="0">
              <a:effectLst>
                <a:outerShdw blurRad="38100" dist="38100" dir="2700000" algn="tl">
                  <a:srgbClr val="000000"/>
                </a:outerShdw>
              </a:effectLst>
            </a:rPr>
            <a:t>Потърсете възможност да му покажете как Библията предлага утеха, съвет и напътствие в нашия живот</a:t>
          </a:r>
          <a:endParaRPr lang="en-US" sz="18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18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1800">
            <a:effectLst>
              <a:outerShdw blurRad="38100" dist="38100" dir="2700000" algn="tl">
                <a:srgbClr val="000000"/>
              </a:outerShdw>
            </a:effectLst>
          </a:endParaRPr>
        </a:p>
      </dgm:t>
    </dgm:pt>
    <dgm:pt modelId="{4917D731-CAC8-4AE0-8849-99951B9BC504}">
      <dgm:prSet custT="1"/>
      <dgm:spPr/>
      <dgm:t>
        <a:bodyPr/>
        <a:lstStyle/>
        <a:p>
          <a:r>
            <a:rPr lang="en-US" sz="1600" b="1" noProof="0" dirty="0">
              <a:effectLst>
                <a:outerShdw blurRad="38100" dist="38100" dir="2700000" algn="tl">
                  <a:srgbClr val="000000"/>
                </a:outerShdw>
              </a:effectLst>
            </a:rPr>
            <a:t>Ще дойде момент, в който ще искате да попитате приятеля си дали би искал да изучава Библията заедно с вас. По-късно приятелят ви може да пожелае да се кръсти</a:t>
          </a:r>
          <a:endParaRPr lang="en-US" sz="16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18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18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Опознайте някого и с времето изградете приятелство</a:t>
          </a:r>
          <a:endParaRPr lang="en-US" sz="18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Молете се Светият Дух да работи в сърцето на този човек. Молете се за подходящи възможности да общувате с него</a:t>
          </a:r>
          <a:endParaRPr lang="en-US" sz="18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Потърсете естествени начини да говорите за собствените си преживявания във вярата или да се помолите за него</a:t>
          </a:r>
          <a:endParaRPr lang="en-US" sz="18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Намерете начини да свържете новия си приятел с други хора от вашата църква</a:t>
          </a:r>
          <a:endParaRPr lang="en-US" sz="18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Молете се за конкретните нужди или въпроси, които новият ви приятел може да има</a:t>
          </a:r>
          <a:endParaRPr lang="en-US" sz="18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Потърсете възможност да му покажете как Библията предлага утеха, съвет и напътствие в нашия живот</a:t>
          </a:r>
          <a:endParaRPr lang="en-US" sz="18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noProof="0" dirty="0">
              <a:effectLst>
                <a:outerShdw blurRad="38100" dist="38100" dir="2700000" algn="tl">
                  <a:srgbClr val="000000"/>
                </a:outerShdw>
              </a:effectLst>
            </a:rPr>
            <a:t>Ще дойде момент, в който ще искате да попитате приятеля си дали би искал да изучава Библията заедно с вас. По-късно приятелят ви може да пожелае да се кръсти</a:t>
          </a:r>
          <a:endParaRPr lang="en-US" sz="16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2A476-D74D-4592-8912-155A3EAE6288}" type="datetimeFigureOut">
              <a:rPr lang="es-ES" smtClean="0"/>
              <a:t>17/05/2026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02D74-E280-4253-8E26-612CA47F653F}" type="slidenum">
              <a:rPr lang="es-ES" smtClean="0"/>
              <a:t>‹Nº›</a:t>
            </a:fld>
            <a:endParaRPr lang="es-ES"/>
          </a:p>
        </p:txBody>
      </p:sp>
    </p:spTree>
    <p:extLst>
      <p:ext uri="{BB962C8B-B14F-4D97-AF65-F5344CB8AC3E}">
        <p14:creationId xmlns:p14="http://schemas.microsoft.com/office/powerpoint/2010/main" val="66924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C02D74-E280-4253-8E26-612CA47F653F}" type="slidenum">
              <a:rPr lang="es-ES" smtClean="0"/>
              <a:t>3</a:t>
            </a:fld>
            <a:endParaRPr lang="es-ES"/>
          </a:p>
        </p:txBody>
      </p:sp>
    </p:spTree>
    <p:extLst>
      <p:ext uri="{BB962C8B-B14F-4D97-AF65-F5344CB8AC3E}">
        <p14:creationId xmlns:p14="http://schemas.microsoft.com/office/powerpoint/2010/main" val="198480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C02D74-E280-4253-8E26-612CA47F653F}" type="slidenum">
              <a:rPr lang="es-ES" smtClean="0"/>
              <a:t>5</a:t>
            </a:fld>
            <a:endParaRPr lang="es-ES"/>
          </a:p>
        </p:txBody>
      </p:sp>
    </p:spTree>
    <p:extLst>
      <p:ext uri="{BB962C8B-B14F-4D97-AF65-F5344CB8AC3E}">
        <p14:creationId xmlns:p14="http://schemas.microsoft.com/office/powerpoint/2010/main" val="135468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543117" y="6471821"/>
            <a:ext cx="3648883" cy="338554"/>
          </a:xfrm>
          <a:prstGeom prst="rect">
            <a:avLst/>
          </a:prstGeom>
          <a:noFill/>
        </p:spPr>
        <p:txBody>
          <a:bodyPr wrap="none" rtlCol="0">
            <a:spAutoFit/>
          </a:bodyPr>
          <a:lstStyle/>
          <a:p>
            <a:pPr algn="r"/>
            <a:r>
              <a:rPr lang="en-US" sz="1600" b="1" noProof="0" dirty="0">
                <a:solidFill>
                  <a:srgbClr val="FFFF99"/>
                </a:solidFill>
                <a:effectLst>
                  <a:outerShdw blurRad="38100" dist="38100" dir="2700000" algn="tl">
                    <a:srgbClr val="000000"/>
                  </a:outerShdw>
                </a:effectLst>
              </a:rPr>
              <a:t>Урок 12 за 20 юни 2026 г.</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СПОДЕЛЕТЕ ГО</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6="http://schemas.microsoft.com/office/powerpoint/2015/main" xmlns:adec="http://schemas.microsoft.com/office/drawing/2017/decorative"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8"/>
            <a:ext cx="3790911" cy="2309097"/>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en-US" sz="4400" spc="300" noProof="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БОГ ТЪРСИ СВОИТЕ ДЕЦА</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r>
              <a:rPr lang="en-US" b="1" noProof="0" dirty="0">
                <a:solidFill>
                  <a:schemeClr val="accent1">
                    <a:lumMod val="75000"/>
                  </a:schemeClr>
                </a:solidFill>
                <a:latin typeface="Comic Sans MS" panose="030F0702030302020204" pitchFamily="66" charset="0"/>
              </a:rPr>
              <a:t>„Не е ли Ефрем моят възлюбен син, детето, в което се наслаждавам? Макар че често говоря против него, все пак го помня. Затова сърцето ми копнее за него; „Имам голямо състрадание към него“, заявява Господ.“ </a:t>
            </a:r>
            <a:r>
              <a:rPr lang="en-US" sz="1400" b="1" noProof="0" dirty="0">
                <a:solidFill>
                  <a:schemeClr val="accent1">
                    <a:lumMod val="75000"/>
                  </a:schemeClr>
                </a:solidFill>
                <a:latin typeface="Comic Sans MS" panose="030F0702030302020204" pitchFamily="66" charset="0"/>
              </a:rPr>
              <a:t>(Еремия 31:20 </a:t>
            </a:r>
            <a:r>
              <a:rPr lang="en-US" sz="1100" b="1" noProof="0" dirty="0">
                <a:solidFill>
                  <a:schemeClr val="accent1">
                    <a:lumMod val="75000"/>
                  </a:schemeClr>
                </a:solidFill>
                <a:latin typeface="Comic Sans MS" panose="030F0702030302020204" pitchFamily="66" charset="0"/>
              </a:rPr>
              <a:t>NIV</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3771900" y="1571907"/>
            <a:ext cx="5666617" cy="1323439"/>
          </a:xfrm>
          <a:prstGeom prst="rect">
            <a:avLst/>
          </a:prstGeom>
          <a:noFill/>
        </p:spPr>
        <p:txBody>
          <a:bodyPr wrap="square" rtlCol="0">
            <a:spAutoFit/>
          </a:bodyPr>
          <a:lstStyle/>
          <a:p>
            <a:pPr>
              <a:spcBef>
                <a:spcPts val="600"/>
              </a:spcBef>
            </a:pPr>
            <a:r>
              <a:rPr lang="en-US" sz="2000" b="1" noProof="0" dirty="0"/>
              <a:t>В определен момент Божият народ се раздели: Ефрем (северното царство) се отвърна от Бога; Юда (южното царство) остана верен.</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18911" y="4325028"/>
            <a:ext cx="9153939" cy="1015663"/>
          </a:xfrm>
          <a:prstGeom prst="rect">
            <a:avLst/>
          </a:prstGeom>
          <a:noFill/>
        </p:spPr>
        <p:txBody>
          <a:bodyPr wrap="square">
            <a:spAutoFit/>
          </a:bodyPr>
          <a:lstStyle/>
          <a:p>
            <a:pPr>
              <a:spcBef>
                <a:spcPts val="600"/>
              </a:spcBef>
            </a:pPr>
            <a:r>
              <a:rPr lang="en-US" sz="2000" b="1" noProof="0" dirty="0"/>
              <a:t>Към онези, които са служили на Бога, а после са Го изоставили, Бог продължава да призовава с любов. Те са Негови деца и Той ги обича и упорито ги призовава да се върнат при Него.</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3771900" y="2794579"/>
            <a:ext cx="566661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Въпреки отстъпничеството му, Бог продължи да гледа на Ефрем като на своя възлюбен син (Ер. 31:20). Той дори изобрази баба му, Рахил, като плачеща за синовете си, които бяха умрели в греховете си (Ер. 31:15).</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18911" y="5239923"/>
            <a:ext cx="915393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Може би някои от нашите собствени деца, които някога са познавали вярата, са я изоставили. Далеч от това да им обърнем гръб, ние трябва да продължаваме да ги обичаме и да им говорим с доброта. Бог ни напомня, че те са обект на Неговото най-нежно състрадание и Той искрено желае те да се върнат при Него.</a:t>
            </a: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ТЪРСИМ ТОЗИ, КОЙТО Е ОТИШЪЛ</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Comic Sans MS" panose="030F0702030302020204" pitchFamily="66" charset="0"/>
              </a:rPr>
              <a:t>„Макар че ги разпръсквам сред народите, в далечни земи те ще си спомнят за Мен. Те и децата им ще оцелеят и ще се върнат“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(Захария 10:9 </a:t>
            </a:r>
            <a:r>
              <a:rPr lang="en-US" sz="1100" b="1" noProof="0" dirty="0">
                <a:solidFill>
                  <a:srgbClr val="FEEAED"/>
                </a:solidFill>
                <a:effectLst>
                  <a:outerShdw blurRad="38100" dist="38100" dir="2700000" algn="tl">
                    <a:srgbClr val="000000"/>
                  </a:outerShdw>
                </a:effectLst>
                <a:latin typeface="Comic Sans MS" panose="030F0702030302020204" pitchFamily="66" charset="0"/>
              </a:rPr>
              <a:t>NIV</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297381"/>
            <a:ext cx="8229184" cy="1323439"/>
          </a:xfrm>
          <a:prstGeom prst="rect">
            <a:avLst/>
          </a:prstGeom>
          <a:noFill/>
        </p:spPr>
        <p:txBody>
          <a:bodyPr wrap="square" rtlCol="0">
            <a:spAutoFit/>
          </a:bodyPr>
          <a:lstStyle/>
          <a:p>
            <a:pPr>
              <a:spcBef>
                <a:spcPts val="600"/>
              </a:spcBef>
            </a:pPr>
            <a:r>
              <a:rPr lang="en-US" sz="2000" b="1" noProof="0" dirty="0"/>
              <a:t>Нашият съпруг; нашият син; нашата дъщеря; нашият приятел; нашият съсед; онзи брат или сестра, които някога седяха на онази пейка… Един ден те се покланяха заедно с нас, но сега, къде са те?</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393890"/>
            <a:ext cx="4379027" cy="1631216"/>
          </a:xfrm>
          <a:prstGeom prst="rect">
            <a:avLst/>
          </a:prstGeom>
          <a:noFill/>
        </p:spPr>
        <p:txBody>
          <a:bodyPr wrap="square">
            <a:spAutoFit/>
          </a:bodyPr>
          <a:lstStyle/>
          <a:p>
            <a:pPr>
              <a:spcBef>
                <a:spcPts val="600"/>
              </a:spcBef>
            </a:pPr>
            <a:r>
              <a:rPr lang="en-US" sz="2000" b="1" noProof="0" dirty="0"/>
              <a:t>Наш дълг е да отидем, да ги намерим и да ги върнем в стадото. Как да го направим? Първо, като се молим. Второ, като бъдем пример за любов и доброта към тях.</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49962"/>
            <a:ext cx="822918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Има много причини, поради които хората напускат църквата. Ние не сме призвани да съдим техните причини, да критикуваме мотивите им или просто да ги забравим.</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223622"/>
            <a:ext cx="437902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Свидетелството на вашия живот, вашите действия, думи и молитви за някой, който се е отклонил от Бога, могат радикално да променят живота и бъдещето му.</a:t>
            </a: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423027"/>
            <a:ext cx="9848850" cy="5786199"/>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„Бог би могъл да повери посланието на Евангелието и цялото дело на любовното служение на небесните ангели. Би могъл да използва други средства за осъществяване на Своята цел. Но в Своята безкрайна любов Той избра да ни направи Свои съработници – заедно с Христос и ангелите –, за да можем да споделим благословението, радостта и духовното възвисяване, които произтичат от това безкористно служение. […]</a:t>
            </a:r>
          </a:p>
          <a:p>
            <a:pPr>
              <a:spcBef>
                <a:spcPts val="600"/>
              </a:spcBef>
            </a:pPr>
            <a:r>
              <a:rPr lang="en-US" sz="2400" b="1" noProof="0" dirty="0">
                <a:latin typeface="Constantia" panose="02030602050306030303" pitchFamily="18" charset="0"/>
              </a:rPr>
              <a:t>Ако се заемете с работата, както Христос е предвидил за Своите ученици, и спечелите души за Него, ще почувствате нуждата от по-дълбоко преживяване и по-голямо познание в божествените неща и ще жадувате за правдата. Ще молите Бога, вярата ви ще се укрепи и душата ви ще пие по-дълбоки глътки от извора на спасението. Срещането с противопоставяне и изпитания ще ви подтикне към Библията и молитвата. Ще растете в благодатта и познанието за Христос и ще придобиете богат опит”.</a:t>
            </a:r>
          </a:p>
          <a:p>
            <a:pPr>
              <a:spcBef>
                <a:spcPts val="600"/>
              </a:spcBef>
            </a:pPr>
            <a:r>
              <a:rPr lang="en-US"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err="1"/>
              <a:t>Е. Г. Уайт </a:t>
            </a:r>
            <a:r>
              <a:rPr lang="en-US" sz="1600" b="1" noProof="0" dirty="0"/>
              <a:t>(Пътят към Христос, стр.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D190FFD-30A2-4BD4-AF56-27A026AB5141}"/>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2919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156279" y="577380"/>
            <a:ext cx="4369201" cy="6032421"/>
          </a:xfrm>
          <a:prstGeom prst="rect">
            <a:avLst/>
          </a:prstGeom>
          <a:noFill/>
        </p:spPr>
        <p:txBody>
          <a:bodyPr wrap="square">
            <a:spAutoFit/>
          </a:bodyPr>
          <a:lstStyle/>
          <a:p>
            <a:pPr lvl="0" algn="ctr">
              <a:defRPr/>
            </a:pP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„Господ Бог ми даде език на учен, за да знам как да кажа дума на време на онези, които са изнемощели. Той ме събужда всяка сутрин, отваря ухото ми, за да слушам като учен</a:t>
            </a: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(Исая 50:4)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6600824" y="3429000"/>
            <a:ext cx="5575542"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noProof="0" dirty="0">
                <a:solidFill>
                  <a:srgbClr val="A70FDB"/>
                </a:solidFill>
              </a:rPr>
              <a:t>Какво трябва да споделяме?</a:t>
            </a:r>
          </a:p>
          <a:p>
            <a:pPr lvl="1">
              <a:spcBef>
                <a:spcPts val="600"/>
              </a:spcBef>
            </a:pPr>
            <a:r>
              <a:rPr lang="en-US" sz="2000" b="1" noProof="0" dirty="0"/>
              <a:t>Великата мисия</a:t>
            </a:r>
          </a:p>
          <a:p>
            <a:pPr>
              <a:spcBef>
                <a:spcPts val="1800"/>
              </a:spcBef>
            </a:pPr>
            <a:r>
              <a:rPr lang="en-US" sz="2000" b="1" noProof="0" dirty="0">
                <a:solidFill>
                  <a:srgbClr val="00A44E"/>
                </a:solidFill>
              </a:rPr>
              <a:t>Как можем да споделяме?</a:t>
            </a:r>
          </a:p>
          <a:p>
            <a:pPr lvl="1">
              <a:spcBef>
                <a:spcPts val="600"/>
              </a:spcBef>
            </a:pPr>
            <a:r>
              <a:rPr lang="en-US" sz="2000" b="1" noProof="0" dirty="0"/>
              <a:t>Да подражаваме на Исус</a:t>
            </a:r>
          </a:p>
          <a:p>
            <a:pPr lvl="1">
              <a:spcBef>
                <a:spcPts val="600"/>
              </a:spcBef>
            </a:pPr>
            <a:r>
              <a:rPr lang="en-US" sz="2000" b="1" noProof="0" dirty="0"/>
              <a:t>Поддържане на приятелства</a:t>
            </a:r>
          </a:p>
          <a:p>
            <a:pPr>
              <a:spcBef>
                <a:spcPts val="1800"/>
              </a:spcBef>
            </a:pPr>
            <a:r>
              <a:rPr lang="en-US" sz="2000" b="1" noProof="0" dirty="0">
                <a:solidFill>
                  <a:srgbClr val="C64D1C"/>
                </a:solidFill>
              </a:rPr>
              <a:t>Как да върнем онези, които са си тръгнали?</a:t>
            </a:r>
          </a:p>
          <a:p>
            <a:pPr lvl="1">
              <a:spcBef>
                <a:spcPts val="600"/>
              </a:spcBef>
            </a:pPr>
            <a:r>
              <a:rPr lang="en-US" sz="2000" b="1" noProof="0" dirty="0"/>
              <a:t>Бог търси Своите деца</a:t>
            </a:r>
          </a:p>
          <a:p>
            <a:pPr lvl="1">
              <a:spcBef>
                <a:spcPts val="600"/>
              </a:spcBef>
            </a:pPr>
            <a:r>
              <a:rPr lang="en-US" sz="2000" b="1" noProof="0" dirty="0"/>
              <a:t>Търсим този, който си е тръгнал</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224746"/>
            <a:ext cx="8191500" cy="1015663"/>
          </a:xfrm>
          <a:prstGeom prst="rect">
            <a:avLst/>
          </a:prstGeom>
          <a:noFill/>
        </p:spPr>
        <p:txBody>
          <a:bodyPr wrap="square" rtlCol="0">
            <a:spAutoFit/>
          </a:bodyPr>
          <a:lstStyle/>
          <a:p>
            <a:pPr>
              <a:spcBef>
                <a:spcPts val="600"/>
              </a:spcBef>
            </a:pPr>
            <a:r>
              <a:rPr lang="en-US" sz="2000" b="1" noProof="0" dirty="0"/>
              <a:t>Хиляди хора не познават истински Исус. Наричаме ги „изгубени овце”, но те дори не знаят, че са изгубени. И как ще разберат, че се нуждаят от Исус, ако никой не им го обясни?</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252" r="5453"/>
          <a:stretch>
            <a:fillRect/>
          </a:stretch>
        </p:blipFill>
        <p:spPr>
          <a:xfrm>
            <a:off x="2466974" y="3428999"/>
            <a:ext cx="3486151"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72715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72715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72715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72715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2715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13742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13687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6200000">
            <a:off x="613742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725406"/>
            <a:ext cx="81915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Как Бог е избрал да достигне до всички тези хора? Чрез нас. Това е нашата „велика мисия“.</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197363"/>
            <a:ext cx="81914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Бог се грижи за всеки човек на тази планета и „иска всички хора да бъдат спасени и да достигнат познание на истината“ (1 Тим. 2:4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Това включва както онези, които не Го познават</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така и онези</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 които, след като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са Го познавали, са се отвърнали от Неговите пътища.</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en-US" sz="8800" b="1" spc="600" noProof="0" dirty="0">
                <a:ln w="15875">
                  <a:noFill/>
                  <a:prstDash val="solid"/>
                </a:ln>
                <a:solidFill>
                  <a:srgbClr val="FFFFFF"/>
                </a:solidFill>
                <a:effectLst>
                  <a:outerShdw blurRad="38100" dist="22860" dir="5400000" algn="tl" rotWithShape="0">
                    <a:srgbClr val="000000">
                      <a:alpha val="30000"/>
                    </a:srgbClr>
                  </a:outerShdw>
                </a:effectLst>
              </a:rPr>
              <a:t>Какво да споделим?</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4"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sz="4400" b="1" noProof="0" dirty="0">
                <a:ln/>
                <a:solidFill>
                  <a:schemeClr val="accent2">
                    <a:lumMod val="75000"/>
                  </a:schemeClr>
                </a:solidFill>
                <a:effectLst>
                  <a:outerShdw blurRad="50800" dist="50800" dir="3300000" algn="ctr" rotWithShape="0">
                    <a:schemeClr val="bg1">
                      <a:alpha val="68000"/>
                    </a:schemeClr>
                  </a:outerShdw>
                </a:effectLst>
              </a:rPr>
              <a:t>ВЕЛИКОТО ПОСЛАНИЕ</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Comic Sans MS" panose="030F0702030302020204" pitchFamily="66" charset="0"/>
              </a:rPr>
              <a:t>„Идете, прочее, и учете всички народи, кръщавайки ги в името на Отца и Сина и Светия Дух“ </a:t>
            </a:r>
            <a:r>
              <a:rPr lang="en-US" sz="1400" b="1" noProof="0" dirty="0">
                <a:solidFill>
                  <a:schemeClr val="accent6">
                    <a:lumMod val="75000"/>
                  </a:schemeClr>
                </a:solidFill>
                <a:latin typeface="Comic Sans MS" panose="030F0702030302020204" pitchFamily="66" charset="0"/>
              </a:rPr>
              <a:t>(Матей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298003" y="1374675"/>
            <a:ext cx="7029149" cy="1015663"/>
          </a:xfrm>
          <a:prstGeom prst="rect">
            <a:avLst/>
          </a:prstGeom>
          <a:noFill/>
        </p:spPr>
        <p:txBody>
          <a:bodyPr wrap="square" rtlCol="0">
            <a:spAutoFit/>
          </a:bodyPr>
          <a:lstStyle/>
          <a:p>
            <a:pPr>
              <a:spcBef>
                <a:spcPts val="600"/>
              </a:spcBef>
            </a:pPr>
            <a:r>
              <a:rPr lang="en-US" sz="2000" b="1" noProof="0" dirty="0"/>
              <a:t>„Идете… [при] всички народи“ беше заповедта, която Исус даде на хората, събрали се да Го видят след възкресението Му (Мат. 28:18-19а).</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4774"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271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104773"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904155" y="4723581"/>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298003" y="4638535"/>
            <a:ext cx="5522021" cy="2246769"/>
          </a:xfrm>
          <a:prstGeom prst="rect">
            <a:avLst/>
          </a:prstGeom>
          <a:noFill/>
        </p:spPr>
        <p:txBody>
          <a:bodyPr wrap="square">
            <a:spAutoFit/>
          </a:bodyPr>
          <a:lstStyle/>
          <a:p>
            <a:pPr>
              <a:spcBef>
                <a:spcPts val="600"/>
              </a:spcBef>
            </a:pPr>
            <a:r>
              <a:rPr lang="en-US" sz="2000" b="1" noProof="0" dirty="0"/>
              <a:t>Подобно на Петър и Йоан, „ние не можем да не говорим за това, което сме видели и чули“ (Деяния 4:20). Можем да говорим от амвона, да викаме по улиците, да споделяме свидетелството си в социалните медии или просто да го споделяме с някого. Всички ние сме въвлечени в това.</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298003" y="3447989"/>
            <a:ext cx="702914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Тези ученици, от своя страна, научиха други ученици… и така нататък в продължение на две хиляди години… до наши дни. Сега ние сме тези, които получават заповедта на Исус.</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298003" y="2257444"/>
            <a:ext cx="702914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Какво трябваше да направят те? Трябваше да отидат и да правят ученици. Тоест, да се свързват с хора, да ги кръщават и да ги учат да бъдат ученици на Исус (Мат. 28:19-20).</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noProof="0" dirty="0"/>
              <a:t>КАК МОЖЕМ ДА СПОДЕЛЯМЕ?</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ПОДРАЖАВАЙКИ ИСУС</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584775"/>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Comic Sans MS" panose="030F0702030302020204" pitchFamily="66" charset="0"/>
              </a:rPr>
              <a:t>„Защото любовта на Христос ни принуждава, тъй като сме убедени, че един е умрял за всички“ </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                         (2 Коринтяни 5:14а </a:t>
            </a:r>
            <a:r>
              <a:rPr lang="en-US" sz="1100" b="1" noProof="0" dirty="0">
                <a:solidFill>
                  <a:srgbClr val="FFFF99"/>
                </a:solidFill>
                <a:effectLst>
                  <a:outerShdw blurRad="38100" dist="25400" dir="2700000" algn="tl">
                    <a:srgbClr val="000000"/>
                  </a:outerShdw>
                </a:effectLst>
                <a:latin typeface="Comic Sans MS" panose="030F0702030302020204" pitchFamily="66" charset="0"/>
              </a:rPr>
              <a:t>NIV</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8930293" cy="400110"/>
          </a:xfrm>
          <a:prstGeom prst="rect">
            <a:avLst/>
          </a:prstGeom>
          <a:noFill/>
        </p:spPr>
        <p:txBody>
          <a:bodyPr wrap="square" rtlCol="0">
            <a:spAutoFit/>
          </a:bodyPr>
          <a:lstStyle/>
          <a:p>
            <a:pPr>
              <a:spcBef>
                <a:spcPts val="600"/>
              </a:spcBef>
            </a:pPr>
            <a:r>
              <a:rPr lang="en-US" sz="2000" b="1" noProof="0" dirty="0"/>
              <a:t>Какво мотивира Исус да търси „изгубените овце“ (Мат. 15:24)?</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2709" y="1862399"/>
            <a:ext cx="1903559" cy="2550770"/>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42543" y="1478499"/>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1885320"/>
            <a:ext cx="6936392" cy="1938992"/>
          </a:xfrm>
          <a:prstGeom prst="rect">
            <a:avLst/>
          </a:prstGeom>
          <a:noFill/>
        </p:spPr>
        <p:txBody>
          <a:bodyPr wrap="square">
            <a:spAutoFit/>
          </a:bodyPr>
          <a:lstStyle/>
          <a:p>
            <a:pPr>
              <a:spcBef>
                <a:spcPts val="600"/>
              </a:spcBef>
            </a:pPr>
            <a:r>
              <a:rPr lang="en-US" sz="2000" b="1" noProof="0" dirty="0"/>
              <a:t>Без съмнение, това беше Неговата любов към нас (Мат. 9:36; Еф. 5:2). Той също така е вложил Своята любов в нас, за да можем да я споделим с онези, които все още не познават Исус. Понякога хората се опитват да принудят другите да приемат Исус за тяхно собствено добро. Но това не е методът, който Бог е избрал.</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635497" y="4383310"/>
            <a:ext cx="6463948" cy="1631216"/>
          </a:xfrm>
          <a:prstGeom prst="rect">
            <a:avLst/>
          </a:prstGeom>
          <a:noFill/>
        </p:spPr>
        <p:txBody>
          <a:bodyPr wrap="square">
            <a:spAutoFit/>
          </a:bodyPr>
          <a:lstStyle/>
          <a:p>
            <a:pPr>
              <a:spcBef>
                <a:spcPts val="600"/>
              </a:spcBef>
            </a:pPr>
            <a:r>
              <a:rPr lang="en-US" sz="2000" b="1" noProof="0" dirty="0"/>
              <a:t>Бог не принуди Адам и Ева да не съгрешават. Той не принуди хората от преди потопа да влязат в ковчега. Той не принуди ниневийците да Го приемат. Той им говори с любов и ги предупреди за последствията от това, че следват собствените си пътища.</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632801" y="6188214"/>
            <a:ext cx="65877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Като подражаваме на Исус, ние показваме Неговата любов на другите и ги каним да Го следват.</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584775"/>
          </a:xfrm>
          <a:prstGeom prst="rect">
            <a:avLst/>
          </a:prstGeom>
          <a:noFill/>
        </p:spPr>
        <p:txBody>
          <a:bodyPr wrap="square">
            <a:spAutoFit/>
            <a:scene3d>
              <a:camera prst="orthographicFront"/>
              <a:lightRig rig="threePt" dir="t"/>
            </a:scene3d>
            <a:sp3d extrusionH="57150">
              <a:bevelT w="38100" h="38100"/>
            </a:sp3d>
          </a:bodyPr>
          <a:lstStyle/>
          <a:p>
            <a:pPr algn="ctr"/>
            <a:r>
              <a:rPr lang="en-US" sz="3200" noProof="0" dirty="0">
                <a:ln w="0"/>
                <a:solidFill>
                  <a:srgbClr val="429EB4"/>
                </a:solidFill>
                <a:effectLst>
                  <a:outerShdw blurRad="38100" dist="25400" dir="5400000" algn="ctr" rotWithShape="0">
                    <a:srgbClr val="6E747A"/>
                  </a:outerShdw>
                </a:effectLst>
              </a:rPr>
              <a:t>ГРИЖА ЗА ПРИЯТЕЛСТВОТО</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496661"/>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„…Бъдете винаги готови да отговаряте на всеки, който ви пита за надеждата, която имате. Но правете това с кротост и уважение.“ </a:t>
            </a:r>
            <a:r>
              <a:rPr lang="en-US" sz="1400" b="1" noProof="0" dirty="0">
                <a:solidFill>
                  <a:schemeClr val="accent1">
                    <a:lumMod val="75000"/>
                  </a:schemeClr>
                </a:solidFill>
                <a:latin typeface="Comic Sans MS" panose="030F0702030302020204" pitchFamily="66" charset="0"/>
              </a:rPr>
              <a:t>(1 Петрово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0" y="1582510"/>
            <a:ext cx="5343525" cy="1938992"/>
          </a:xfrm>
          <a:prstGeom prst="rect">
            <a:avLst/>
          </a:prstGeom>
          <a:noFill/>
        </p:spPr>
        <p:txBody>
          <a:bodyPr wrap="square" rtlCol="0">
            <a:spAutoFit/>
          </a:bodyPr>
          <a:lstStyle/>
          <a:p>
            <a:pPr>
              <a:spcBef>
                <a:spcPts val="600"/>
              </a:spcBef>
            </a:pPr>
            <a:r>
              <a:rPr lang="en-US" sz="2000" b="1" noProof="0" dirty="0"/>
              <a:t>Всички ние сме проповедници на Исус и ни е заповядано да се подготвим за това (1 Петрово 3:15). Но не всички от нас знаят как да проповядват. Въпреки това, имаме обещанието, че самият Бог ще ни даде необходимите думи (Исая 50:4).</a:t>
            </a: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2306226001"/>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0" y="5556587"/>
            <a:ext cx="5343525" cy="1323439"/>
          </a:xfrm>
          <a:prstGeom prst="rect">
            <a:avLst/>
          </a:prstGeom>
          <a:noFill/>
        </p:spPr>
        <p:txBody>
          <a:bodyPr wrap="square">
            <a:spAutoFit/>
          </a:bodyPr>
          <a:lstStyle/>
          <a:p>
            <a:pPr>
              <a:spcBef>
                <a:spcPts val="600"/>
              </a:spcBef>
            </a:pPr>
            <a:r>
              <a:rPr lang="en-US" sz="2000" b="1" noProof="0" dirty="0"/>
              <a:t>Ето няколко прости съвета, които да имате предвид, когато обмисляте как да бъдете по-целенасочени в споделянето на Исус с другите:</a:t>
            </a: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58113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58113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0" y="1865977"/>
            <a:ext cx="12191999"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sz="8000" noProof="0" dirty="0"/>
              <a:t>КАК ДА ПРИВЛЕЧЕМ ОПЪТ ОНЕЗИ, КОИТО СА НАПУСНАЛИ?</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577</TotalTime>
  <Words>1415</Words>
  <Application>Microsoft Office PowerPoint</Application>
  <PresentationFormat>Panorámica</PresentationFormat>
  <Paragraphs>59</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Comic Sans MS</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docId:CD4686EDFEEE368DD8C9E9F98540139E</cp:keywords>
  <cp:lastModifiedBy>Isabel Laveda</cp:lastModifiedBy>
  <cp:revision>113</cp:revision>
  <dcterms:created xsi:type="dcterms:W3CDTF">2026-05-02T16:09:24Z</dcterms:created>
  <dcterms:modified xsi:type="dcterms:W3CDTF">2026-05-17T06:23:43Z</dcterms:modified>
</cp:coreProperties>
</file>