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4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4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 същия този момент Бог сключи завет с Аврам, като премина сред жертвите (Бит.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промени името му и това на Сара и го увери, че неговият потомък ще бъде синът на Сара (Бит.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се яви на Авраам в плът, заедно с двама ангела, и му съобщи за раждането на Исаак (Бит.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поиска от Авраам да принесе в жертва сина си Исаак. Чрез предоставянето на заместваща жертва великият план за изкупление му беше разкрит (Бит.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Сихем му беше обещано, че потомците му ще наследят земята Ханаан (Бит.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Бетел Бог поднови завета Си, като му каза, че потомците му ще бъдат като „праха на земята“ (Бит.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Мамре му беше дадено уверение, че потомците му ще бъдат толкова многобройни, колкото звездите. „Аврам повярва на Господа, и Той му го счете за праведност“ (Бит. 15:1-6 NIV)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Неговата привлекателност не беше физическа, а духовна (ст.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Той беше презрян, съкрушен и отхвърлен (ст.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Въпреки че изцели множества, те не го приеха (ст.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Чрез смъртта Си на кръста Той ни дава спасение (ст.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Бог възложи върху Него всичките ни грехове (ст.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/>
            <a:t>Той не се защити пред обвинителите си (ст.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/>
            <a:t>Той беше съден и осъден на смърт (ст.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/>
            <a:t>Беше погребан с богатите (ст. 9а)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/>
            <a:t>Той никога не съгреши(ст. 9б)</a:t>
          </a:r>
          <a:br>
            <a:rPr lang="en-US" sz="1800" b="1" noProof="0" dirty="0"/>
          </a:b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/>
            <a:t>Възкръсна след изкупителната си смърт (ст. 10)</a:t>
          </a:r>
          <a:br>
            <a:rPr lang="en-US" sz="1800" b="1" noProof="0" dirty="0"/>
          </a:b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/>
            <a:t>Един ден ще живее с онези, които е изкупил (ст.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Междувременно се застъпвай </a:t>
          </a:r>
          <a:r>
            <a:rPr lang="en-US" sz="1800" b="1" noProof="0" dirty="0" err="1"/>
            <a:t>за</a:t>
          </a:r>
          <a:r>
            <a:rPr lang="en-US" sz="1800" b="1" noProof="0" dirty="0"/>
            <a:t> </a:t>
          </a:r>
          <a:r>
            <a:rPr lang="en-US" sz="1800" b="1" noProof="0" dirty="0" err="1"/>
            <a:t>нас</a:t>
          </a:r>
          <a:br>
            <a:rPr lang="en-US" sz="1800" b="1" noProof="0" dirty="0"/>
          </a:br>
          <a:r>
            <a:rPr lang="en-US" sz="1800" b="1" noProof="0" dirty="0"/>
            <a:t>(ст.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757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В същия този момент Бог сключи завет с Аврам, като премина сред жертвите (Бит.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промени името му и това на Сара и го увери, че неговият потомък ще бъде синът на Сара (Бит.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се яви на Авраам в плът, заедно с двама ангела, и му съобщи за раждането на Исаак (Бит.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Бог поиска от Авраам да принесе в жертва сина си Исаак. Чрез предоставянето на заместваща жертва великият план за изкупление му беше разкрит (Бит.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Сихем му беше обещано, че потомците му ще наследят земята Ханаан (Бит.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Бетел Бог поднови завета Си, като му каза, че потомците му ще бъдат като „праха на земята“ (Бит.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В Мамре му беше дадено уверение, че потомците му ще бъдат толкова многобройни, колкото звездите. „Аврам повярва на Господа, и Той му го счете за праведност“ (Бит. 15:1-6 NIV)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Неговата привлекателност не беше физическа, а духовна (ст.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Той беше презрян, съкрушен и отхвърлен (ст.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Въпреки че изцели множества, те не го приеха (ст.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Чрез смъртта Си на кръста Той ни дава спасение (ст.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Бог възложи върху Него всичките ни грехове (ст.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Той не се защити пред обвинителите си (ст.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Той беше съден и осъден на смърт (ст.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Беше погребан с богатите (ст. 9а)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Той никога не съгреши(ст. 9б)</a:t>
          </a:r>
          <a:br>
            <a:rPr lang="en-US" sz="1800" b="1" kern="1200" noProof="0" dirty="0"/>
          </a:b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Възкръсна след изкупителната си смърт (ст. 10)</a:t>
          </a:r>
          <a:br>
            <a:rPr lang="en-US" sz="1800" b="1" kern="1200" noProof="0" dirty="0"/>
          </a:b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Един ден ще живее с онези, които е изкупил (ст.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Междувременно се застъпвай </a:t>
          </a:r>
          <a:r>
            <a:rPr lang="en-US" sz="1800" b="1" kern="1200" noProof="0" dirty="0" err="1"/>
            <a:t>за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нас</a:t>
          </a:r>
          <a:br>
            <a:rPr lang="en-US" sz="1800" b="1" kern="1200" noProof="0" dirty="0"/>
          </a:br>
          <a:r>
            <a:rPr lang="en-US" sz="1800" b="1" kern="1200" noProof="0" dirty="0"/>
            <a:t>(ст.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75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Кликнете, за да промените стила на подзаглавието на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Кликнете, за да промените стила на подзаглавието на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Кликнете, за да промените стиловете на текста в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Кликнете, за да промените стила на заглавието на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Кликнете, за да промените стиловете на текста в шаблона</a:t>
            </a:r>
          </a:p>
          <a:p>
            <a:pPr lvl="1"/>
            <a:r>
              <a:rPr lang="es-ES"/>
              <a:t>Второ ниво</a:t>
            </a:r>
          </a:p>
          <a:p>
            <a:pPr lvl="2"/>
            <a:r>
              <a:rPr lang="es-ES"/>
              <a:t>Трето ниво</a:t>
            </a:r>
          </a:p>
          <a:p>
            <a:pPr lvl="3"/>
            <a:r>
              <a:rPr lang="es-ES"/>
              <a:t>Четвърто ниво</a:t>
            </a:r>
          </a:p>
          <a:p>
            <a:pPr lvl="4"/>
            <a:r>
              <a:rPr lang="es-ES"/>
              <a:t>Пето ниво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9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eg"/><Relationship Id="rId7" Type="http://schemas.microsoft.com/office/2007/relationships/hdphoto" Target="../media/hdphoto10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1.wdp"/><Relationship Id="rId7" Type="http://schemas.microsoft.com/office/2007/relationships/hdphoto" Target="../media/hdphoto1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eg"/><Relationship Id="rId5" Type="http://schemas.microsoft.com/office/2007/relationships/hdphoto" Target="../media/hdphoto12.wdp"/><Relationship Id="rId10" Type="http://schemas.openxmlformats.org/officeDocument/2006/relationships/image" Target="../media/image38.jpe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1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2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6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normAutofit fontScale="90201" lnSpcReduction="20000"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ПРИЗВАНИЕТО НА ПРОРОКА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Урок 2 за 10 октомври 2026 г.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„И чух гласа на Господа, който казваше: „Кого да изпратя и кой ще отиде за Нас?“ Тогава казах: „Ето ме! Изпрати ме.““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Исая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normAutofit fontScale="87371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Авраам</a:t>
            </a:r>
            <a:r>
              <a:rPr lang="en-US" sz="2000" b="1" noProof="0" dirty="0"/>
              <a:t>: Пророкът на завета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Илия</a:t>
            </a:r>
            <a:r>
              <a:rPr lang="en-US" sz="2000" b="1" noProof="0" dirty="0"/>
              <a:t>: Пророкът на възстановяването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98465F"/>
                </a:solidFill>
              </a:rPr>
              <a:t>Исая</a:t>
            </a:r>
            <a:r>
              <a:rPr lang="en-US" sz="2000" b="1" noProof="0" dirty="0"/>
              <a:t>: Месианският пророк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Даниил</a:t>
            </a:r>
            <a:r>
              <a:rPr lang="en-US" sz="2000" b="1" noProof="0" dirty="0"/>
              <a:t>: Пророкът на бъдещето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Йоан Кръстител</a:t>
            </a:r>
            <a:r>
              <a:rPr lang="en-US" sz="2000" b="1" dirty="0"/>
              <a:t>: Пророкът-предшественик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07886"/>
          </a:xfrm>
          <a:prstGeom prst="rect">
            <a:avLst/>
          </a:prstGeom>
          <a:noFill/>
        </p:spPr>
        <p:txBody>
          <a:bodyPr wrap="square" rtlCol="0">
            <a:normAutofit fontScale="94914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Приблизително 1 900 години разделят Авраам (първият пророк от Стария Завет) от Йоан Кръстител (първият пророк от Новия Завет).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normAutofit fontScale="9791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±1 900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години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АБРААМ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19-ти век пр.н.е.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normAutofit fontScale="82793" lnSpcReduction="20000"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ЙОАН КРЪСТИТЕЛ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1-ви век след Христа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Как бяха избрани тези пророци? Как отговориха те на пророческото си призвание?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015663"/>
          </a:xfrm>
          <a:prstGeom prst="rect">
            <a:avLst/>
          </a:prstGeom>
          <a:noFill/>
        </p:spPr>
        <p:txBody>
          <a:bodyPr wrap="square">
            <a:normAutofit fontScale="96626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Междувременно други пророци бяха призовани да възстановят общението на народа с Бога и да поддържат месианското очакване. Някои дори обявиха точното време на пристигането на Месията.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12747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Първият обяви завета чрез „потомството“. Вторият обяви пристигането на „потомството“ (Исус), което щеше да изпълни обещания завет.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АБРААМ: ПРОРОКЪТ НА ЗАВЕТА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„Господ каза на Аврам: „Излез от земята си, от рода си и от бащиния си дом, и иди в земята, която ще ти покажа““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Битие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Авраам е първият човек, наречен „пророк“ (Бит. 20:7). Той беше призован директно от Бога и му беше казано да се откаже от идолопоклонството и безнравствеността, които го заобикаляха, за да отиде на непознато място (Бит.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49" y="4861303"/>
            <a:ext cx="77914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Как отговори той на призива? „По вяра Авраам се подчини, когато беше призован да отиде в мястото, което щеше да получи като наследство. И той тръгна, без да знае къде отива“ (Евреи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0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73155" y="2878328"/>
            <a:ext cx="63861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noProof="0" dirty="0">
                <a:solidFill>
                  <a:prstClr val="black"/>
                </a:solidFill>
              </a:rPr>
              <a:t>Заедно с призванието дойдоха и няколко обещания. Той щеше да получи Божието благословение, щеше да бъде възвишен и чрез него благословението щеше да достигне „всичките родове на </a:t>
            </a:r>
            <a:r>
              <a:rPr lang="en-US" b="1" noProof="0" dirty="0" err="1">
                <a:solidFill>
                  <a:prstClr val="black"/>
                </a:solidFill>
              </a:rPr>
              <a:t>земята</a:t>
            </a:r>
            <a:r>
              <a:rPr lang="en-US" b="1" noProof="0" dirty="0">
                <a:solidFill>
                  <a:prstClr val="black"/>
                </a:solidFill>
              </a:rPr>
              <a:t>“</a:t>
            </a:r>
            <a:br>
              <a:rPr lang="en-US" b="1" noProof="0" dirty="0">
                <a:solidFill>
                  <a:prstClr val="black"/>
                </a:solidFill>
              </a:rPr>
            </a:br>
            <a:r>
              <a:rPr lang="en-US" b="1" noProof="0" dirty="0">
                <a:solidFill>
                  <a:prstClr val="black"/>
                </a:solidFill>
              </a:rPr>
              <a:t>(Бит.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015663"/>
          </a:xfrm>
          <a:prstGeom prst="rect">
            <a:avLst/>
          </a:prstGeom>
          <a:noFill/>
        </p:spPr>
        <p:txBody>
          <a:bodyPr wrap="square">
            <a:normAutofit fontScale="96623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Като пророк Авраам не беше призован да обяви предстояща катастрофа, а да разкрие истинския Бог и да разкрие обещанието за спасение чрез Месията.</a:t>
            </a: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АВРААМ: ПРОРОКЪТ НА ЗАВЕТА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„Господ каза на Аврам: „Излез от земята си, от рода си и от бащиния си дом, и иди в земята, която ще ти покажа““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Битие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2380561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2175525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По време на престоя си в Ханаан Авраам (чието първоначално име беше Аврам) имаше няколко срещи с Бога, при които получи различни послания: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normAutofit fontScale="90261"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ИЛИЯ: ПРОРОКЪТ НА ВЪЗСТАНОВЯВАНЕТО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Тогава Илия дойде при всичките люде та рече: До кога ще се колебаете между две мнения? Иеова, ако е Бог, следвайте Го; но ако е Ваал, следвайте него. А людете не му отговориха ни дума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.“ </a:t>
            </a:r>
            <a:r>
              <a:rPr lang="en-US" sz="12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Царе 18:21)</a:t>
            </a:r>
            <a:endParaRPr lang="en-US" sz="1600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Ахав и Иезавел бяха довели израилския народ до сериозно отстъпничество. Само малцина служеха на Бога; останалите се покланяха на Ваал, Ашера и други богове. В този контекст Бог призова пророк Илия да възстанови отношенията Си с избрания народ (1 Царе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191286"/>
            <a:ext cx="65919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Посланието на пророк Илия – да се изостави идолопоклонството и да се обърне към Бога – ще бъде провъзгласено отново с сила преди Второто пришествие. Основната му цел: да възстанови семейния олтар (Малахия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732253"/>
            <a:ext cx="65230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noProof="0" dirty="0">
                <a:solidFill>
                  <a:prstClr val="black"/>
                </a:solidFill>
              </a:rPr>
              <a:t>След няколко години суша Илия събра израилтяните на планината Кармел, за да ги насърчи да се върнат към Бога, но те не откликнаха (3 Царе 18:21). Беше необходимо чудо, за да признаят истинския Бог</a:t>
            </a:r>
            <a:br>
              <a:rPr lang="en-US" b="1" noProof="0" dirty="0">
                <a:solidFill>
                  <a:prstClr val="black"/>
                </a:solidFill>
              </a:rPr>
            </a:br>
            <a:r>
              <a:rPr lang="en-US" b="1" noProof="0" dirty="0">
                <a:solidFill>
                  <a:prstClr val="black"/>
                </a:solidFill>
              </a:rPr>
              <a:t>(1 Царе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650318"/>
            <a:ext cx="64874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noProof="0" dirty="0">
                <a:solidFill>
                  <a:prstClr val="black"/>
                </a:solidFill>
              </a:rPr>
              <a:t>Чрез семейството поклонението ще бъде възстановено в църквата, общностите и нациите. Кой ще извърши това дело? Вие и аз сме Илия, от когото обществото се нуждае днес.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ИСАЯ: МЕСИАНСКИЯТ ПРОРОК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„Всички ние, като овце, се заблудихме, всеки от нас се обърна по своя път; и Господ възложи върху Него беззаконието на всички нас.“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(Исая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5" y="1403928"/>
            <a:ext cx="678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Исая беше призован да прикани хората да признаят греховете си и да приемат Божието прощение (Исая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42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Когато умря цар Озия, Исая получи впечатляващо видение, което щеше да помни през цялото си служение: Бог беше в Светия Си храм и, докато стълбовете на вратите се тресяха, сърцето на пророка се тресеше поради собствената му недостойност (Исая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Не е изненадващо, че книгата на Исая се нарича „протоевангелието“ (т.е. Евангелието преди Евангелието).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/>
              <a:t>Дългото му служение не само включваше призив към покаяние, но той провъзгласяваше особено делото на Исус, Месията.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noProof="0" dirty="0">
                <a:solidFill>
                  <a:prstClr val="black"/>
                </a:solidFill>
              </a:rPr>
              <a:t>След като беше простен, той успя да провъзгласи без страх Божието послание: „Ето ме, изпрати ме“ (Исая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ИСАЯ: МЕСИАНСКИЯТ ПРОРОК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„Всички ние, като овце, се заблудихме, всеки от нас се обърна по своя път; и Господ възложи върху Него беззаконието на всички нас.“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(Исая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7057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noProof="0" dirty="0"/>
              <a:t>53-та глава от Исая съдържа подробно обяснение на плана за изкупление, осъществен от Исус: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ДАНИЕЛ: ПРОРОКЪТ НА БЪДЕЩЕТО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„Но има Бог на небето, Който разкрива тайните. Той е показал на цар Навуходоносор какво ще се случи в бъдеще.“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(Даниил 2:28а)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600" b="1" noProof="0" dirty="0"/>
              <a:t>От самото начало Даниил беше известен с вярността си. Той беше верен в храненето си (Дан. 1:8); беше верен в отдаването на слава на Бога (Дан. 2:27-30); беше верен в предсказанието на злото за Навуходоносор (Дан. 4:19); беше верен в осъждането на греха на Валтасар (Дан. 5:22-23); беше верен в молитвения си живот (Дан.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600" b="1" noProof="0" dirty="0"/>
              <a:t>Освен посланието, което предаде със собствения си живот, той беше призован да възвести възхода и падането на великите световни империи: Вавилон, Персия, Гърция, Рим и Европа (Дан.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561"/>
            <a:ext cx="3710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600" b="1" noProof="0" dirty="0"/>
              <a:t>Наред с пророчествата за империите Даниил обяви Съда (Дан. 7:9-10) и точното време на първото пришествие на Исус (Дан.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600" b="1" noProof="0" dirty="0"/>
              <a:t>Неговите пророчества ни помагат днес да провъзгласим изпълнението на онова, което все още предстои да се сбъдне: настъпването на Божието царство (Дан.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862322"/>
          </a:xfrm>
          <a:prstGeom prst="rect">
            <a:avLst/>
          </a:prstGeom>
          <a:noFill/>
        </p:spPr>
        <p:txBody>
          <a:bodyPr wrap="square">
            <a:normAutofit fontScale="90403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Неговият аскетичен живот и убедеността му в обявяването на греха и настоятелният призив за покаяние доведоха мнозина до кръщение (Марко 1:4-6). Неговото служение бележи повратна точка в Израил, на която дяволът можеше да противодейства само слабо, като предизвика смъртта на пророка (Лука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ЙОАН КРЪСТИТЕЛ: ПРОРОКЪТ-ПРЕДШЕСТВЕНИК</a:t>
            </a:r>
            <a:endParaRPr lang="en-US" sz="32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„Йоан отговори с думите на пророк Исая: „Аз съм гласът на този, който вика в пустинята: „Изправете пътя на Господа.““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(Йоан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normAutofit fontScale="84167" lnSpcReduction="1000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Подобно на други пророци – като Самуил или Еремия – Йоан беше отделен още преди да се роди. Той беше призован да извърши делото на Илия като предшественик на Месията (Лука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Това не е лесен път. Той изисква вярност, убеденост и всеотдайност. Сигурността не е гарантирана, но вечният живот е (нашият и този на онези, които приемат посланието днес).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normAutofit fontScale="9050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Делото на Йоан (което е и делото на Илия) сега е наше дело. Ние сме призвани да подготвим идването на Исус, като проповядваме на всички Евангелието на покаянието и спасението чрез изкупителната смърт на Исус.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493538"/>
          </a:xfrm>
          <a:prstGeom prst="rect">
            <a:avLst/>
          </a:prstGeom>
          <a:noFill/>
        </p:spPr>
        <p:txBody>
          <a:bodyPr wrap="square">
            <a:normAutofit fontScale="95557"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„От особена стойност за Божията църква на земята днес – пазителите на Неговата лоза – са посланията на съвет и наставление, дадени чрез пророците, които са изяснили Неговия вечен замисъл в полза на човечеството. В ученията на пророците ясно се разкриват Неговата любов към изгубения род и Неговият план за тяхното спасение. […] И днес Божието послание към Неговата църква – към онези, които стопанисват лозето Му като верни лозари – е нищо друго освен това, което е изречено чрез древния пророк: „Пейте ѝ: Лозе на червено вино. Аз, Господ, го пазя; ще го поливам всеки миг; за да не го нарани никой, ще го пазя денем и нощем.“ (Исая 27:2-3)“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square" rtlCol="0">
            <a:normAutofit fontScale="90312"/>
          </a:bodyPr>
          <a:lstStyle/>
          <a:p>
            <a:pPr algn="r"/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Е. Г. Уайт (Пророци и царе, стр.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9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normAutofit fontScale="90250"/>
          </a:bodyPr>
          <a:lstStyle/>
          <a:p>
            <a:pPr algn="ctr"/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ПРИЛОЖЕНИЕ: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ПРОРОЧЕСКОТО ПРИЗВАНИЕ НА ЕЛЕН Г. УАЙТ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normAutofit fontScale="96530"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Елън Гулд Хармън получи първото си видение през декември 1844 г., когато беше на 17 години.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normAutofit fontScale="97543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Чрез това видение Бог увери вярващите, че са на правия път. Въпреки че в началото малцина повярваха на Елън, в крайна сметка тя беше приета като пророк. Нейните послания окуражаваха и направляваха адвентистите от самото начало и продължават да го правят и днес.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normAutofit fontScale="96635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В този контекст на Елън беше показан път, водещ от тази земя към небесния Ерусалим, и адвентистките вярващи пътуваха към Светия град, водени от Исус. Ако погледите им оставаха вперени в Исус, те напредваха по пътя. Ако отвръщаха поглед, те се отклоняваха от него.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normAutofit fontScale="94926"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Уилям Милър беше тълкувал пророчеството от Даниил 8:14 като предвещаващо завръщането на Исус през 1843 г. По-късно беше определена датата 22 октомври 1844 г. Но Исус не дойде.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1903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Constantia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Sergio</dc:creator>
  <cp:keywords>, docId:330888E98A94D4F485D61A850EDC85BB</cp:keywords>
  <dc:description/>
  <cp:lastModifiedBy>Sergio</cp:lastModifiedBy>
  <cp:revision>132</cp:revision>
  <dcterms:created xsi:type="dcterms:W3CDTF">2026-09-11T15:58:36Z</dcterms:created>
  <dcterms:modified xsi:type="dcterms:W3CDTF">2026-10-06T12:44:40Z</dcterms:modified>
  <cp:category/>
</cp:coreProperties>
</file>