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58"/>
  </p:normalViewPr>
  <p:slideViewPr>
    <p:cSldViewPr snapToGrid="0">
      <p:cViewPr varScale="1">
        <p:scale>
          <a:sx n="101" d="100"/>
          <a:sy n="101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Кои бяха призовани към пророческото служение?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Как се държаха пророците?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Каква работа вършеха пророците?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Кои жени имаха дарбата на пророчеството?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Какви характеристики имаха лъжепророците?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С царете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Те ги помазаха</a:t>
          </a:r>
          <a:br>
            <a:rPr lang="en" sz="2000" b="1" dirty="0"/>
          </a:br>
          <a:r>
            <a:rPr lang="en" sz="2000" b="1" dirty="0"/>
            <a:t>(1 Царе 19:16)</a:t>
          </a:r>
          <a:br>
            <a:rPr lang="en" sz="2000" b="1" dirty="0"/>
          </a:br>
          <a:endParaRPr lang="es-ES" sz="2000" dirty="0"/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С свещениците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Те ги изобличаваха, когато постъпваха неправилно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(Малахия 2:1-2)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Заедно с народа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Те ги наставляваха в Божиите пътища (Михей 6:8)</a:t>
          </a:r>
          <a:endParaRPr lang="es-ES" sz="2000" dirty="0"/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С нас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Те записаха посланията си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 Лет. 13:22)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5EFA2294-765A-4BF6-BA96-E9303C250071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Те ги окуражаваха, когато вършеха добро(2 Лет. 15:8)</a:t>
          </a:r>
          <a:br>
            <a:rPr lang="en" sz="2000" b="1" dirty="0"/>
          </a:br>
          <a:endParaRPr lang="es-ES" sz="2000" dirty="0"/>
        </a:p>
      </dgm:t>
    </dgm:pt>
    <dgm:pt modelId="{B81A3A17-7EBC-4DAB-887F-962D140A0C0B}" type="parTrans" cxnId="{669D67FE-7BF8-4F6F-9CF7-0DB7E8F37DB8}">
      <dgm:prSet/>
      <dgm:spPr/>
      <dgm:t>
        <a:bodyPr/>
        <a:lstStyle/>
        <a:p>
          <a:endParaRPr lang="es-ES"/>
        </a:p>
      </dgm:t>
    </dgm:pt>
    <dgm:pt modelId="{6C382F5C-385D-4D0B-AE18-3606BFDA5E92}" type="sibTrans" cxnId="{669D67FE-7BF8-4F6F-9CF7-0DB7E8F37DB8}">
      <dgm:prSet/>
      <dgm:spPr/>
      <dgm:t>
        <a:bodyPr/>
        <a:lstStyle/>
        <a:p>
          <a:endParaRPr lang="es-ES"/>
        </a:p>
      </dgm:t>
    </dgm:pt>
    <dgm:pt modelId="{F20632D7-D501-423A-9F13-7E39A6980DA9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Те ги изобличаваха, когато вършеха зло(1 Царе 21:20)</a:t>
          </a:r>
          <a:br>
            <a:rPr lang="en" sz="2000" b="1" dirty="0"/>
          </a:br>
          <a:endParaRPr lang="es-ES" sz="2000" dirty="0"/>
        </a:p>
      </dgm:t>
    </dgm:pt>
    <dgm:pt modelId="{372299E0-94D2-45A6-A636-DD866A4951DE}" type="parTrans" cxnId="{F034E011-5882-4250-BF13-B6D808DB73B2}">
      <dgm:prSet/>
      <dgm:spPr/>
      <dgm:t>
        <a:bodyPr/>
        <a:lstStyle/>
        <a:p>
          <a:endParaRPr lang="es-ES"/>
        </a:p>
      </dgm:t>
    </dgm:pt>
    <dgm:pt modelId="{43E24E0A-5984-4428-AE15-EF66DFA43680}" type="sibTrans" cxnId="{F034E011-5882-4250-BF13-B6D808DB73B2}">
      <dgm:prSet/>
      <dgm:spPr/>
      <dgm:t>
        <a:bodyPr/>
        <a:lstStyle/>
        <a:p>
          <a:endParaRPr lang="es-ES"/>
        </a:p>
      </dgm:t>
    </dgm:pt>
    <dgm:pt modelId="{182F57D4-5D58-44EB-94A9-C6A5D2F76388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Те им посочваха греховете им (Исая 58:1)</a:t>
          </a:r>
          <a:endParaRPr lang="es-ES" sz="2000" dirty="0"/>
        </a:p>
      </dgm:t>
    </dgm:pt>
    <dgm:pt modelId="{E04788D0-CA6A-497D-9825-2294C01D2BEA}" type="parTrans" cxnId="{B1531F11-319B-48C3-9AD5-25FB8CBED129}">
      <dgm:prSet/>
      <dgm:spPr/>
      <dgm:t>
        <a:bodyPr/>
        <a:lstStyle/>
        <a:p>
          <a:endParaRPr lang="es-ES"/>
        </a:p>
      </dgm:t>
    </dgm:pt>
    <dgm:pt modelId="{122E38CF-CDF7-42BE-B0AC-A9E0A5D33F68}" type="sibTrans" cxnId="{B1531F11-319B-48C3-9AD5-25FB8CBED129}">
      <dgm:prSet/>
      <dgm:spPr/>
      <dgm:t>
        <a:bodyPr/>
        <a:lstStyle/>
        <a:p>
          <a:endParaRPr lang="es-ES"/>
        </a:p>
      </dgm:t>
    </dgm:pt>
    <dgm:pt modelId="{68BB90EA-43F6-4617-9990-EC6E476A889B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Призоваваха ги към покаяние (Езекиил 18:32)</a:t>
          </a:r>
          <a:endParaRPr lang="es-ES" sz="2000" dirty="0"/>
        </a:p>
      </dgm:t>
    </dgm:pt>
    <dgm:pt modelId="{124CD210-494C-4406-BC55-F48C3B44E592}" type="parTrans" cxnId="{CA1A5CC0-FCF9-4E91-BEC5-8EF6C7952DDA}">
      <dgm:prSet/>
      <dgm:spPr/>
      <dgm:t>
        <a:bodyPr/>
        <a:lstStyle/>
        <a:p>
          <a:endParaRPr lang="es-ES"/>
        </a:p>
      </dgm:t>
    </dgm:pt>
    <dgm:pt modelId="{B0CAE101-B2AB-49F2-8E9D-5D1A2A7830E7}" type="sibTrans" cxnId="{CA1A5CC0-FCF9-4E91-BEC5-8EF6C7952DDA}">
      <dgm:prSet/>
      <dgm:spPr/>
      <dgm:t>
        <a:bodyPr/>
        <a:lstStyle/>
        <a:p>
          <a:endParaRPr lang="es-ES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B1531F11-319B-48C3-9AD5-25FB8CBED129}" srcId="{365E8307-D0B4-4265-A8A1-80D0456768FA}" destId="{182F57D4-5D58-44EB-94A9-C6A5D2F76388}" srcOrd="1" destOrd="0" parTransId="{E04788D0-CA6A-497D-9825-2294C01D2BEA}" sibTransId="{122E38CF-CDF7-42BE-B0AC-A9E0A5D33F68}"/>
    <dgm:cxn modelId="{F034E011-5882-4250-BF13-B6D808DB73B2}" srcId="{1ED089DF-0F6F-4C31-B555-8CDA354AEBB9}" destId="{F20632D7-D501-423A-9F13-7E39A6980DA9}" srcOrd="2" destOrd="0" parTransId="{372299E0-94D2-45A6-A636-DD866A4951DE}" sibTransId="{43E24E0A-5984-4428-AE15-EF66DFA43680}"/>
    <dgm:cxn modelId="{A245D224-BC8E-4C93-BE08-4550804CD9F2}" type="presOf" srcId="{F20632D7-D501-423A-9F13-7E39A6980DA9}" destId="{DE916DB0-9BB6-48A9-BFF3-35B5FFCB431D}" srcOrd="0" destOrd="2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B66EFB43-C004-40CF-AAEA-613F452534E8}" type="presOf" srcId="{182F57D4-5D58-44EB-94A9-C6A5D2F76388}" destId="{1C67A4CD-D8D9-4790-9FCB-FE35047E44B9}" srcOrd="0" destOrd="1" presId="urn:microsoft.com/office/officeart/2005/8/layout/hList1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A163E88C-BBCA-4ABF-A342-2B1E23D57642}" type="presOf" srcId="{68BB90EA-43F6-4617-9990-EC6E476A889B}" destId="{1C67A4CD-D8D9-4790-9FCB-FE35047E44B9}" srcOrd="0" destOrd="2" presId="urn:microsoft.com/office/officeart/2005/8/layout/hList1"/>
    <dgm:cxn modelId="{CAB37C91-335D-43AE-B82A-3D72D6648892}" type="presOf" srcId="{5EFA2294-765A-4BF6-BA96-E9303C250071}" destId="{DE916DB0-9BB6-48A9-BFF3-35B5FFCB431D}" srcOrd="0" destOrd="1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CA1A5CC0-FCF9-4E91-BEC5-8EF6C7952DDA}" srcId="{365E8307-D0B4-4265-A8A1-80D0456768FA}" destId="{68BB90EA-43F6-4617-9990-EC6E476A889B}" srcOrd="2" destOrd="0" parTransId="{124CD210-494C-4406-BC55-F48C3B44E592}" sibTransId="{B0CAE101-B2AB-49F2-8E9D-5D1A2A7830E7}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669D67FE-7BF8-4F6F-9CF7-0DB7E8F37DB8}" srcId="{1ED089DF-0F6F-4C31-B555-8CDA354AEBB9}" destId="{5EFA2294-765A-4BF6-BA96-E9303C250071}" srcOrd="1" destOrd="0" parTransId="{B81A3A17-7EBC-4DAB-887F-962D140A0C0B}" sibTransId="{6C382F5C-385D-4D0B-AE18-3606BFDA5E92}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3" qsCatId="simple" csTypeId="urn:microsoft.com/office/officeart/2005/8/colors/colorful4#2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Те измисляха свои собствени пророчества </a:t>
          </a:r>
          <a:r>
            <a:rPr lang="en" sz="1600" b="1" dirty="0">
              <a:solidFill>
                <a:schemeClr val="tx1"/>
              </a:solidFill>
            </a:rPr>
            <a:t>(Езекиил 13:2, 17)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Казваха това, което хората искаха да чуят </a:t>
          </a:r>
          <a:r>
            <a:rPr lang="en" sz="1600" b="1" dirty="0">
              <a:solidFill>
                <a:schemeClr val="tx1"/>
              </a:solidFill>
            </a:rPr>
            <a:t>(Езекиил 13:16)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Те не се изказваха срещу греха </a:t>
          </a:r>
          <a:r>
            <a:rPr lang="en" sz="1600" b="1" dirty="0">
              <a:solidFill>
                <a:schemeClr val="tx1"/>
              </a:solidFill>
            </a:rPr>
            <a:t>(Езекиил 13:22)</a:t>
          </a:r>
          <a:endParaRPr lang="en-US" sz="2000" noProof="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Те търсеха лична изгода </a:t>
          </a:r>
          <a:r>
            <a:rPr lang="en" sz="1600" b="1" dirty="0">
              <a:solidFill>
                <a:schemeClr val="tx1"/>
              </a:solidFill>
            </a:rPr>
            <a:t>(Езекиил 13:19)</a:t>
          </a:r>
          <a:endParaRPr lang="en-US" sz="2000" noProof="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 custScaleX="113509" custLinFactNeighborX="282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15634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 custLinFactNeighborX="-4098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Кои бяха призовани към пророческото служение?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Как се държаха пророците?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Каква работа вършеха пророците?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Кои жени имаха дарбата на пророчеството?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Какви характеристики имаха лъжепророците?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14517" y="-202362"/>
          <a:ext cx="2641948" cy="402691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С царете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4517" y="-202362"/>
        <a:ext cx="2641948" cy="402691"/>
      </dsp:txXfrm>
    </dsp:sp>
    <dsp:sp modelId="{DE916DB0-9BB6-48A9-BFF3-35B5FFCB431D}">
      <dsp:nvSpPr>
        <dsp:cNvPr id="0" name=""/>
        <dsp:cNvSpPr/>
      </dsp:nvSpPr>
      <dsp:spPr>
        <a:xfrm>
          <a:off x="14517" y="202362"/>
          <a:ext cx="2641948" cy="3709831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Те ги помазаха</a:t>
          </a:r>
          <a:br>
            <a:rPr lang="en" sz="2000" b="1" kern="1200" dirty="0"/>
          </a:br>
          <a:r>
            <a:rPr lang="en" sz="2000" b="1" kern="1200" dirty="0"/>
            <a:t>(1 Царе 19:16)</a:t>
          </a:r>
          <a:br>
            <a:rPr lang="en" sz="2000" b="1" kern="1200" dirty="0"/>
          </a:b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Те ги окуражаваха, когато вършеха добро(2 Лет. 15:8)</a:t>
          </a:r>
          <a:br>
            <a:rPr lang="en" sz="2000" b="1" kern="1200" dirty="0"/>
          </a:b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Те ги изобличаваха, когато вършеха зло(1 Царе 21:20)</a:t>
          </a:r>
          <a:br>
            <a:rPr lang="en" sz="2000" b="1" kern="1200" dirty="0"/>
          </a:br>
          <a:endParaRPr lang="es-ES" sz="2000" kern="1200" dirty="0"/>
        </a:p>
      </dsp:txBody>
      <dsp:txXfrm>
        <a:off x="14517" y="202362"/>
        <a:ext cx="2641948" cy="3709831"/>
      </dsp:txXfrm>
    </dsp:sp>
    <dsp:sp modelId="{457CBF1E-15F2-4D01-AB7E-076D7A96F0B9}">
      <dsp:nvSpPr>
        <dsp:cNvPr id="0" name=""/>
        <dsp:cNvSpPr/>
      </dsp:nvSpPr>
      <dsp:spPr>
        <a:xfrm>
          <a:off x="3025977" y="0"/>
          <a:ext cx="2639368" cy="406759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С свещениците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025977" y="0"/>
        <a:ext cx="2639368" cy="406759"/>
      </dsp:txXfrm>
    </dsp:sp>
    <dsp:sp modelId="{04C60BD0-E465-45DD-864B-0D8C1C3C4F09}">
      <dsp:nvSpPr>
        <dsp:cNvPr id="0" name=""/>
        <dsp:cNvSpPr/>
      </dsp:nvSpPr>
      <dsp:spPr>
        <a:xfrm>
          <a:off x="3025977" y="406759"/>
          <a:ext cx="2639368" cy="3303071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Те ги изобличаваха, когато постъпваха неправилно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(Малахия 2:1-2)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025977" y="406759"/>
        <a:ext cx="2639368" cy="3303071"/>
      </dsp:txXfrm>
    </dsp:sp>
    <dsp:sp modelId="{C448F219-B8A8-42B4-A6CF-DB14E610DA1A}">
      <dsp:nvSpPr>
        <dsp:cNvPr id="0" name=""/>
        <dsp:cNvSpPr/>
      </dsp:nvSpPr>
      <dsp:spPr>
        <a:xfrm>
          <a:off x="6034856" y="0"/>
          <a:ext cx="2639368" cy="406759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Заедно с народа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4856" y="0"/>
        <a:ext cx="2639368" cy="406759"/>
      </dsp:txXfrm>
    </dsp:sp>
    <dsp:sp modelId="{1C67A4CD-D8D9-4790-9FCB-FE35047E44B9}">
      <dsp:nvSpPr>
        <dsp:cNvPr id="0" name=""/>
        <dsp:cNvSpPr/>
      </dsp:nvSpPr>
      <dsp:spPr>
        <a:xfrm>
          <a:off x="6034856" y="406759"/>
          <a:ext cx="2639368" cy="3303071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Те ги наставляваха в Божиите пътища (Михей 6:8)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Те им посочваха греховете им (Исая 58:1)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Призоваваха ги към покаяние (Езекиил 18:32)</a:t>
          </a:r>
          <a:endParaRPr lang="es-ES" sz="2000" kern="1200" dirty="0"/>
        </a:p>
      </dsp:txBody>
      <dsp:txXfrm>
        <a:off x="6034856" y="406759"/>
        <a:ext cx="2639368" cy="3303071"/>
      </dsp:txXfrm>
    </dsp:sp>
    <dsp:sp modelId="{596D6B8B-4CCC-48AC-963F-1A7F5F80423C}">
      <dsp:nvSpPr>
        <dsp:cNvPr id="0" name=""/>
        <dsp:cNvSpPr/>
      </dsp:nvSpPr>
      <dsp:spPr>
        <a:xfrm>
          <a:off x="9043736" y="0"/>
          <a:ext cx="2639368" cy="406759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С нас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043736" y="0"/>
        <a:ext cx="2639368" cy="406759"/>
      </dsp:txXfrm>
    </dsp:sp>
    <dsp:sp modelId="{7C107A4B-B9C0-4C78-B580-4E5C3CAE4211}">
      <dsp:nvSpPr>
        <dsp:cNvPr id="0" name=""/>
        <dsp:cNvSpPr/>
      </dsp:nvSpPr>
      <dsp:spPr>
        <a:xfrm>
          <a:off x="9043736" y="406759"/>
          <a:ext cx="2639368" cy="3303071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Те записаха посланията си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 Лет. 13:22)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043736" y="406759"/>
        <a:ext cx="2639368" cy="33030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-37261" y="0"/>
          <a:ext cx="7644875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Те измисляха свои собствени пророчества </a:t>
          </a:r>
          <a:r>
            <a:rPr lang="en" sz="1600" b="1" kern="1200" dirty="0">
              <a:solidFill>
                <a:schemeClr val="tx1"/>
              </a:solidFill>
            </a:rPr>
            <a:t>(Езекиил 13:2, 17)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-27651" y="9610"/>
        <a:ext cx="7214124" cy="308882"/>
      </dsp:txXfrm>
    </dsp:sp>
    <dsp:sp modelId="{9EED3436-14B9-4328-AE94-23419D8B7768}">
      <dsp:nvSpPr>
        <dsp:cNvPr id="0" name=""/>
        <dsp:cNvSpPr/>
      </dsp:nvSpPr>
      <dsp:spPr>
        <a:xfrm>
          <a:off x="265040" y="387758"/>
          <a:ext cx="7787995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Казваха това, което хората искаха да чуят </a:t>
          </a:r>
          <a:r>
            <a:rPr lang="en" sz="1600" b="1" kern="1200" dirty="0">
              <a:solidFill>
                <a:schemeClr val="tx1"/>
              </a:solidFill>
            </a:rPr>
            <a:t>(Езекиил 13:16)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274650" y="397368"/>
        <a:ext cx="6869921" cy="308882"/>
      </dsp:txXfrm>
    </dsp:sp>
    <dsp:sp modelId="{644D4322-20C0-4BC5-B361-96DEF3A3933E}">
      <dsp:nvSpPr>
        <dsp:cNvPr id="0" name=""/>
        <dsp:cNvSpPr/>
      </dsp:nvSpPr>
      <dsp:spPr>
        <a:xfrm>
          <a:off x="1253272" y="775516"/>
          <a:ext cx="6922812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Те не се изказваха срещу греха </a:t>
          </a:r>
          <a:r>
            <a:rPr lang="en" sz="1600" b="1" kern="1200" dirty="0">
              <a:solidFill>
                <a:schemeClr val="tx1"/>
              </a:solidFill>
            </a:rPr>
            <a:t>(Езекиил 13:22)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262882" y="785126"/>
        <a:ext cx="6113247" cy="308882"/>
      </dsp:txXfrm>
    </dsp:sp>
    <dsp:sp modelId="{646086EF-A582-43F2-A0F8-BDACD0A14D75}">
      <dsp:nvSpPr>
        <dsp:cNvPr id="0" name=""/>
        <dsp:cNvSpPr/>
      </dsp:nvSpPr>
      <dsp:spPr>
        <a:xfrm>
          <a:off x="1635217" y="1163274"/>
          <a:ext cx="67350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Те търсеха лична изгода </a:t>
          </a:r>
          <a:r>
            <a:rPr lang="en" sz="1600" b="1" kern="1200" dirty="0">
              <a:solidFill>
                <a:schemeClr val="tx1"/>
              </a:solidFill>
            </a:rPr>
            <a:t>(Езекиил 13:19)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644827" y="1172884"/>
        <a:ext cx="5938492" cy="308882"/>
      </dsp:txXfrm>
    </dsp:sp>
    <dsp:sp modelId="{78472FAB-D2AC-4A01-9250-D3424753C9CC}">
      <dsp:nvSpPr>
        <dsp:cNvPr id="0" name=""/>
        <dsp:cNvSpPr/>
      </dsp:nvSpPr>
      <dsp:spPr>
        <a:xfrm>
          <a:off x="6749231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6797216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7313290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361275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868931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916916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3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Кликнете, за да промените стила на подзаглавието на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Кликнете, за да промените стила на подзаглавието на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e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n-US" sz="4400" b="1" spc="300" noProof="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ПРОРОЦИТЕ ОТ СТАРИЯ ЗАВЕТ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29725" y="6134666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3 за 17 октомври 2026 г.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1166842"/>
            <a:ext cx="3641070" cy="452431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„Йосафат стана и каза: „Слушайте ме, Юда и жители на Ерусалим: вярвайте в Господа, вашия Бог, и ще се утвърдите; вярвайте на Неговите пророци и ще просперирате.““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Летописи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20:20)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5316853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257174" y="209549"/>
            <a:ext cx="8143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В старозаветните времена хората, които получаваха послания от Бога, за да ги предадат на другите, се </a:t>
            </a:r>
            <a:r>
              <a:rPr lang="en-US" sz="2000" b="1" dirty="0" err="1"/>
              <a:t>наричаха</a:t>
            </a:r>
            <a:r>
              <a:rPr lang="en-US" sz="2000" b="1" dirty="0"/>
              <a:t> </a:t>
            </a:r>
            <a:r>
              <a:rPr lang="en-US" sz="2000" b="1" dirty="0" err="1"/>
              <a:t>пророци</a:t>
            </a:r>
            <a:br>
              <a:rPr lang="en-US" sz="2000" b="1" dirty="0"/>
            </a:br>
            <a:r>
              <a:rPr lang="en-US" sz="2000" b="1" dirty="0"/>
              <a:t>(1 Цар.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257174" y="2533262"/>
            <a:ext cx="80200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Но имаше и лъжепророци, които говореха „видения от собственото си сърце“ (Ер. 23:16).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257174" y="1217518"/>
            <a:ext cx="80200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Те имаха способността да знаят скрити неща и дори такива, които тепърва щяха да се случат (1 Цар. 9:6), но тяхната работа не се ограничаваше само до това; тя обхващаше много повече. Тази способност, разбира се, не идваше от самите тях, а от Бога.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Кои бяха призовани към пророческото служение?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„Илия беше човек, както и ние. Той се молеше усърдно да не вали дъжд, и не валя дъжд върху земята в продължение на три години и половина.“ 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(Яков 5:17 </a:t>
            </a:r>
            <a:r>
              <a:rPr lang="en-US" sz="11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NIV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79486" y="1328232"/>
            <a:ext cx="60331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Можем да попаднем в заблудата да вярваме, че пророците са били „суперхора“. Но Мойсей се оправда, защото беше бавен в говоренето (Изх. 4:10); Исая каза, че има нечисти устни (Ис. 6:5); Еремия смяташе, че е твърде млад за тази задача (Ер.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46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8570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029201" y="4126571"/>
            <a:ext cx="500032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След като извърши велико чудо, Илия напълно се срина под заплахата от смъртта, наложена от царица Иезавел </a:t>
            </a:r>
            <a:br>
              <a:rPr lang="en-US" sz="2000" b="1" dirty="0"/>
            </a:br>
            <a:r>
              <a:rPr lang="en-US" sz="2000" b="1" dirty="0"/>
              <a:t>(1 Царе 19:2-4).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94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79486" y="3200193"/>
            <a:ext cx="61593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За Илия, който се осмели да заплаши цар Ахав с голяма суша заради нечестието му, се казва: „той беше човек, както и ние“ (Яков 5:17 </a:t>
            </a:r>
            <a:r>
              <a:rPr lang="en-US" sz="1600" b="1" dirty="0">
                <a:solidFill>
                  <a:prstClr val="black"/>
                </a:solidFill>
              </a:rPr>
              <a:t>NIV</a:t>
            </a:r>
            <a:r>
              <a:rPr lang="en-US" sz="2000" b="1" dirty="0">
                <a:solidFill>
                  <a:prstClr val="black"/>
                </a:solidFill>
              </a:rPr>
              <a:t>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029200" y="5450010"/>
            <a:ext cx="51698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Ясно е, че Бог не избира Своите пророци, защото са съвършени. Какво вижда Той в тях? Тяхната любов към Бога и готовността им да Му се подчиняват.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9525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КАК СЕ ДЪРЖАХА ПРОРОЦИТЕ?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655141"/>
            <a:ext cx="121919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„Но Михей каза: „Колкото е жив Господ, мога да му кажа само това, което Господ ми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каже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““</a:t>
            </a:r>
          </a:p>
          <a:p>
            <a:pPr algn="ctr"/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Царе 22:14 </a:t>
            </a:r>
            <a:r>
              <a:rPr lang="en-US" sz="105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NIV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302633"/>
            <a:ext cx="60674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Като Божии говорители пророците и пророчиците се стремяха да бъдат достойни за своето призвание</a:t>
            </a:r>
            <a:br>
              <a:rPr lang="en-US" sz="2000" b="1" dirty="0"/>
            </a:br>
            <a:r>
              <a:rPr lang="en-US" sz="2000" b="1" dirty="0"/>
              <a:t>(1 Цар. 12:3-4). Хората ги наричаха „Божий човек“, „почтен човек“ (1 Цар.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-1955" y="3638258"/>
            <a:ext cx="611892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Михей се яви пред двама царе, 400 пророци, които изнесоха благоприятно послание, и един страж, който му посъветва да се приспособи </a:t>
            </a:r>
            <a:r>
              <a:rPr lang="en-US" sz="2000" b="1" dirty="0" err="1"/>
              <a:t>към</a:t>
            </a:r>
            <a:r>
              <a:rPr lang="en-US" sz="2000" b="1" dirty="0"/>
              <a:t> </a:t>
            </a:r>
            <a:r>
              <a:rPr lang="en-US" sz="2000" b="1" dirty="0" err="1"/>
              <a:t>обстоятелствата</a:t>
            </a:r>
            <a:r>
              <a:rPr lang="en-US" sz="2000" b="1" dirty="0"/>
              <a:t> (1 Царе 22:10-13). Въпреки това той остана непоколебим и отказа да каже нещо различно от това, което Бог му беше открил  (1 Царе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95998" y="2873722"/>
            <a:ext cx="60960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Онези, които отказаха да приемат посланието им, ги мразеха и заплашваха (1 Царе 22:8, 27). Но въпреки натиска, на който бяха подложени, пророците предадоха верно посланието си.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7570" y="5863000"/>
            <a:ext cx="60655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Те не бяха съвършени, но бяха мъже и жени на молитвата, верни на Словото и слуги на Бога и на Неговия народ (1 Цар. 12:23; Ер. 42:4).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0059389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Каква работа вършеха пророците?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„Помажи също Ииу, сина на Нимши, за цар над Израил, и помажи Елисей, сина на Шафат от Авел-Мехола, да ти наследи като пророк.“ 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(1 Царе 19:16 </a:t>
            </a:r>
            <a:r>
              <a:rPr lang="en-US" sz="11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NIV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82044" y="1396796"/>
            <a:ext cx="25324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Наред с други неща, пророците изпълняваха следните задачи: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3234120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4123438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5567437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40203" y="3434145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346694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5633" y="4623771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5507234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50284" y="3466943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normAutofit fontScale="90256"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en-US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КОИ ЖЕНИ ИМАХА ДАРБАТА НА ПРОРОЧЕСТВОТО?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0" y="678390"/>
            <a:ext cx="1219199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„А в онова време Дебора, пророчица, съпруга на Лапидот, беше водачка на Израил“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(Съдии 4:4 </a:t>
            </a:r>
            <a:r>
              <a:rPr lang="en-US" sz="11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NIV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38100" y="1085850"/>
            <a:ext cx="95501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b="1" dirty="0"/>
              <a:t>В Стария Завет се споменават пет пророчици. Една от тях, Ноадия, беше лъжепророчица (Неемия 6:14). Що се отнася до другата, съпругата на Исая, не знаем дали е наречена пророчица, защото притежаваше този дар, или защото беше съпруга на пророка (Исая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rmAutofit fontScale="98000"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ХУЛДА.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Йосия се допита до нея относно намерената книга на Закона. Освен че отговори на въпроса на царя, тя му каза и окуражителни думи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Царе 22:14-20).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rmAutofit fontScale="90500"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ДЕБОРА.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Тя заемаше двойната длъжност на пророчица и съдия и поведе народа в битката срещу Сисера, заедно с Варак. След победата тя изпя пророческа хвалебствена песен (Съдии 4:4-9; 5:1).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rmAutofit fontScale="87611" lnSpcReduction="10000"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МАРИЯ.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Като пророчица тя водеше жените в пеене след преминаването на Червено море. Тя също така помагаше на братята си да водят народа по време на тяхното пътуване през пустинята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(Изх. 15:20; Мих. 6:4).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Какви характеристики имаха лъжепророците?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46663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„Тогава Господ ми каза: „Пророците пророкуват лъжи в Мое име. Аз не съм ги изпратил, нито съм ги назначил, нито съм им говорил. Те ви пророкуват лъжливи видения, гадания, идолопоклонство и заблудите на собствените си умове.““ 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(Еремия 14:14 </a:t>
            </a:r>
            <a:r>
              <a:rPr lang="en-US" sz="11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NIV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62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Не всички, които пророкуваха, го правеха, защото бяха получили послание от Бога (Ер. 14:14). Какво беше тяхното послание и защо го изричаха?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0956344"/>
              </p:ext>
            </p:extLst>
          </p:nvPr>
        </p:nvGraphicFramePr>
        <p:xfrm>
          <a:off x="115601" y="2197030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77377"/>
            <a:ext cx="8142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Защо някой би твърдял, че говори от името на Бога, когато знае, че това не е вярно? Самозаблуда? Желание за признание, финансова или друга изгода?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86799" y="1520794"/>
            <a:ext cx="338613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62990"/>
            <a:ext cx="81429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Истинският пророк винаги предупреждава за опасностите на греха и насърчава хората да бъдат верни, независимо от последствията.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766296"/>
            <a:ext cx="81429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Най-тъжното за лъжепророците е, че има хора, които ги слушат и ги следват. На хората им харесва това, което казват, защото не изисква усилие и не разбужда съвестта им. Но следването на техния път води само към смърт.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832092"/>
          </a:xfrm>
          <a:prstGeom prst="rect">
            <a:avLst/>
          </a:prstGeom>
          <a:noFill/>
        </p:spPr>
        <p:txBody>
          <a:bodyPr wrap="square">
            <a:normAutofit fontScale="93609"/>
          </a:bodyPr>
          <a:lstStyle/>
          <a:p>
            <a:pPr>
              <a:spcBef>
                <a:spcPts val="600"/>
              </a:spcBef>
            </a:pP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„Никой от апостолите и пророците никога не е твърдял, че е безгрешен. Хора, които са живели най-близо до Бога, хора, които биха пожертвали самия си живот, вместо съзнателно да извършат погрешно дело, хора, които Бог е удостоил с божествена светлина и сила, са изповядвали греховността на своята природа. Те не са се уповавали на плътта, не са претендирали за собствена праведност, а са се уповавали изцяло на праведността на Христос.“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029325" y="5981199"/>
            <a:ext cx="3969565" cy="338554"/>
          </a:xfrm>
          <a:prstGeom prst="rect">
            <a:avLst/>
          </a:prstGeom>
          <a:noFill/>
        </p:spPr>
        <p:txBody>
          <a:bodyPr wrap="square" rtlCol="0">
            <a:normAutofit fontScale="82807" lnSpcReduction="10000"/>
          </a:bodyPr>
          <a:lstStyle/>
          <a:p>
            <a:pPr algn="r"/>
            <a:r>
              <a:rPr lang="en-US" sz="1600" b="1" dirty="0">
                <a:solidFill>
                  <a:srgbClr val="522E00"/>
                </a:solidFill>
              </a:rPr>
              <a:t>Е. Г. Уайт („Деянията на апостолите“, стр. 561)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normAutofit fontScale="90250"/>
          </a:bodyPr>
          <a:lstStyle/>
          <a:p>
            <a:pPr algn="ctr"/>
            <a:r>
              <a:rPr lang="en-US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ПРИЛОЖЕНИЕ: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ПРОРОЧЕСКОТО ПРИЗВАНИЕ НА ЕЛЕН Г. УАЙТ</a:t>
            </a:r>
            <a:endParaRPr lang="en-US" sz="36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809625"/>
            <a:ext cx="9124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След първото си видение Елън се чувствала неподготвена да изпълни своето пророческо служение. С крехко здраве и ограничено образование 17-годишната девойка се чувствала недостойна и неспособна да изпълни призванието си.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314950" y="3749159"/>
            <a:ext cx="373379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Нейното служение беше от решаващо значение за създаването на адвентистките системи за здравеопазване и образование, а тя остави след себе си около 100 000 страници вдъхновени писания, които продължават да разпространяват божествени наставления по целия свят.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00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25561"/>
            <a:ext cx="9124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За по-малко от двадесет години, след като получи много видения и с подкрепата на съпруга си – Джеймс Уайт –, тя помогна за полагането на основите на Църквата на адвентистите от седмия ден (официално основана през 1863 г.).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825288"/>
            <a:ext cx="9124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Седмица след първото си видение тя има второ видение, в което е предупредена за предизвикателствата, с които ще се сблъска. След дълги молитви и насърчена от някои от братята и сестрите си, Елън най-накрая приема призванието си.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1396</Words>
  <Application>Microsoft Office PowerPoint</Application>
  <PresentationFormat>Panorámica</PresentationFormat>
  <Paragraphs>63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Aptos</vt:lpstr>
      <vt:lpstr>Arial</vt:lpstr>
      <vt:lpstr>Constantia</vt:lpstr>
      <vt:lpstr>Aptos Display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Sergio</dc:creator>
  <cp:keywords>, docId:6A31C5DDBF0206F6E9D45E4EF065F80C</cp:keywords>
  <dc:description/>
  <cp:lastModifiedBy>Sergio</cp:lastModifiedBy>
  <cp:revision>100</cp:revision>
  <dcterms:created xsi:type="dcterms:W3CDTF">2026-09-19T14:53:33Z</dcterms:created>
  <dcterms:modified xsi:type="dcterms:W3CDTF">2026-10-06T19:38:41Z</dcterms:modified>
  <cp:category/>
</cp:coreProperties>
</file>