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6" r:id="rId3"/>
    <p:sldId id="290" r:id="rId4"/>
    <p:sldId id="297" r:id="rId5"/>
    <p:sldId id="298" r:id="rId6"/>
    <p:sldId id="259" r:id="rId7"/>
    <p:sldId id="300" r:id="rId8"/>
    <p:sldId id="299" r:id="rId9"/>
    <p:sldId id="301" r:id="rId10"/>
    <p:sldId id="302" r:id="rId11"/>
    <p:sldId id="264" r:id="rId12"/>
    <p:sldId id="303" r:id="rId13"/>
    <p:sldId id="292" r:id="rId14"/>
    <p:sldId id="293"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en" sz="2000" b="1" noProof="0" dirty="0">
              <a:effectLst>
                <a:outerShdw blurRad="38100" dist="38100" dir="2700000" algn="tl">
                  <a:srgbClr val="000000">
                    <a:alpha val="43137"/>
                  </a:srgbClr>
                </a:outerShdw>
              </a:effectLst>
            </a:rPr>
            <a:t>Gipadayag sa Dios ang Iyang mensahe kang Jesus</a:t>
          </a:r>
          <a:endParaRPr lang="es-ES" sz="200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en" sz="2000" b="1" noProof="0" dirty="0">
              <a:effectLst>
                <a:outerShdw blurRad="38100" dist="38100" dir="2700000" algn="tl">
                  <a:srgbClr val="000000">
                    <a:alpha val="43137"/>
                  </a:srgbClr>
                </a:outerShdw>
              </a:effectLst>
            </a:rPr>
            <a:t>Gipadayag ni Jesus ang mensahe sa usa ka anghel</a:t>
          </a:r>
          <a:endParaRPr lang="es-ES" sz="200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en" sz="2000" b="1" noProof="0" dirty="0">
              <a:effectLst>
                <a:outerShdw blurRad="38100" dist="38100" dir="2700000" algn="tl">
                  <a:srgbClr val="000000">
                    <a:alpha val="43137"/>
                  </a:srgbClr>
                </a:outerShdw>
              </a:effectLst>
            </a:rPr>
            <a:t>Gipadayag sa anghel ang mensahe kang Juan nga propeta</a:t>
          </a:r>
          <a:endParaRPr lang="es-ES" sz="200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en" sz="2000" b="1" noProof="0" dirty="0">
              <a:effectLst>
                <a:outerShdw blurRad="38100" dist="38100" dir="2700000" algn="tl">
                  <a:srgbClr val="000000">
                    <a:alpha val="43137"/>
                  </a:srgbClr>
                </a:outerShdw>
              </a:effectLst>
            </a:rPr>
            <a:t>Gisulat ni Juan ang mensaheng iyang nadawat</a:t>
          </a:r>
          <a:endParaRPr lang="es-ES" sz="200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en" sz="1800" b="1" noProof="0" dirty="0">
              <a:solidFill>
                <a:srgbClr val="3399FF"/>
              </a:solidFill>
            </a:rPr>
            <a:t>Pinaagi sa mga panan-awon ug damgo</a:t>
          </a:r>
          <a:br>
            <a:rPr lang="en" sz="1800" b="1" noProof="0" dirty="0">
              <a:solidFill>
                <a:srgbClr val="3399FF"/>
              </a:solidFill>
            </a:rPr>
          </a:br>
          <a:r>
            <a:rPr lang="en" sz="1800" b="1" noProof="0" dirty="0">
              <a:solidFill>
                <a:srgbClr val="3399FF"/>
              </a:solidFill>
            </a:rPr>
            <a:t>(Num. 12:6)</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en" sz="1800" b="1" noProof="0" dirty="0">
              <a:solidFill>
                <a:srgbClr val="CC0099"/>
              </a:solidFill>
            </a:rPr>
            <a:t>Pinaagi sa kaugalingong kasinatian (1 Juan 1:3)</a:t>
          </a:r>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en" sz="1800" b="1" noProof="0" dirty="0">
              <a:solidFill>
                <a:srgbClr val="009900"/>
              </a:solidFill>
            </a:rPr>
            <a:t>Pinaagi sa pagsusi sa kasaysayan (Lucas 1:3)</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en" sz="1800" b="1" noProof="0" dirty="0">
              <a:solidFill>
                <a:srgbClr val="C46200"/>
              </a:solidFill>
            </a:rPr>
            <a:t>Pinaagi sa balaang pagdasig (2 Ped. 1:21)</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en" sz="1800" b="1" noProof="0" dirty="0">
              <a:solidFill>
                <a:schemeClr val="bg1"/>
              </a:solidFill>
              <a:effectLst>
                <a:outerShdw blurRad="38100" dist="38100" dir="2700000" algn="tl">
                  <a:srgbClr val="000000">
                    <a:alpha val="43137"/>
                  </a:srgbClr>
                </a:outerShdw>
              </a:effectLst>
            </a:rPr>
            <a:t>To Adam and Eve </a:t>
          </a:r>
          <a:br>
            <a:rPr lang="en" sz="1800" b="1" noProof="0" dirty="0">
              <a:solidFill>
                <a:schemeClr val="bg1"/>
              </a:solidFill>
              <a:effectLst>
                <a:outerShdw blurRad="38100" dist="38100" dir="2700000" algn="tl">
                  <a:srgbClr val="000000">
                    <a:alpha val="43137"/>
                  </a:srgbClr>
                </a:outerShdw>
              </a:effectLst>
            </a:rPr>
          </a:br>
          <a:r>
            <a:rPr lang="en" sz="1800" b="1" noProof="0" dirty="0">
              <a:solidFill>
                <a:schemeClr val="bg1"/>
              </a:solidFill>
              <a:effectLst>
                <a:outerShdw blurRad="38100" dist="38100" dir="2700000" algn="tl">
                  <a:srgbClr val="000000">
                    <a:alpha val="43137"/>
                  </a:srgbClr>
                </a:outerShdw>
              </a:effectLst>
            </a:rPr>
            <a:t>(Gen. 2:16-17)</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en" sz="1800" b="1" noProof="0" dirty="0">
              <a:effectLst>
                <a:outerShdw blurRad="38100" dist="38100" dir="2700000" algn="tl">
                  <a:srgbClr val="000000">
                    <a:alpha val="43137"/>
                  </a:srgbClr>
                </a:outerShdw>
              </a:effectLst>
            </a:rPr>
            <a:t>Sa paghatag sa 10 ka sugo (Deut. 4:12)</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en" sz="1800" b="1" noProof="0" dirty="0">
              <a:effectLst>
                <a:outerShdw blurRad="38100" dist="38100" dir="2700000" algn="tl">
                  <a:srgbClr val="000000">
                    <a:alpha val="43137"/>
                  </a:srgbClr>
                </a:outerShdw>
              </a:effectLst>
            </a:rPr>
            <a:t>Sa bautismo ni Jesus (Mat. 3:17)</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en" sz="1800" b="1" noProof="0" dirty="0">
              <a:effectLst>
                <a:outerShdw blurRad="38100" dist="38100" dir="2700000" algn="tl">
                  <a:srgbClr val="000000">
                    <a:alpha val="43137"/>
                  </a:srgbClr>
                </a:outerShdw>
              </a:effectLst>
            </a:rPr>
            <a:t>In the transfiguration </a:t>
          </a:r>
          <a:br>
            <a:rPr lang="en" sz="1800" b="1" noProof="0" dirty="0">
              <a:effectLst>
                <a:outerShdw blurRad="38100" dist="38100" dir="2700000" algn="tl">
                  <a:srgbClr val="000000">
                    <a:alpha val="43137"/>
                  </a:srgbClr>
                </a:outerShdw>
              </a:effectLst>
            </a:rPr>
          </a:br>
          <a:r>
            <a:rPr lang="en" sz="1800" b="1" noProof="0" dirty="0">
              <a:effectLst>
                <a:outerShdw blurRad="38100" dist="38100" dir="2700000" algn="tl">
                  <a:srgbClr val="000000">
                    <a:alpha val="43137"/>
                  </a:srgbClr>
                </a:outerShdw>
              </a:effectLst>
            </a:rPr>
            <a:t>(Mark 9:7)</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Aron mahinumdoman ang mga panghitabo (Ex. 17:14)</a:t>
          </a:r>
          <a:endParaRPr lang="es-ES" sz="200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Aron tudloan kita (Eccl. 12:10)</a:t>
          </a:r>
          <a:endParaRPr lang="es-ES" sz="200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Aron dapiton kita sa paghinulsol (Jer. 36:2-3)</a:t>
          </a:r>
          <a:endParaRPr lang="es-ES" sz="200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Aron adunay mga panig-ingnan nga sundon o likayan (1 Cor. 10:11)</a:t>
          </a:r>
          <a:endParaRPr lang="es-ES" sz="200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Aron mahibaloan nato ang umaabot (Pin. 1:19)</a:t>
          </a:r>
          <a:endParaRPr lang="es-ES" sz="200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Gipadayag sa Dios ang Iyang mensahe kang Jesus</a:t>
          </a:r>
          <a:endParaRPr lang="es-ES" sz="2000" kern="1200" dirty="0">
            <a:effectLst>
              <a:outerShdw blurRad="38100" dist="38100" dir="2700000" algn="tl">
                <a:srgbClr val="000000">
                  <a:alpha val="43137"/>
                </a:srgbClr>
              </a:outerShdw>
            </a:effectLst>
          </a:endParaRP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Gipadayag ni Jesus ang mensahe sa usa ka anghel</a:t>
          </a:r>
          <a:endParaRPr lang="es-ES" sz="2000" kern="1200" dirty="0">
            <a:effectLst>
              <a:outerShdw blurRad="38100" dist="38100" dir="2700000" algn="tl">
                <a:srgbClr val="000000">
                  <a:alpha val="43137"/>
                </a:srgbClr>
              </a:outerShdw>
            </a:effectLst>
          </a:endParaRP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Gipadayag sa anghel ang mensahe kang Juan nga propeta</a:t>
          </a:r>
          <a:endParaRPr lang="es-ES" sz="2000" kern="1200" dirty="0">
            <a:effectLst>
              <a:outerShdw blurRad="38100" dist="38100" dir="2700000" algn="tl">
                <a:srgbClr val="000000">
                  <a:alpha val="43137"/>
                </a:srgbClr>
              </a:outerShdw>
            </a:effectLst>
          </a:endParaRP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Gisulat ni Juan ang mensaheng iyang nadawat</a:t>
          </a:r>
          <a:endParaRPr lang="es-ES" sz="2000" kern="1200" dirty="0">
            <a:effectLst>
              <a:outerShdw blurRad="38100" dist="38100" dir="2700000" algn="tl">
                <a:srgbClr val="000000">
                  <a:alpha val="43137"/>
                </a:srgbClr>
              </a:outerShdw>
            </a:effectLst>
          </a:endParaRP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3399FF"/>
              </a:solidFill>
            </a:rPr>
            <a:t>Pinaagi sa mga panan-awon ug damgo</a:t>
          </a:r>
          <a:br>
            <a:rPr lang="en" sz="1800" b="1" kern="1200" noProof="0" dirty="0">
              <a:solidFill>
                <a:srgbClr val="3399FF"/>
              </a:solidFill>
            </a:rPr>
          </a:br>
          <a:r>
            <a:rPr lang="en" sz="1800" b="1" kern="1200" noProof="0" dirty="0">
              <a:solidFill>
                <a:srgbClr val="3399FF"/>
              </a:solidFill>
            </a:rPr>
            <a:t>(Num. 12:6)</a:t>
          </a: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CC0099"/>
              </a:solidFill>
            </a:rPr>
            <a:t>Pinaagi sa kaugalingong kasinatian (1 Juan 1:3)</a:t>
          </a:r>
          <a:endParaRPr lang="es-ES" sz="18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009900"/>
              </a:solidFill>
            </a:rPr>
            <a:t>Pinaagi sa pagsusi sa kasaysayan (Lucas 1:3)</a:t>
          </a: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C46200"/>
              </a:solidFill>
            </a:rPr>
            <a:t>Pinaagi sa balaang pagdasig (2 Ped. 1:21)</a:t>
          </a: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47596" y="63325"/>
          <a:ext cx="2414850" cy="118116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1041" y="1065374"/>
          <a:ext cx="2811313" cy="535409"/>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solidFill>
                <a:schemeClr val="bg1"/>
              </a:solidFill>
              <a:effectLst>
                <a:outerShdw blurRad="38100" dist="38100" dir="2700000" algn="tl">
                  <a:srgbClr val="000000">
                    <a:alpha val="43137"/>
                  </a:srgbClr>
                </a:outerShdw>
              </a:effectLst>
            </a:rPr>
            <a:t>To Adam and Eve </a:t>
          </a:r>
          <a:br>
            <a:rPr lang="en" sz="1800" b="1" kern="1200" noProof="0" dirty="0">
              <a:solidFill>
                <a:schemeClr val="bg1"/>
              </a:solidFill>
              <a:effectLst>
                <a:outerShdw blurRad="38100" dist="38100" dir="2700000" algn="tl">
                  <a:srgbClr val="000000">
                    <a:alpha val="43137"/>
                  </a:srgbClr>
                </a:outerShdw>
              </a:effectLst>
            </a:rPr>
          </a:br>
          <a:r>
            <a:rPr lang="en" sz="1800" b="1" kern="1200" noProof="0" dirty="0">
              <a:solidFill>
                <a:schemeClr val="bg1"/>
              </a:solidFill>
              <a:effectLst>
                <a:outerShdw blurRad="38100" dist="38100" dir="2700000" algn="tl">
                  <a:srgbClr val="000000">
                    <a:alpha val="43137"/>
                  </a:srgbClr>
                </a:outerShdw>
              </a:effectLst>
            </a:rPr>
            <a:t>(Gen. 2:16-17)</a:t>
          </a:r>
          <a:endParaRPr lang="es-ES" sz="1800" kern="1200" dirty="0">
            <a:solidFill>
              <a:schemeClr val="bg1"/>
            </a:solidFill>
            <a:effectLst>
              <a:outerShdw blurRad="38100" dist="38100" dir="2700000" algn="tl">
                <a:srgbClr val="000000">
                  <a:alpha val="43137"/>
                </a:srgbClr>
              </a:outerShdw>
            </a:effectLst>
          </a:endParaRPr>
        </a:p>
      </dsp:txBody>
      <dsp:txXfrm>
        <a:off x="1041" y="1065374"/>
        <a:ext cx="2811313" cy="535409"/>
      </dsp:txXfrm>
    </dsp:sp>
    <dsp:sp modelId="{C08235DE-08A3-4015-B82C-30287DE3EF36}">
      <dsp:nvSpPr>
        <dsp:cNvPr id="0" name=""/>
        <dsp:cNvSpPr/>
      </dsp:nvSpPr>
      <dsp:spPr>
        <a:xfrm>
          <a:off x="3284897" y="63325"/>
          <a:ext cx="2414850" cy="118116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60000" y="1065374"/>
          <a:ext cx="3167998" cy="535409"/>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Sa paghatag sa 10 ka sugo (Deut. 4:12)</a:t>
          </a:r>
          <a:endParaRPr lang="es-ES" sz="1800" kern="1200" dirty="0">
            <a:effectLst>
              <a:outerShdw blurRad="38100" dist="38100" dir="2700000" algn="tl">
                <a:srgbClr val="000000">
                  <a:alpha val="43137"/>
                </a:srgbClr>
              </a:outerShdw>
            </a:effectLst>
          </a:endParaRPr>
        </a:p>
      </dsp:txBody>
      <dsp:txXfrm>
        <a:off x="2960000" y="1065374"/>
        <a:ext cx="3167998" cy="535409"/>
      </dsp:txXfrm>
    </dsp:sp>
    <dsp:sp modelId="{99E1B4E8-4021-4812-8F91-E66708C18478}">
      <dsp:nvSpPr>
        <dsp:cNvPr id="0" name=""/>
        <dsp:cNvSpPr/>
      </dsp:nvSpPr>
      <dsp:spPr>
        <a:xfrm>
          <a:off x="6422199" y="63325"/>
          <a:ext cx="2414850" cy="118116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275644" y="1065374"/>
          <a:ext cx="2811313" cy="535409"/>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Sa bautismo ni Jesus (Mat. 3:17)</a:t>
          </a:r>
          <a:endParaRPr lang="es-ES" sz="1800" kern="1200" dirty="0">
            <a:effectLst>
              <a:outerShdw blurRad="38100" dist="38100" dir="2700000" algn="tl">
                <a:srgbClr val="000000">
                  <a:alpha val="43137"/>
                </a:srgbClr>
              </a:outerShdw>
            </a:effectLst>
          </a:endParaRPr>
        </a:p>
      </dsp:txBody>
      <dsp:txXfrm>
        <a:off x="6275644" y="1065374"/>
        <a:ext cx="2811313" cy="535409"/>
      </dsp:txXfrm>
    </dsp:sp>
    <dsp:sp modelId="{79819EE3-6F08-4580-B045-F393094144EA}">
      <dsp:nvSpPr>
        <dsp:cNvPr id="0" name=""/>
        <dsp:cNvSpPr/>
      </dsp:nvSpPr>
      <dsp:spPr>
        <a:xfrm>
          <a:off x="9381158" y="63325"/>
          <a:ext cx="2414850" cy="118116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9234603" y="1065374"/>
          <a:ext cx="2811313" cy="535409"/>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In the transfiguration </a:t>
          </a:r>
          <a:br>
            <a:rPr lang="en" sz="1800" b="1" kern="1200" noProof="0" dirty="0">
              <a:effectLst>
                <a:outerShdw blurRad="38100" dist="38100" dir="2700000" algn="tl">
                  <a:srgbClr val="000000">
                    <a:alpha val="43137"/>
                  </a:srgbClr>
                </a:outerShdw>
              </a:effectLst>
            </a:rPr>
          </a:br>
          <a:r>
            <a:rPr lang="en" sz="1800" b="1" kern="1200" noProof="0" dirty="0">
              <a:effectLst>
                <a:outerShdw blurRad="38100" dist="38100" dir="2700000" algn="tl">
                  <a:srgbClr val="000000">
                    <a:alpha val="43137"/>
                  </a:srgbClr>
                </a:outerShdw>
              </a:effectLst>
            </a:rPr>
            <a:t>(Mark 9:7)</a:t>
          </a:r>
          <a:endParaRPr lang="es-ES" sz="1800" kern="1200" dirty="0">
            <a:effectLst>
              <a:outerShdw blurRad="38100" dist="38100" dir="2700000" algn="tl">
                <a:srgbClr val="000000">
                  <a:alpha val="43137"/>
                </a:srgbClr>
              </a:outerShdw>
            </a:effectLst>
          </a:endParaRPr>
        </a:p>
      </dsp:txBody>
      <dsp:txXfrm>
        <a:off x="9234603" y="1065374"/>
        <a:ext cx="2811313" cy="535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Aron mahinumdoman ang mga panghitabo (Ex. 17:14)</a:t>
          </a:r>
          <a:endParaRPr lang="es-ES" sz="2000" kern="1200" dirty="0">
            <a:effectLst>
              <a:outerShdw blurRad="38100" dist="38100" dir="2700000" algn="tl">
                <a:srgbClr val="000000">
                  <a:alpha val="43137"/>
                </a:srgbClr>
              </a:outerShdw>
            </a:effectLst>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Aron tudloan kita (Eccl. 12:10)</a:t>
          </a:r>
          <a:endParaRPr lang="es-ES" sz="2000" kern="1200" dirty="0">
            <a:effectLst>
              <a:outerShdw blurRad="38100" dist="38100" dir="2700000" algn="tl">
                <a:srgbClr val="000000">
                  <a:alpha val="43137"/>
                </a:srgbClr>
              </a:outerShdw>
            </a:effectLst>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Aron dapiton kita sa paghinulsol (Jer. 36:2-3)</a:t>
          </a:r>
          <a:endParaRPr lang="es-ES" sz="2000" kern="1200" dirty="0">
            <a:effectLst>
              <a:outerShdw blurRad="38100" dist="38100" dir="2700000" algn="tl">
                <a:srgbClr val="000000">
                  <a:alpha val="43137"/>
                </a:srgbClr>
              </a:outerShdw>
            </a:effectLst>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Aron adunay mga panig-ingnan nga sundon o likayan (1 Cor. 10:11)</a:t>
          </a:r>
          <a:endParaRPr lang="es-ES" sz="2000" kern="1200" dirty="0">
            <a:effectLst>
              <a:outerShdw blurRad="38100" dist="38100" dir="2700000" algn="tl">
                <a:srgbClr val="000000">
                  <a:alpha val="43137"/>
                </a:srgbClr>
              </a:outerShdw>
            </a:effectLst>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Aron mahibaloan nato ang umaabot (Pin. 1:19)</a:t>
          </a:r>
          <a:endParaRPr lang="es-ES" sz="2000" kern="1200" dirty="0">
            <a:effectLst>
              <a:outerShdw blurRad="38100" dist="38100" dir="2700000" algn="tl">
                <a:srgbClr val="000000">
                  <a:alpha val="43137"/>
                </a:srgbClr>
              </a:outerShdw>
            </a:effectLst>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19/10/2026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057900" cy="313932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PAGPADAYAG</a:t>
            </a:r>
          </a:p>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UG</a:t>
            </a:r>
          </a:p>
          <a:p>
            <a:pPr algn="ctr"/>
            <a:r>
              <a:rPr lang="es-ES" sz="6600" b="1" dirty="0" err="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INSPIRASYON</a:t>
            </a:r>
            <a:endPar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endParaRPr>
          </a:p>
        </p:txBody>
      </p:sp>
      <p:sp>
        <p:nvSpPr>
          <p:cNvPr id="5" name="CuadroTexto 4">
            <a:extLst>
              <a:ext uri="{FF2B5EF4-FFF2-40B4-BE49-F238E27FC236}">
                <a16:creationId xmlns:a16="http://schemas.microsoft.com/office/drawing/2014/main" id="{DBF389B4-9CED-21C5-D416-6FA8CE3E569E}"/>
              </a:ext>
            </a:extLst>
          </p:cNvPr>
          <p:cNvSpPr txBox="1"/>
          <p:nvPr/>
        </p:nvSpPr>
        <p:spPr>
          <a:xfrm>
            <a:off x="1" y="5986016"/>
            <a:ext cx="1314450" cy="830997"/>
          </a:xfrm>
          <a:prstGeom prst="rect">
            <a:avLst/>
          </a:prstGeom>
          <a:noFill/>
        </p:spPr>
        <p:txBody>
          <a:bodyPr wrap="square" rtlCol="0">
            <a:spAutoFit/>
          </a:bodyPr>
          <a:lstStyle/>
          <a:p>
            <a:r>
              <a:rPr lang="en-US" sz="1326" b="1" dirty="0">
                <a:solidFill>
                  <a:schemeClr val="accent1">
                    <a:lumMod val="50000"/>
                  </a:schemeClr>
                </a:solidFill>
              </a:rPr>
              <a:t>Leksyon 5 alang sa Oktubre 31,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1280061"/>
            <a:ext cx="4967444" cy="3785652"/>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 sz="2113"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“Ang pagpadayag ni Jesu-Cristo, nga gihatag sa Dios Kaniya aron ipakita sa Iyang mga alagad ang mga butang nga kinahanglan mahitabo sa dili madugay. Gipadala Niya ang Iyang anghel aron ipahibalo kini kang Juan, Iyang alagad, nga nagpamatuod sa pulong sa Dios ug sa pagpamatuod ni Jesu-Cristo, sa tanan niyang nakit</a:t>
            </a:r>
            <a:r>
              <a:rPr kumimoji="0" lang="en" sz="1584"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 (Pinadayag 1:1-2)</a:t>
            </a:r>
            <a:endParaRPr kumimoji="0" lang="en" sz="2113"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2" y="3819849"/>
            <a:ext cx="5949917"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FA46B9"/>
                </a:solidFill>
              </a:rPr>
              <a:t>Pagpadayag ug </a:t>
            </a:r>
            <a:r>
              <a:rPr lang="es-ES" sz="2000" b="1" dirty="0" err="1">
                <a:solidFill>
                  <a:srgbClr val="FA46B9"/>
                </a:solidFill>
              </a:rPr>
              <a:t>inspirasyon</a:t>
            </a:r>
            <a:r>
              <a:rPr lang="es-ES" sz="2000" b="1" dirty="0">
                <a:solidFill>
                  <a:srgbClr val="FA46B9"/>
                </a:solidFill>
              </a:rPr>
              <a:t>:</a:t>
            </a:r>
          </a:p>
          <a:p>
            <a:pPr lvl="1">
              <a:spcBef>
                <a:spcPts val="600"/>
              </a:spcBef>
            </a:pPr>
            <a:r>
              <a:rPr lang="es-ES" sz="2000" b="1" dirty="0"/>
              <a:t>Kinatibuk-an ug </a:t>
            </a:r>
            <a:r>
              <a:rPr lang="es-ES" sz="2000" b="1" dirty="0" err="1"/>
              <a:t>espesyal </a:t>
            </a:r>
            <a:r>
              <a:rPr lang="es-ES" sz="2000" b="1" dirty="0"/>
              <a:t>n</a:t>
            </a:r>
            <a:r>
              <a:rPr lang="es-ES" sz="2000" b="1" dirty="0" err="1"/>
              <a:t>ga pagpadayag</a:t>
            </a:r>
            <a:endParaRPr lang="es-ES" sz="2000" b="1" dirty="0"/>
          </a:p>
          <a:p>
            <a:pPr lvl="1">
              <a:spcBef>
                <a:spcPts val="600"/>
              </a:spcBef>
            </a:pPr>
            <a:r>
              <a:rPr lang="es-ES" sz="2000" b="1" dirty="0"/>
              <a:t>Ang </a:t>
            </a:r>
            <a:r>
              <a:rPr lang="es-ES" sz="2000" b="1" dirty="0" err="1"/>
              <a:t>proseso</a:t>
            </a:r>
            <a:r>
              <a:rPr lang="es-ES" sz="2000" b="1" dirty="0"/>
              <a:t> </a:t>
            </a:r>
            <a:r>
              <a:rPr lang="es-ES" sz="2000" b="1" dirty="0" err="1"/>
              <a:t>sa</a:t>
            </a:r>
            <a:r>
              <a:rPr lang="es-ES" sz="2000" b="1" dirty="0"/>
              <a:t> </a:t>
            </a:r>
            <a:r>
              <a:rPr lang="es-ES" sz="2000" b="1" dirty="0" err="1"/>
              <a:t>inspirasyon</a:t>
            </a:r>
            <a:endParaRPr lang="es-ES" sz="2000" b="1" dirty="0"/>
          </a:p>
          <a:p>
            <a:pPr>
              <a:spcBef>
                <a:spcPts val="1800"/>
              </a:spcBef>
            </a:pPr>
            <a:r>
              <a:rPr lang="es-ES" sz="2000" b="1" dirty="0" err="1">
                <a:solidFill>
                  <a:srgbClr val="3E5EF9"/>
                </a:solidFill>
              </a:rPr>
              <a:t>Mga paa</a:t>
            </a:r>
            <a:r>
              <a:rPr lang="es-ES" sz="2000" b="1" dirty="0">
                <a:solidFill>
                  <a:srgbClr val="3E5EF9"/>
                </a:solidFill>
              </a:rPr>
              <a:t>g</a:t>
            </a:r>
            <a:r>
              <a:rPr lang="es-ES" sz="2000" b="1" dirty="0" err="1">
                <a:solidFill>
                  <a:srgbClr val="3E5EF9"/>
                </a:solidFill>
              </a:rPr>
              <a:t>i s</a:t>
            </a:r>
            <a:r>
              <a:rPr lang="es-ES" sz="2000" b="1" dirty="0">
                <a:solidFill>
                  <a:srgbClr val="3E5EF9"/>
                </a:solidFill>
              </a:rPr>
              <a:t>a</a:t>
            </a:r>
            <a:r>
              <a:rPr lang="es-ES" sz="2000" b="1" dirty="0" err="1">
                <a:solidFill>
                  <a:srgbClr val="3E5EF9"/>
                </a:solidFill>
              </a:rPr>
              <a:t> paghatod sa</a:t>
            </a:r>
            <a:r>
              <a:rPr lang="es-ES" sz="2000" b="1" dirty="0">
                <a:solidFill>
                  <a:srgbClr val="3E5EF9"/>
                </a:solidFill>
              </a:rPr>
              <a:t> </a:t>
            </a:r>
            <a:r>
              <a:rPr lang="es-ES" sz="2000" b="1" dirty="0" err="1">
                <a:solidFill>
                  <a:srgbClr val="3E5EF9"/>
                </a:solidFill>
              </a:rPr>
              <a:t>mensahe sa propeta</a:t>
            </a:r>
            <a:r>
              <a:rPr lang="es-ES" sz="2000" b="1" dirty="0">
                <a:solidFill>
                  <a:srgbClr val="3E5EF9"/>
                </a:solidFill>
              </a:rPr>
              <a:t>:</a:t>
            </a:r>
          </a:p>
          <a:p>
            <a:pPr lvl="1">
              <a:spcBef>
                <a:spcPts val="600"/>
              </a:spcBef>
            </a:pPr>
            <a:r>
              <a:rPr lang="es-ES" sz="2000" b="1" dirty="0"/>
              <a:t>Gisulti n</a:t>
            </a:r>
            <a:r>
              <a:rPr lang="es-ES" sz="2000" b="1" dirty="0" err="1"/>
              <a:t>ga mga mensahe</a:t>
            </a:r>
            <a:endParaRPr lang="es-ES" sz="2000" b="1" dirty="0"/>
          </a:p>
          <a:p>
            <a:pPr lvl="1">
              <a:spcBef>
                <a:spcPts val="600"/>
              </a:spcBef>
            </a:pPr>
            <a:r>
              <a:rPr lang="es-ES" sz="2000" b="1" dirty="0" err="1"/>
              <a:t>Sinulat ng</a:t>
            </a:r>
            <a:r>
              <a:rPr lang="es-ES" sz="2000" b="1" dirty="0"/>
              <a:t>a </a:t>
            </a:r>
            <a:r>
              <a:rPr lang="es-ES" sz="2000" b="1" dirty="0" err="1"/>
              <a:t>mga mensahe</a:t>
            </a:r>
            <a:endParaRPr lang="es-ES" sz="2000" b="1" dirty="0"/>
          </a:p>
          <a:p>
            <a:pPr lvl="1">
              <a:spcBef>
                <a:spcPts val="600"/>
              </a:spcBef>
            </a:pPr>
            <a:r>
              <a:rPr lang="es-ES" sz="2000" b="1" dirty="0"/>
              <a:t>Drama, mga simbolo, mga sambingay</a:t>
            </a:r>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87452"/>
            <a:ext cx="7239000" cy="707886"/>
          </a:xfrm>
          <a:prstGeom prst="rect">
            <a:avLst/>
          </a:prstGeom>
          <a:noFill/>
        </p:spPr>
        <p:txBody>
          <a:bodyPr wrap="square" rtlCol="0">
            <a:spAutoFit/>
          </a:bodyPr>
          <a:lstStyle/>
          <a:p>
            <a:pPr>
              <a:spcBef>
                <a:spcPts val="600"/>
              </a:spcBef>
            </a:pPr>
            <a:r>
              <a:rPr lang="en-US" sz="1593" b="1" dirty="0"/>
              <a:t>Ang Pinadayag 1:1-2 naghatag ug pananglitan kon giunsa sa Dios pagpadayag ang Iyang mensahe kanato pinaagi sa propeta:</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773148859"/>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03323"/>
            <a:ext cx="7239000" cy="1323439"/>
          </a:xfrm>
          <a:prstGeom prst="rect">
            <a:avLst/>
          </a:prstGeom>
          <a:noFill/>
        </p:spPr>
        <p:txBody>
          <a:bodyPr wrap="square" rtlCol="0">
            <a:spAutoFit/>
          </a:bodyPr>
          <a:lstStyle/>
          <a:p>
            <a:pPr>
              <a:spcBef>
                <a:spcPts val="600"/>
              </a:spcBef>
            </a:pPr>
            <a:r>
              <a:rPr lang="en-US" sz="2000" b="1" dirty="0"/>
              <a:t>Apan dili lamang kini ang paagi sa pagpadayag sa Dios ngadto sa mga propeta o sa paghatod sa Iyang mensahe pinaagi kanila. Atong tun-an ang nagkalainlaing paagi sa Iyang pagpadayag ug pagdasig kanila.</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6" y="3604378"/>
            <a:ext cx="6049929" cy="2862322"/>
          </a:xfrm>
          <a:prstGeom prst="rect">
            <a:avLst/>
          </a:prstGeom>
          <a:noFill/>
        </p:spPr>
        <p:txBody>
          <a:bodyPr wrap="square">
            <a:spAutoFit/>
          </a:bodyPr>
          <a:lstStyle/>
          <a:p>
            <a:pPr algn="ctr"/>
            <a:r>
              <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PAGPADAYAG UG </a:t>
            </a:r>
            <a:r>
              <a:rPr lang="es-ES" sz="60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INSPIRASYON</a:t>
            </a:r>
            <a:endPar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85725"/>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3385" b="1" spc="300" dirty="0">
                <a:ln/>
                <a:solidFill>
                  <a:schemeClr val="tx2">
                    <a:lumMod val="50000"/>
                    <a:lumOff val="50000"/>
                  </a:schemeClr>
                </a:solidFill>
              </a:rPr>
              <a:t>KINATIBUK-</a:t>
            </a:r>
            <a:r>
              <a:rPr lang="es-ES" sz="3385" b="1" spc="300" dirty="0">
                <a:ln/>
                <a:solidFill>
                  <a:schemeClr val="accent3">
                    <a:lumMod val="75000"/>
                  </a:schemeClr>
                </a:solidFill>
              </a:rPr>
              <a:t>AN U</a:t>
            </a:r>
            <a:r>
              <a:rPr lang="es-ES" sz="3385" b="1" spc="300" dirty="0">
                <a:ln/>
                <a:solidFill>
                  <a:schemeClr val="accent6">
                    <a:lumMod val="75000"/>
                  </a:schemeClr>
                </a:solidFill>
              </a:rPr>
              <a:t>G </a:t>
            </a:r>
            <a:r>
              <a:rPr lang="es-ES" sz="3385" b="1" spc="300" dirty="0">
                <a:ln/>
                <a:solidFill>
                  <a:schemeClr val="accent4"/>
                </a:solidFill>
              </a:rPr>
              <a:t>ESPESYAL N</a:t>
            </a:r>
            <a:r>
              <a:rPr lang="es-ES" sz="3385" b="1" spc="300" dirty="0">
                <a:ln/>
                <a:solidFill>
                  <a:schemeClr val="accent3">
                    <a:lumMod val="75000"/>
                  </a:schemeClr>
                </a:solidFill>
              </a:rPr>
              <a:t>GA PAGPADAYAG</a:t>
            </a:r>
            <a:endParaRPr lang="es-ES" sz="3385" b="1" spc="300" dirty="0">
              <a:ln/>
              <a:solidFill>
                <a:schemeClr val="accent4"/>
              </a:solidFill>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589239"/>
            <a:ext cx="5514975" cy="861774"/>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a:t>
            </a:r>
            <a:r>
              <a:rPr lang="en-US" b="1" dirty="0">
                <a:effectLst>
                  <a:outerShdw blurRad="38100" dist="38100" dir="2700000" algn="tl">
                    <a:srgbClr val="000000">
                      <a:alpha val="43137"/>
                    </a:srgbClr>
                  </a:outerShdw>
                </a:effectLst>
                <a:latin typeface="Comic Sans MS" panose="030F0702030302020204" pitchFamily="66" charset="0"/>
              </a:rPr>
              <a:t>Ang kalangitan nagpahayag sa himaya sa Dios, ug ang kahawaan nagmantala sa buhat sa Iyang mga kamot</a:t>
            </a:r>
            <a:r>
              <a:rPr lang="es-ES" b="1" dirty="0">
                <a:effectLst>
                  <a:outerShdw blurRad="38100" dist="38100" dir="2700000" algn="tl">
                    <a:srgbClr val="000000">
                      <a:alpha val="43137"/>
                    </a:srgbClr>
                  </a:outerShdw>
                </a:effectLst>
                <a:latin typeface="Comic Sans MS" panose="030F0702030302020204" pitchFamily="66" charset="0"/>
              </a:rPr>
              <a:t>”</a:t>
            </a:r>
          </a:p>
          <a:p>
            <a:pPr algn="ctr"/>
            <a:r>
              <a:rPr lang="es-ES" sz="1189" b="1" dirty="0">
                <a:effectLst>
                  <a:outerShdw blurRad="38100" dist="38100" dir="2700000" algn="tl">
                    <a:srgbClr val="000000">
                      <a:alpha val="43137"/>
                    </a:srgbClr>
                  </a:outerShdw>
                </a:effectLst>
                <a:latin typeface="Comic Sans MS" panose="030F0702030302020204" pitchFamily="66" charset="0"/>
              </a:rPr>
              <a:t>(Salmo 19</a:t>
            </a:r>
            <a:r>
              <a:rPr lang="es-ES" sz="935" b="1" dirty="0" err="1">
                <a:effectLst>
                  <a:outerShdw blurRad="38100" dist="38100" dir="2700000" algn="tl">
                    <a:srgbClr val="000000">
                      <a:alpha val="43137"/>
                    </a:srgbClr>
                  </a:outerShdw>
                </a:effectLst>
                <a:latin typeface="Comic Sans MS" panose="030F0702030302020204" pitchFamily="66" charset="0"/>
              </a:rPr>
              <a:t>:1</a:t>
            </a:r>
            <a:r>
              <a:rPr lang="es-ES" sz="1189" b="1" dirty="0">
                <a:effectLst>
                  <a:outerShdw blurRad="38100" dist="38100" dir="2700000" algn="tl">
                    <a:srgbClr val="000000">
                      <a:alpha val="43137"/>
                    </a:srgbClr>
                  </a:outerShdw>
                </a:effectLst>
                <a:latin typeface="Comic Sans MS" panose="030F0702030302020204" pitchFamily="66" charset="0"/>
              </a:rPr>
              <a:t>)</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558461"/>
            <a:ext cx="6157912" cy="923330"/>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en-US" b="1" dirty="0">
                <a:effectLst>
                  <a:outerShdw blurRad="38100" dist="38100" dir="2700000" algn="tl">
                    <a:srgbClr val="000000">
                      <a:alpha val="43137"/>
                    </a:srgbClr>
                  </a:outerShdw>
                </a:effectLst>
                <a:latin typeface="Comic Sans MS" panose="030F0702030302020204" pitchFamily="66" charset="0"/>
              </a:rPr>
              <a:t>“Kon adunay propeta taliwala kaninyo, Ako, ang Ginoo, magpadayag kaniya pinaagi sa mga panan-awon ug makigsulti kaniya pinaagi sa mga</a:t>
            </a:r>
            <a:r>
              <a:rPr lang="en-US" sz="1147" b="1" dirty="0">
                <a:effectLst>
                  <a:outerShdw blurRad="38100" dist="38100" dir="2700000" algn="tl">
                    <a:srgbClr val="000000">
                      <a:alpha val="43137"/>
                    </a:srgbClr>
                  </a:outerShdw>
                </a:effectLst>
                <a:latin typeface="Comic Sans MS" panose="030F0702030302020204" pitchFamily="66" charset="0"/>
              </a:rPr>
              <a:t> damgo” (Numeros </a:t>
            </a:r>
            <a:r>
              <a:rPr lang="en-US" sz="901" b="1" dirty="0">
                <a:effectLst>
                  <a:outerShdw blurRad="38100" dist="38100" dir="2700000" algn="tl">
                    <a:srgbClr val="000000">
                      <a:alpha val="43137"/>
                    </a:srgbClr>
                  </a:outerShdw>
                </a:effectLst>
                <a:latin typeface="Comic Sans MS" panose="030F0702030302020204" pitchFamily="66" charset="0"/>
              </a:rPr>
              <a:t>12:6</a:t>
            </a:r>
            <a:r>
              <a:rPr lang="en-US" sz="1147" b="1" dirty="0">
                <a:effectLst>
                  <a:outerShdw blurRad="38100" dist="38100" dir="2700000" algn="tl">
                    <a:srgbClr val="000000">
                      <a:alpha val="43137"/>
                    </a:srgbClr>
                  </a:outerShdw>
                </a:effectLst>
                <a:latin typeface="Comic Sans MS" panose="030F0702030302020204" pitchFamily="66" charset="0"/>
              </a:rPr>
              <a:t>)</a:t>
            </a:r>
            <a:endParaRPr lang="en-US" b="1" dirty="0">
              <a:effectLst>
                <a:outerShdw blurRad="38100" dist="38100" dir="2700000" algn="tl">
                  <a:srgbClr val="000000">
                    <a:alpha val="43137"/>
                  </a:srgbClr>
                </a:outerShdw>
              </a:effectLst>
              <a:latin typeface="Comic Sans MS" panose="030F0702030302020204" pitchFamily="66"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478339"/>
            <a:ext cx="7421469" cy="1323439"/>
          </a:xfrm>
          <a:prstGeom prst="rect">
            <a:avLst/>
          </a:prstGeom>
          <a:noFill/>
        </p:spPr>
        <p:txBody>
          <a:bodyPr wrap="square" rtlCol="0">
            <a:spAutoFit/>
          </a:bodyPr>
          <a:lstStyle/>
          <a:p>
            <a:pPr>
              <a:spcBef>
                <a:spcPts val="600"/>
              </a:spcBef>
            </a:pPr>
            <a:r>
              <a:rPr lang="en-US" sz="1500" b="1" dirty="0"/>
              <a:t>Si Pablo nag-ingon nga ang mga naglimod sa Dios “walay ikapangulipas,” kay sa kinaiyahan klarong makita ang Iyang dili makita nga mga kinaiya, bisan ang Iyang walay kataposang gahum ug pagka-Dios</a:t>
            </a:r>
            <a:br>
              <a:rPr lang="en-US" sz="1799" b="1" dirty="0"/>
            </a:br>
            <a:r>
              <a:rPr lang="en-US" sz="1500" b="1" dirty="0"/>
              <a:t> (Roma 1:20; Sal. 19:1).</a:t>
            </a: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6" y="4926262"/>
            <a:ext cx="4533900" cy="1938992"/>
          </a:xfrm>
          <a:prstGeom prst="rect">
            <a:avLst/>
          </a:prstGeom>
          <a:noFill/>
        </p:spPr>
        <p:txBody>
          <a:bodyPr wrap="square">
            <a:spAutoFit/>
          </a:bodyPr>
          <a:lstStyle/>
          <a:p>
            <a:pPr>
              <a:spcBef>
                <a:spcPts val="600"/>
              </a:spcBef>
            </a:pPr>
            <a:r>
              <a:rPr lang="en-US" sz="1730" b="1" dirty="0"/>
              <a:t>Busa, gigamit sa Dios ang mas direkta nga mga paagi sa pagpaila sa Iyang kaugalingon: espesyal nga pagpadayag pinaagi sa mga propeta ug kang Jesu-Cristo, sumala sa nasulat sa Biblia, ang Pulong sa Dios (Heb. 1:1-2).</a:t>
            </a: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553324" cy="707886"/>
          </a:xfrm>
          <a:prstGeom prst="rect">
            <a:avLst/>
          </a:prstGeom>
          <a:noFill/>
        </p:spPr>
        <p:txBody>
          <a:bodyPr wrap="square">
            <a:spAutoFit/>
          </a:bodyPr>
          <a:lstStyle/>
          <a:p>
            <a:r>
              <a:rPr lang="en-US" sz="1515" b="1" dirty="0"/>
              <a:t>Apan sukad sa pagpakasala ni Adan ug Eva, makita usab sa kinaiyahan ang mga sangpotanan sa sala (pagpanukob, mga linog, ug uban pa).</a:t>
            </a:r>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665845"/>
            <a:ext cx="7421470" cy="1631216"/>
          </a:xfrm>
          <a:prstGeom prst="rect">
            <a:avLst/>
          </a:prstGeom>
          <a:noFill/>
        </p:spPr>
        <p:txBody>
          <a:bodyPr wrap="square">
            <a:spAutoFit/>
          </a:bodyPr>
          <a:lstStyle/>
          <a:p>
            <a:pPr lvl="0">
              <a:spcBef>
                <a:spcPts val="600"/>
              </a:spcBef>
              <a:defRPr/>
            </a:pPr>
            <a:r>
              <a:rPr lang="en-US" sz="1600" b="1" dirty="0">
                <a:solidFill>
                  <a:prstClr val="black"/>
                </a:solidFill>
              </a:rPr>
              <a:t>Makita nato nga giandam na sa Dios ang mga buhing binuhat alang sa pagsulod sa sala pinaagi sa ilang gahum sa pag-ayo. Kon masamad kita, molihok ang mga proseso nga motak-op sa samad ug moayo sa tisyu. Anaa na kining mga proseso bisan sa wala pa ang samad!</a:t>
            </a: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0"/>
            <a:ext cx="8778242" cy="769441"/>
          </a:xfrm>
          <a:prstGeom prst="rect">
            <a:avLst/>
          </a:prstGeom>
          <a:noFill/>
        </p:spPr>
        <p:txBody>
          <a:bodyPr wrap="square">
            <a:spAutoFit/>
          </a:bodyPr>
          <a:lstStyle/>
          <a:p>
            <a:pPr algn="ctr"/>
            <a:r>
              <a:rPr lang="es-ES" sz="3400" b="1" dirty="0">
                <a:ln w="19050">
                  <a:solidFill>
                    <a:srgbClr val="996600"/>
                  </a:solidFill>
                  <a:prstDash val="solid"/>
                </a:ln>
                <a:solidFill>
                  <a:schemeClr val="bg1"/>
                </a:solidFill>
                <a:effectLst>
                  <a:outerShdw dist="38100" dir="2700000" algn="bl" rotWithShape="0">
                    <a:srgbClr val="7E5400"/>
                  </a:outerShdw>
                </a:effectLst>
              </a:rPr>
              <a:t>ANG PROSESO </a:t>
            </a:r>
            <a:r>
              <a:rPr lang="es-ES" sz="3400" b="1" dirty="0" err="1">
                <a:ln w="19050">
                  <a:solidFill>
                    <a:srgbClr val="996600"/>
                  </a:solidFill>
                  <a:prstDash val="solid"/>
                </a:ln>
                <a:solidFill>
                  <a:schemeClr val="bg1"/>
                </a:solidFill>
                <a:effectLst>
                  <a:outerShdw dist="38100" dir="2700000" algn="bl" rotWithShape="0">
                    <a:srgbClr val="7E5400"/>
                  </a:outerShdw>
                </a:effectLst>
              </a:rPr>
              <a:t>SA</a:t>
            </a:r>
            <a:r>
              <a:rPr lang="es-ES" sz="3400" b="1" dirty="0">
                <a:ln w="19050">
                  <a:solidFill>
                    <a:srgbClr val="996600"/>
                  </a:solidFill>
                  <a:prstDash val="solid"/>
                </a:ln>
                <a:solidFill>
                  <a:schemeClr val="bg1"/>
                </a:solidFill>
                <a:effectLst>
                  <a:outerShdw dist="38100" dir="2700000" algn="bl" rotWithShape="0">
                    <a:srgbClr val="7E5400"/>
                  </a:outerShdw>
                </a:effectLst>
              </a:rPr>
              <a:t> </a:t>
            </a:r>
            <a:r>
              <a:rPr lang="es-ES" sz="3400" b="1" dirty="0" err="1">
                <a:ln w="19050">
                  <a:solidFill>
                    <a:srgbClr val="996600"/>
                  </a:solidFill>
                  <a:prstDash val="solid"/>
                </a:ln>
                <a:solidFill>
                  <a:schemeClr val="bg1"/>
                </a:solidFill>
                <a:effectLst>
                  <a:outerShdw dist="38100" dir="2700000" algn="bl" rotWithShape="0">
                    <a:srgbClr val="7E5400"/>
                  </a:outerShdw>
                </a:effectLst>
              </a:rPr>
              <a:t>INSPIRASYON</a:t>
            </a:r>
            <a:endParaRPr lang="es-ES" sz="4400" b="1" dirty="0">
              <a:ln w="19050">
                <a:solidFill>
                  <a:srgbClr val="996600"/>
                </a:solidFill>
                <a:prstDash val="solid"/>
              </a:ln>
              <a:solidFill>
                <a:schemeClr val="bg1"/>
              </a:solidFill>
              <a:effectLst>
                <a:outerShdw dist="38100" dir="2700000" algn="bl" rotWithShape="0">
                  <a:srgbClr val="7E5400"/>
                </a:outerShdw>
              </a:effectLst>
            </a:endParaRPr>
          </a:p>
        </p:txBody>
      </p:sp>
      <p:sp>
        <p:nvSpPr>
          <p:cNvPr id="5" name="CuadroTexto 4">
            <a:extLst>
              <a:ext uri="{FF2B5EF4-FFF2-40B4-BE49-F238E27FC236}">
                <a16:creationId xmlns:a16="http://schemas.microsoft.com/office/drawing/2014/main" id="{A3E0AE05-B3C1-D1F2-833F-5EBFEC866924}"/>
              </a:ext>
            </a:extLst>
          </p:cNvPr>
          <p:cNvSpPr txBox="1"/>
          <p:nvPr/>
        </p:nvSpPr>
        <p:spPr>
          <a:xfrm>
            <a:off x="207544" y="647282"/>
            <a:ext cx="8363154"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Comic Sans MS" panose="030F0702030302020204" pitchFamily="66" charset="0"/>
              </a:rPr>
              <a:t>“Ang tibuok Kasulatan gituga sa Dios ug mapuslanon sa pagtudlo, sa pagbadlong, sa pagtul-id, ug sa pagbansay sa pagkamata</a:t>
            </a:r>
            <a:r>
              <a:rPr lang="en-US" sz="1283" b="1" dirty="0">
                <a:solidFill>
                  <a:schemeClr val="accent3">
                    <a:lumMod val="75000"/>
                  </a:schemeClr>
                </a:solidFill>
                <a:latin typeface="Comic Sans MS" panose="030F0702030302020204" pitchFamily="66" charset="0"/>
              </a:rPr>
              <a:t>rong” (2 Timoteo 3</a:t>
            </a:r>
            <a:r>
              <a:rPr lang="en-US" sz="1008" b="1" dirty="0">
                <a:solidFill>
                  <a:schemeClr val="accent3">
                    <a:lumMod val="75000"/>
                  </a:schemeClr>
                </a:solidFill>
                <a:latin typeface="Comic Sans MS" panose="030F0702030302020204" pitchFamily="66" charset="0"/>
              </a:rPr>
              <a:t>:16</a:t>
            </a:r>
            <a:r>
              <a:rPr lang="en-US" sz="1283" b="1" dirty="0">
                <a:solidFill>
                  <a:schemeClr val="accent3">
                    <a:lumMod val="75000"/>
                  </a:schemeClr>
                </a:solidFill>
                <a:latin typeface="Comic Sans MS" panose="030F0702030302020204" pitchFamily="66" charset="0"/>
              </a:rPr>
              <a:t>)</a:t>
            </a:r>
            <a:endParaRPr lang="en-US" b="1" dirty="0">
              <a:solidFill>
                <a:schemeClr val="accent3">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5998B500-13D7-3A76-2D7E-D75040DAD884}"/>
              </a:ext>
            </a:extLst>
          </p:cNvPr>
          <p:cNvSpPr txBox="1"/>
          <p:nvPr/>
        </p:nvSpPr>
        <p:spPr>
          <a:xfrm>
            <a:off x="342900" y="1350763"/>
            <a:ext cx="8020254" cy="1015663"/>
          </a:xfrm>
          <a:prstGeom prst="rect">
            <a:avLst/>
          </a:prstGeom>
          <a:noFill/>
        </p:spPr>
        <p:txBody>
          <a:bodyPr wrap="square" rtlCol="0">
            <a:spAutoFit/>
          </a:bodyPr>
          <a:lstStyle/>
          <a:p>
            <a:pPr>
              <a:spcBef>
                <a:spcPts val="600"/>
              </a:spcBef>
            </a:pPr>
            <a:r>
              <a:rPr lang="en-US" sz="1915" b="1" dirty="0"/>
              <a:t>Sulod sa daghang siglo, ang mga buhat ug mensahe sa Dios gipasa pinaagi sa pagsulti, hangtod nga gidasig sa Dios si Moises sa pagsulat niini.</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33787235"/>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395001"/>
            <a:ext cx="8645332" cy="1323439"/>
          </a:xfrm>
          <a:prstGeom prst="rect">
            <a:avLst/>
          </a:prstGeom>
          <a:noFill/>
        </p:spPr>
        <p:txBody>
          <a:bodyPr wrap="square">
            <a:spAutoFit/>
          </a:bodyPr>
          <a:lstStyle/>
          <a:p>
            <a:pPr>
              <a:spcBef>
                <a:spcPts val="600"/>
              </a:spcBef>
            </a:pPr>
            <a:r>
              <a:rPr lang="en-US" sz="1600" b="1" dirty="0"/>
              <a:t>Sukad niadto, ang mga mensaheng buot ipreserbar sa Dios gisulat sa mga tawong “dinasig,” nga mao ang gigiyahan sa Espiritu Santo (2</a:t>
            </a:r>
            <a:br>
              <a:rPr lang="en-US" sz="2000" b="1" dirty="0"/>
            </a:br>
            <a:r>
              <a:rPr lang="en-US" sz="1600" b="1" dirty="0"/>
              <a:t> Pedro 1:21). Busa talagsaon ang Biblia, kay naglangkob kini sa bug-os nga balaang pagpadayag.</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718440"/>
            <a:ext cx="6272212" cy="400110"/>
          </a:xfrm>
          <a:prstGeom prst="rect">
            <a:avLst/>
          </a:prstGeom>
          <a:noFill/>
        </p:spPr>
        <p:txBody>
          <a:bodyPr wrap="square">
            <a:spAutoFit/>
          </a:bodyPr>
          <a:lstStyle/>
          <a:p>
            <a:pPr lvl="0">
              <a:spcBef>
                <a:spcPts val="600"/>
              </a:spcBef>
              <a:defRPr/>
            </a:pPr>
            <a:r>
              <a:rPr lang="en-US" sz="1600" b="1" dirty="0">
                <a:solidFill>
                  <a:prstClr val="black"/>
                </a:solidFill>
              </a:rPr>
              <a:t>Giunsa man kini nga proseso sa inspirasyon?</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6" y="4435693"/>
            <a:ext cx="6049930" cy="1329338"/>
          </a:xfrm>
          <a:prstGeom prst="rect">
            <a:avLst/>
          </a:prstGeom>
          <a:noFill/>
        </p:spPr>
        <p:txBody>
          <a:bodyPr wrap="square">
            <a:spAutoFit/>
          </a:bodyPr>
          <a:lstStyle/>
          <a:p>
            <a:pPr algn="ctr"/>
            <a:r>
              <a:rPr lang="es-ES" sz="4019"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MGA PAAGI SA PAGPAHAT SA MENSAHE</a:t>
            </a:r>
            <a:endParaRPr lang="es-ES" sz="4019"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125043"/>
            <a:ext cx="12192000" cy="769441"/>
          </a:xfrm>
          <a:prstGeom prst="rect">
            <a:avLst/>
          </a:prstGeom>
          <a:noFill/>
        </p:spPr>
        <p:txBody>
          <a:bodyPr wrap="square">
            <a:spAutoFit/>
          </a:bodyPr>
          <a:lstStyle/>
          <a:p>
            <a:pPr algn="ctr"/>
            <a:r>
              <a:rPr lang="es-ES" sz="264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GISULTI N</a:t>
            </a:r>
            <a:r>
              <a:rPr lang="es-ES" sz="2640" b="1" spc="600" dirty="0" err="1">
                <a:ln w="6600">
                  <a:solidFill>
                    <a:schemeClr val="accent3"/>
                  </a:solidFill>
                  <a:prstDash val="solid"/>
                </a:ln>
                <a:solidFill>
                  <a:srgbClr val="FFFFFF"/>
                </a:solidFill>
                <a:effectLst>
                  <a:outerShdw dist="38100" dir="2700000" algn="tl" rotWithShape="0">
                    <a:schemeClr val="accent3">
                      <a:lumMod val="60000"/>
                      <a:lumOff val="40000"/>
                    </a:schemeClr>
                  </a:outerShdw>
                </a:effectLst>
              </a:rPr>
              <a:t>GA MGA MENSAHE</a:t>
            </a:r>
            <a:endParaRPr lang="es-ES" sz="264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endParaRP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426930"/>
            <a:ext cx="12192000" cy="1077218"/>
          </a:xfrm>
          <a:prstGeom prst="rect">
            <a:avLst/>
          </a:prstGeom>
          <a:noFill/>
        </p:spPr>
        <p:txBody>
          <a:bodyPr wrap="square">
            <a:spAutoFit/>
          </a:bodyPr>
          <a:lstStyle/>
          <a:p>
            <a:pPr algn="ctr"/>
            <a:r>
              <a:rPr lang="en-US" sz="1600" b="1" dirty="0">
                <a:solidFill>
                  <a:srgbClr val="FFFF99"/>
                </a:solidFill>
                <a:effectLst>
                  <a:outerShdw blurRad="38100" dist="38100" dir="2700000" algn="tl">
                    <a:srgbClr val="000000">
                      <a:alpha val="43137"/>
                    </a:srgbClr>
                  </a:outerShdw>
                </a:effectLst>
                <a:latin typeface="Comic Sans MS" panose="030F0702030302020204" pitchFamily="66" charset="0"/>
              </a:rPr>
              <a:t>“Gipahimutang niya ang mga Levihanon sa templo sa Ginoo nga adunay mga piyangpiyang, mga alpa ug mga lira, sumala sa sugo ni David, ni Gad nga manalagna sa hari, ug ni Natan nga propeta. Kay ang sugo gikan sa Ginoo pinaagi sa Iyang mga propeta. Busa ang mga Levihanon nangandam uban sa mga instrumento ni David, ug ang mga saserdote uban sa ilang mga </a:t>
            </a:r>
            <a:r>
              <a:rPr lang="en-US" sz="1600" b="1" dirty="0" err="1">
                <a:solidFill>
                  <a:srgbClr val="FFFF99"/>
                </a:solidFill>
                <a:effectLst>
                  <a:outerShdw blurRad="38100" dist="38100" dir="2700000" algn="tl">
                    <a:srgbClr val="000000">
                      <a:alpha val="43137"/>
                    </a:srgbClr>
                  </a:outerShdw>
                </a:effectLst>
                <a:latin typeface="Comic Sans MS" panose="030F0702030302020204" pitchFamily="66" charset="0"/>
              </a:rPr>
              <a:t>trumpeta</a:t>
            </a:r>
            <a:r>
              <a:rPr lang="en-US" sz="1600"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sz="1100" b="1" dirty="0">
                <a:solidFill>
                  <a:srgbClr val="FFFF99"/>
                </a:solidFill>
                <a:effectLst>
                  <a:outerShdw blurRad="38100" dist="38100" dir="2700000" algn="tl">
                    <a:srgbClr val="000000">
                      <a:alpha val="43137"/>
                    </a:srgbClr>
                  </a:outerShdw>
                </a:effectLst>
                <a:latin typeface="Comic Sans MS" panose="030F0702030302020204" pitchFamily="66" charset="0"/>
              </a:rPr>
              <a:t>(2 Cronicas 29:25)</a:t>
            </a: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707886"/>
          </a:xfrm>
          <a:prstGeom prst="rect">
            <a:avLst/>
          </a:prstGeom>
          <a:noFill/>
        </p:spPr>
        <p:txBody>
          <a:bodyPr wrap="square" rtlCol="0">
            <a:spAutoFit/>
          </a:bodyPr>
          <a:lstStyle/>
          <a:p>
            <a:pPr>
              <a:spcBef>
                <a:spcPts val="600"/>
              </a:spcBef>
            </a:pPr>
            <a:r>
              <a:rPr lang="en-US" sz="2000" b="1" dirty="0"/>
              <a:t>Gisulti sa mga propeta ang mga pulong nga gihatag sa Dios, nga klarong nag-ingon: “Mao kini ang giingon ni Jehova” (Maghuhukom 6:8). Kini nga mga mensahe, sama sa kang Noe, dili kanunay masulat.</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1325520014"/>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r>
              <a:rPr lang="en-US" sz="2000" b="1" dirty="0"/>
              <a:t>Upat ka higayon nga direktang nakigsulti ang Dios sa mga tawo:</a:t>
            </a: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2246769"/>
          </a:xfrm>
          <a:prstGeom prst="rect">
            <a:avLst/>
          </a:prstGeom>
          <a:noFill/>
        </p:spPr>
        <p:txBody>
          <a:bodyPr wrap="square">
            <a:spAutoFit/>
          </a:bodyPr>
          <a:lstStyle/>
          <a:p>
            <a:pPr>
              <a:spcBef>
                <a:spcPts val="600"/>
              </a:spcBef>
            </a:pPr>
            <a:r>
              <a:rPr lang="en-US" sz="1982" b="1" dirty="0"/>
              <a:t>Ang mga pulong sa daghang propeta atong nahibaloan pinaagi lamang sa sinulat sa uban. Apan pareho ang ilang awtoridad sa mga propetang nagsulat sa ilang mensahe. Lakip kanila si Natan, Elias, Eliseo, ug Juan Bautista.</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es-ES" sz="3061" b="1" spc="600" dirty="0" err="1">
                <a:ln w="22225">
                  <a:noFill/>
                  <a:prstDash val="solid"/>
                </a:ln>
                <a:solidFill>
                  <a:srgbClr val="FFFFAF"/>
                </a:solidFill>
                <a:effectLst>
                  <a:outerShdw blurRad="50800" dist="50800" dir="5400000" algn="ctr" rotWithShape="0">
                    <a:schemeClr val="tx1"/>
                  </a:outerShdw>
                </a:effectLst>
              </a:rPr>
              <a:t>SINULAT NG</a:t>
            </a:r>
            <a:r>
              <a:rPr lang="es-ES" sz="3061" b="1" spc="600" dirty="0">
                <a:ln w="22225">
                  <a:noFill/>
                  <a:prstDash val="solid"/>
                </a:ln>
                <a:solidFill>
                  <a:srgbClr val="FFFFAF"/>
                </a:solidFill>
                <a:effectLst>
                  <a:outerShdw blurRad="50800" dist="50800" dir="5400000" algn="ctr" rotWithShape="0">
                    <a:schemeClr val="tx1"/>
                  </a:outerShdw>
                </a:effectLst>
              </a:rPr>
              <a:t>A </a:t>
            </a:r>
            <a:r>
              <a:rPr lang="es-ES" sz="3061" b="1" spc="600" dirty="0" err="1">
                <a:ln w="22225">
                  <a:noFill/>
                  <a:prstDash val="solid"/>
                </a:ln>
                <a:solidFill>
                  <a:srgbClr val="FFFFAF"/>
                </a:solidFill>
                <a:effectLst>
                  <a:outerShdw blurRad="50800" dist="50800" dir="5400000" algn="ctr" rotWithShape="0">
                    <a:schemeClr val="tx1"/>
                  </a:outerShdw>
                </a:effectLst>
              </a:rPr>
              <a:t>MGA MENSAHE</a:t>
            </a:r>
            <a:endParaRPr lang="es-ES" sz="3061" b="1" spc="600" dirty="0">
              <a:ln w="22225">
                <a:noFill/>
                <a:prstDash val="solid"/>
              </a:ln>
              <a:solidFill>
                <a:srgbClr val="FFFFAF"/>
              </a:solidFill>
              <a:effectLst>
                <a:outerShdw blurRad="50800" dist="50800" dir="5400000" algn="ctr" rotWithShape="0">
                  <a:schemeClr val="tx1"/>
                </a:outerShdw>
              </a:effectLst>
            </a:endParaRP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641925"/>
            <a:ext cx="10134601" cy="369332"/>
          </a:xfrm>
          <a:prstGeom prst="rect">
            <a:avLst/>
          </a:prstGeom>
          <a:noFill/>
        </p:spPr>
        <p:txBody>
          <a:bodyPr wrap="square">
            <a:spAutoFit/>
          </a:bodyPr>
          <a:lstStyle/>
          <a:p>
            <a:pPr algn="ct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“Unya miingon ang Ginoo kang Moises, ‘Isulat kini sa basahon ingon nga handomanan’</a:t>
            </a:r>
            <a:r>
              <a:rPr lang="en-US" sz="1230" b="1" dirty="0">
                <a:solidFill>
                  <a:srgbClr val="EEC3F5"/>
                </a:solidFill>
                <a:effectLst>
                  <a:outerShdw blurRad="38100" dist="38100" dir="2700000" algn="tl">
                    <a:srgbClr val="000000">
                      <a:alpha val="43137"/>
                    </a:srgbClr>
                  </a:outerShdw>
                </a:effectLst>
                <a:latin typeface="Comic Sans MS" panose="030F0702030302020204" pitchFamily="66" charset="0"/>
              </a:rPr>
              <a:t> ” (Exodo 17:14a)</a:t>
            </a:r>
            <a:endParaRPr lang="en-US" b="1"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spcBef>
                <a:spcPts val="600"/>
              </a:spcBef>
            </a:pPr>
            <a:r>
              <a:rPr lang="en-US" sz="2000" b="1" dirty="0"/>
              <a:t>Unsa ang pipila ka hinungdan nga gipasulat sa Dios ang Iyang mensahe?</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68763606"/>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925114"/>
            <a:ext cx="7439025" cy="1631216"/>
          </a:xfrm>
          <a:prstGeom prst="rect">
            <a:avLst/>
          </a:prstGeom>
          <a:noFill/>
        </p:spPr>
        <p:txBody>
          <a:bodyPr wrap="square" rtlCol="0">
            <a:spAutoFit/>
          </a:bodyPr>
          <a:lstStyle/>
          <a:p>
            <a:pPr>
              <a:spcBef>
                <a:spcPts val="600"/>
              </a:spcBef>
            </a:pPr>
            <a:r>
              <a:rPr lang="en-US" sz="1836" b="1" dirty="0"/>
              <a:t>Sa Biblia, gipahayag sa mga propeta ang ilang tawhanong mga pagbati ug mga tubag, ingon man ang iya sa uban. Adunay mga balak, kasaysayan, ug sinulat nga mga wali. Usahay gilakip ang mga kinutlo sa mga magsusulat nga wala sa Biblia o ang mga mando sa paganong mga hari.</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439025" cy="1323439"/>
          </a:xfrm>
          <a:prstGeom prst="rect">
            <a:avLst/>
          </a:prstGeom>
          <a:noFill/>
        </p:spPr>
        <p:txBody>
          <a:bodyPr wrap="square">
            <a:spAutoFit/>
          </a:bodyPr>
          <a:lstStyle/>
          <a:p>
            <a:pPr lvl="0">
              <a:spcBef>
                <a:spcPts val="600"/>
              </a:spcBef>
              <a:defRPr/>
            </a:pPr>
            <a:r>
              <a:rPr lang="en-US" sz="2000" b="1" dirty="0">
                <a:solidFill>
                  <a:prstClr val="black"/>
                </a:solidFill>
              </a:rPr>
              <a:t>Apan walay nagkalainlaing ang-ang sa inspirasyon sa Biblia. Mga wali man, panghitabo, o tagna, kining tanan dinasig sa Dios ug matinud-anong nagpasa sa Iyang mga mensahe kanato sa tanang panahon (2 Tim. 3:16-17).</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2909" b="1" dirty="0">
                <a:ln/>
                <a:solidFill>
                  <a:schemeClr val="accent1">
                    <a:lumMod val="75000"/>
                  </a:schemeClr>
                </a:solidFill>
              </a:rPr>
              <a:t>DRAMA, MGA SIMBOLO, MGA SAMBINGAY</a:t>
            </a: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603304" cy="923330"/>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Comic Sans MS" panose="030F0702030302020204" pitchFamily="66" charset="0"/>
              </a:rPr>
              <a:t>“Nakigsulti usab Ako pinaagi sa mga propeta ug nagpadaghan sa mga panan-awon. Naghatag Ako ug mga simbolo pinaagi sa pagpamatuod sa mga propeta</a:t>
            </a:r>
            <a:r>
              <a:rPr lang="en-US" sz="1214" b="1" dirty="0">
                <a:solidFill>
                  <a:schemeClr val="accent3">
                    <a:lumMod val="75000"/>
                  </a:schemeClr>
                </a:solidFill>
                <a:latin typeface="Comic Sans MS" panose="030F0702030302020204" pitchFamily="66" charset="0"/>
              </a:rPr>
              <a:t>” (Oseas 12:10)</a:t>
            </a:r>
            <a:endParaRPr lang="en-US"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570315"/>
            <a:ext cx="6282852" cy="877163"/>
          </a:xfrm>
          <a:prstGeom prst="rect">
            <a:avLst/>
          </a:prstGeom>
          <a:noFill/>
        </p:spPr>
        <p:txBody>
          <a:bodyPr wrap="square" rtlCol="0">
            <a:spAutoFit/>
          </a:bodyPr>
          <a:lstStyle/>
          <a:p>
            <a:pPr>
              <a:spcBef>
                <a:spcPts val="600"/>
              </a:spcBef>
            </a:pPr>
            <a:r>
              <a:rPr lang="en-US" sz="1700" b="1" dirty="0"/>
              <a:t>Dugang sa kasaysayan, mga panultihon, balak, o pakigpulong, ang Biblia adunay daghang mensahe nga gipadayag pinaagi sa drama, mga simbolo, ug mga sambingay.</a:t>
            </a: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es-ES" sz="2000" b="1" dirty="0">
                <a:solidFill>
                  <a:schemeClr val="accent3">
                    <a:lumMod val="75000"/>
                  </a:schemeClr>
                </a:solidFill>
              </a:rPr>
              <a:t>DRAMA</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542991"/>
            <a:ext cx="6208147" cy="845231"/>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1631" b="1" dirty="0">
                <a:solidFill>
                  <a:schemeClr val="accent3"/>
                </a:solidFill>
              </a:rPr>
              <a:t>Ezequiel 4:1-8. </a:t>
            </a:r>
            <a:r>
              <a:rPr lang="es-ES" sz="1631" b="1" dirty="0"/>
              <a:t>Gi</a:t>
            </a:r>
            <a:r>
              <a:rPr lang="en-US" sz="1631" b="1" dirty="0"/>
              <a:t>sugo sa Dios si Ezequiel sa paghimo ug modelo sa Jerusalem aron ihulagway ang paglikos ug pagkapukan sa siyudad</a:t>
            </a:r>
            <a:r>
              <a:rPr lang="es-ES" sz="1631" b="1" dirty="0"/>
              <a:t>.</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439868"/>
            <a:ext cx="5333871" cy="1015663"/>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sz="1725" b="1" dirty="0">
                <a:solidFill>
                  <a:schemeClr val="accent1"/>
                </a:solidFill>
              </a:rPr>
              <a:t>1 Hari 20:37-42. Us</a:t>
            </a:r>
            <a:r>
              <a:rPr lang="es-ES" sz="1725" b="1" dirty="0"/>
              <a:t>a </a:t>
            </a:r>
            <a:r>
              <a:rPr lang="en-US" sz="1725" b="1" dirty="0"/>
              <a:t>ka propeta nagpahampak sa laing tawo ug nagpakaaron-ingnong nasamdan sa gubat aron badlongon ang sala ni Ahab</a:t>
            </a:r>
            <a:r>
              <a:rPr lang="es-ES" sz="1725" b="1" dirty="0"/>
              <a:t>.</a:t>
            </a: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483735"/>
            <a:ext cx="6208147" cy="860620"/>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1664" b="1" dirty="0">
                <a:solidFill>
                  <a:srgbClr val="CC9900">
                    <a:lumMod val="75000"/>
                  </a:srgbClr>
                </a:solidFill>
              </a:rPr>
              <a:t>Oseas </a:t>
            </a:r>
            <a:r>
              <a:rPr kumimoji="0" lang="es-ES" sz="1664" b="1" i="0" u="none" strike="noStrike" kern="1200" cap="none" spc="0" normalizeH="0" baseline="0" noProof="0" dirty="0">
                <a:ln>
                  <a:noFill/>
                </a:ln>
                <a:solidFill>
                  <a:srgbClr val="CC9900">
                    <a:lumMod val="75000"/>
                  </a:srgbClr>
                </a:solidFill>
                <a:effectLst/>
                <a:uLnTx/>
                <a:uFillTx/>
                <a:latin typeface="Aptos" panose="02110004020202020204"/>
                <a:ea typeface="+mn-ea"/>
                <a:cs typeface="+mn-cs"/>
              </a:rPr>
              <a:t>1:2-9. </a:t>
            </a:r>
            <a:r>
              <a:rPr kumimoji="0" lang="es-ES" sz="1664" b="1" i="0" u="none" strike="noStrike" kern="1200" cap="none" spc="0" normalizeH="0" baseline="0" noProof="0" dirty="0">
                <a:ln>
                  <a:noFill/>
                </a:ln>
                <a:solidFill>
                  <a:prstClr val="black"/>
                </a:solidFill>
                <a:effectLst/>
                <a:uLnTx/>
                <a:uFillTx/>
                <a:latin typeface="Aptos" panose="02110004020202020204"/>
                <a:ea typeface="+mn-ea"/>
                <a:cs typeface="+mn-cs"/>
              </a:rPr>
              <a:t>Gis</a:t>
            </a:r>
            <a:r>
              <a:rPr lang="en-US" sz="1664" b="1" dirty="0">
                <a:solidFill>
                  <a:prstClr val="black"/>
                </a:solidFill>
              </a:rPr>
              <a:t>ugo sa Dios si Oseas sa pagminyo ug mananapaw nga babaye aron ihulagway ang pagkadili matinud-anon sa Israel</a:t>
            </a:r>
            <a:r>
              <a:rPr kumimoji="0" lang="es-ES" sz="1664"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551046"/>
            <a:ext cx="5322777" cy="1323439"/>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1898" b="1" dirty="0">
                <a:solidFill>
                  <a:srgbClr val="0099CC"/>
                </a:solidFill>
              </a:rPr>
              <a:t>Jeremias</a:t>
            </a:r>
            <a:r>
              <a:rPr kumimoji="0" lang="es-ES" sz="1898" b="1" i="0" u="none" strike="noStrike" kern="1200" cap="none" spc="0" normalizeH="0" baseline="0" noProof="0" dirty="0">
                <a:ln>
                  <a:noFill/>
                </a:ln>
                <a:solidFill>
                  <a:srgbClr val="0099CC"/>
                </a:solidFill>
                <a:effectLst/>
                <a:uLnTx/>
                <a:uFillTx/>
                <a:latin typeface="Aptos" panose="02110004020202020204"/>
                <a:ea typeface="+mn-ea"/>
                <a:cs typeface="+mn-cs"/>
              </a:rPr>
              <a:t> 13:1-11.</a:t>
            </a:r>
            <a:r>
              <a:rPr kumimoji="0" lang="es-ES" sz="1898" b="1" i="0" u="none" strike="noStrike" kern="1200" cap="none" spc="0" normalizeH="0" baseline="0" noProof="0" dirty="0">
                <a:ln>
                  <a:noFill/>
                </a:ln>
                <a:solidFill>
                  <a:prstClr val="black"/>
                </a:solidFill>
                <a:effectLst/>
                <a:uLnTx/>
                <a:uFillTx/>
                <a:latin typeface="Aptos" panose="02110004020202020204"/>
                <a:ea typeface="+mn-ea"/>
                <a:cs typeface="+mn-cs"/>
              </a:rPr>
              <a:t> S</a:t>
            </a:r>
            <a:r>
              <a:rPr lang="en-US" sz="1898" b="1" dirty="0">
                <a:solidFill>
                  <a:prstClr val="black"/>
                </a:solidFill>
              </a:rPr>
              <a:t>a sugo sa Dios, mipalit si Jeremias ug bakos ug gitago kini. Unya gipakuha kini sa Dios aron ipakita ang moral nga kahimtang sa Jerusalem</a:t>
            </a:r>
            <a:r>
              <a:rPr kumimoji="0" lang="es-ES" sz="1898"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2909" b="1">
                <a:ln/>
                <a:solidFill>
                  <a:schemeClr val="accent1">
                    <a:lumMod val="75000"/>
                  </a:schemeClr>
                </a:solidFill>
              </a:defRPr>
            </a:lvl1pPr>
          </a:lstStyle>
          <a:p>
            <a:r>
              <a:rPr lang="es-ES" dirty="0"/>
              <a:t>DRAMA, MGA SIMBOLO, MGA SAMBINGAY</a:t>
            </a: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862416"/>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1273"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MGA SIMBOLO</a:t>
            </a:r>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8" y="1417057"/>
            <a:ext cx="5124612"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1600" b="1" dirty="0">
                <a:solidFill>
                  <a:srgbClr val="2F3195"/>
                </a:solidFill>
              </a:rPr>
              <a:t>Exodo 25:8. </a:t>
            </a:r>
            <a:r>
              <a:rPr lang="es-ES" sz="1600" b="1" dirty="0"/>
              <a:t>An</a:t>
            </a:r>
            <a:r>
              <a:rPr lang="en-US" sz="1600" b="1" dirty="0"/>
              <a:t>g mga saserdote, ang santuwaryo, ug ang mga serbisyo niini mga simbolo nga nagpatin-aw sa Plano sa Pagtubos</a:t>
            </a:r>
            <a:r>
              <a:rPr lang="es-ES" sz="1600" b="1" dirty="0"/>
              <a:t>.</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1231"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MGA SAMBINGAY</a:t>
            </a: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187035"/>
            <a:ext cx="5747584" cy="707886"/>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1653" b="1" dirty="0">
                <a:solidFill>
                  <a:schemeClr val="accent1">
                    <a:lumMod val="75000"/>
                  </a:schemeClr>
                </a:solidFill>
              </a:rPr>
              <a:t>Isaias 5:1-7. G</a:t>
            </a:r>
            <a:r>
              <a:rPr lang="es-ES" sz="1653" b="1" dirty="0"/>
              <a:t>ig</a:t>
            </a:r>
            <a:r>
              <a:rPr lang="en-US" sz="1653" b="1" dirty="0"/>
              <a:t>amit sa mga propeta ang mga sambingay aron pamalandongon sa katawhan ang ilang espirituhanong kahimtang</a:t>
            </a:r>
            <a:r>
              <a:rPr lang="es-ES" sz="1653" b="1" dirty="0"/>
              <a:t>.</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8" y="3434278"/>
            <a:ext cx="512461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1591" b="1" dirty="0">
                <a:solidFill>
                  <a:srgbClr val="BEA60B"/>
                </a:solidFill>
              </a:rPr>
              <a:t>Juan </a:t>
            </a:r>
            <a:r>
              <a:rPr kumimoji="0" lang="es-ES" sz="1591" b="1" i="0" u="none" strike="noStrike" kern="1200" cap="none" spc="0" normalizeH="0" baseline="0" noProof="0" dirty="0">
                <a:ln>
                  <a:noFill/>
                </a:ln>
                <a:solidFill>
                  <a:srgbClr val="BEA60B"/>
                </a:solidFill>
                <a:effectLst/>
                <a:uLnTx/>
                <a:uFillTx/>
                <a:latin typeface="Aptos" panose="02110004020202020204"/>
                <a:ea typeface="+mn-ea"/>
                <a:cs typeface="+mn-cs"/>
              </a:rPr>
              <a:t>15:1. </a:t>
            </a:r>
            <a:r>
              <a:rPr kumimoji="0" lang="es-ES" sz="1591" b="1" i="0" u="none" strike="noStrike" kern="1200" cap="none" spc="0" normalizeH="0" baseline="0" noProof="0" dirty="0">
                <a:ln>
                  <a:noFill/>
                </a:ln>
                <a:solidFill>
                  <a:prstClr val="black"/>
                </a:solidFill>
                <a:effectLst/>
                <a:uLnTx/>
                <a:uFillTx/>
                <a:latin typeface="Aptos" panose="02110004020202020204"/>
                <a:ea typeface="+mn-ea"/>
                <a:cs typeface="+mn-cs"/>
              </a:rPr>
              <a:t>Gig</a:t>
            </a:r>
            <a:r>
              <a:rPr lang="en-US" sz="1591" b="1" dirty="0">
                <a:solidFill>
                  <a:prstClr val="black"/>
                </a:solidFill>
              </a:rPr>
              <a:t>amit ni Jesus ang mga simbolo sa pagpatin-aw sa Iyang misyon, sama sa kahayag, punoan sa ubas, ug maayong magbalantay</a:t>
            </a:r>
            <a:r>
              <a:rPr kumimoji="0" lang="es-ES" sz="1591"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8" y="2432720"/>
            <a:ext cx="512461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1374" b="1" dirty="0">
                <a:solidFill>
                  <a:srgbClr val="CC0000"/>
                </a:solidFill>
              </a:rPr>
              <a:t>Pinadayag 13:2.</a:t>
            </a:r>
            <a:r>
              <a:rPr kumimoji="0" lang="es-ES" sz="1374" b="1" i="0" u="none" strike="noStrike" kern="1200" cap="none" spc="0" normalizeH="0" baseline="0" noProof="0" dirty="0">
                <a:ln>
                  <a:noFill/>
                </a:ln>
                <a:solidFill>
                  <a:srgbClr val="CC0000"/>
                </a:solidFill>
                <a:effectLst/>
                <a:uLnTx/>
                <a:uFillTx/>
                <a:latin typeface="Aptos" panose="02110004020202020204"/>
                <a:ea typeface="+mn-ea"/>
                <a:cs typeface="+mn-cs"/>
              </a:rPr>
              <a:t> Ang Da</a:t>
            </a:r>
            <a:r>
              <a:rPr kumimoji="0" lang="es-ES" sz="1374" b="1" i="0" u="none" strike="noStrike" kern="1200" cap="none" spc="0" normalizeH="0" baseline="0" noProof="0" dirty="0">
                <a:ln>
                  <a:noFill/>
                </a:ln>
                <a:solidFill>
                  <a:prstClr val="black"/>
                </a:solidFill>
                <a:effectLst/>
                <a:uLnTx/>
                <a:uFillTx/>
                <a:latin typeface="Aptos" panose="02110004020202020204"/>
                <a:ea typeface="+mn-ea"/>
                <a:cs typeface="+mn-cs"/>
              </a:rPr>
              <a:t>nie</a:t>
            </a:r>
            <a:r>
              <a:rPr lang="en-US" sz="1374" b="1" dirty="0">
                <a:solidFill>
                  <a:prstClr val="black"/>
                </a:solidFill>
              </a:rPr>
              <a:t>l ug Pinadayag naggamit ug mga simbolo (sama sa mga mananap ug mga sungay) aron magrepresentar sa tinuod nga mga panghitabo sa kasaysayan</a:t>
            </a:r>
            <a:r>
              <a:rPr kumimoji="0" lang="es-ES" sz="1374"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056300"/>
            <a:ext cx="5747584"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1520" b="1" dirty="0">
                <a:solidFill>
                  <a:srgbClr val="339933"/>
                </a:solidFill>
              </a:rPr>
              <a:t>Mateo 13:</a:t>
            </a:r>
            <a:r>
              <a:rPr kumimoji="0" lang="es-ES" sz="1520" b="1" i="0" u="none" strike="noStrike" kern="1200" cap="none" spc="0" normalizeH="0" baseline="0" noProof="0" dirty="0">
                <a:ln>
                  <a:noFill/>
                </a:ln>
                <a:solidFill>
                  <a:srgbClr val="339933"/>
                </a:solidFill>
                <a:effectLst/>
                <a:uLnTx/>
                <a:uFillTx/>
                <a:latin typeface="Aptos" panose="02110004020202020204"/>
                <a:ea typeface="+mn-ea"/>
                <a:cs typeface="+mn-cs"/>
              </a:rPr>
              <a:t>5. Kanu</a:t>
            </a:r>
            <a:r>
              <a:rPr kumimoji="0" lang="es-ES" sz="1520" b="1" i="0" u="none" strike="noStrike" kern="1200" cap="none" spc="0" normalizeH="0" baseline="0" noProof="0" dirty="0">
                <a:ln>
                  <a:noFill/>
                </a:ln>
                <a:solidFill>
                  <a:prstClr val="black"/>
                </a:solidFill>
                <a:effectLst/>
                <a:uLnTx/>
                <a:uFillTx/>
                <a:latin typeface="Aptos" panose="02110004020202020204"/>
                <a:ea typeface="+mn-ea"/>
                <a:cs typeface="+mn-cs"/>
              </a:rPr>
              <a:t>na</a:t>
            </a:r>
            <a:r>
              <a:rPr lang="en-US" sz="1520" b="1" dirty="0">
                <a:solidFill>
                  <a:prstClr val="black"/>
                </a:solidFill>
              </a:rPr>
              <a:t>y gigamit ni Jesus ang mga sambingay sa pagtudlo sa espirituhanong mga kamatuoran</a:t>
            </a:r>
            <a:r>
              <a:rPr kumimoji="0" lang="es-ES" sz="152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588032" y="1111835"/>
            <a:ext cx="9044299" cy="4154984"/>
          </a:xfrm>
          <a:prstGeom prst="rect">
            <a:avLst/>
          </a:prstGeom>
          <a:noFill/>
        </p:spPr>
        <p:txBody>
          <a:bodyPr wrap="square">
            <a:spAutoFit/>
          </a:bodyPr>
          <a:lstStyle/>
          <a:p>
            <a:pPr>
              <a:spcBef>
                <a:spcPts val="600"/>
              </a:spcBef>
            </a:pPr>
            <a:r>
              <a:rPr lang="en-US" sz="2184" b="1" dirty="0">
                <a:latin typeface="Constantia" panose="02030602050306030303" pitchFamily="18" charset="0"/>
              </a:rPr>
              <a:t>“Ang Biblia nagpadayag sa kamatuoran sa yano nga paagi ug hingpit nga nahiuyon sa mga panginahanglan ug pangandoy sa kasingkasing sa tawo. Nakapahingangha ug nakadani kini sa labing edukadong mga hunahuna, samtang nagtabang sa labing mapaubsanon ug walay kinaadman sa pagsabot sa dalan sa kaluwasan. […] Busa ang plano sa pagtubos gibuksan kanato, aron makita sa matag kalag ang mga lakang sa paghinulsol ngadto sa Dios ug pagtuo sa atong Ginoong Jesu-Cristo, aron maluwas sa paaging gitakda sa Dios. […] Samtang labi niyang susihon ang Biblia, labi usab nga molalom ang iyang pagtuo nga kini mao ang pulong sa buhing Dios, ug ang tawhanong pangatarongan moyukbo atubangan sa kahalangdon sa balaang pagpadayag.”</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7803673" y="5724773"/>
            <a:ext cx="2828658" cy="338554"/>
          </a:xfrm>
          <a:prstGeom prst="rect">
            <a:avLst/>
          </a:prstGeom>
          <a:noFill/>
        </p:spPr>
        <p:txBody>
          <a:bodyPr wrap="none" rtlCol="0">
            <a:spAutoFit/>
          </a:bodyPr>
          <a:lstStyle/>
          <a:p>
            <a:pPr algn="r"/>
            <a:r>
              <a:rPr lang="en-US" sz="1365" b="1" dirty="0" err="1"/>
              <a:t>EGW </a:t>
            </a:r>
            <a:r>
              <a:rPr lang="en-US" sz="1365" b="1" dirty="0"/>
              <a:t>(Steps to Christ, pp. 107–108)</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334638" y="4319079"/>
            <a:ext cx="5165387" cy="2246769"/>
          </a:xfrm>
          <a:prstGeom prst="rect">
            <a:avLst/>
          </a:prstGeom>
          <a:noFill/>
        </p:spPr>
        <p:txBody>
          <a:bodyPr wrap="square">
            <a:spAutoFit/>
          </a:bodyPr>
          <a:lstStyle/>
          <a:p>
            <a:pPr>
              <a:spcBef>
                <a:spcPts val="600"/>
              </a:spcBef>
            </a:pPr>
            <a:r>
              <a:rPr lang="en-US" sz="1700" b="1" dirty="0"/>
              <a:t>Iyang gipatin-aw nga dili tanang tawhanong kasinatian ug mga komunikasyon nga iyang gipaambit dinasig. Kinahanglang hinumdoman kini nga kalainan sa pagbasa sa iyang mga sinulat ug kasinatian, ilabina sa iyang mga sulat ug talaadlawan.</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8" cy="584775"/>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es-ES" sz="2400" dirty="0" err="1">
                <a:ln w="6600">
                  <a:solidFill>
                    <a:srgbClr val="78BEFD"/>
                  </a:solidFill>
                  <a:prstDash val="solid"/>
                </a:ln>
                <a:effectLst>
                  <a:outerShdw dist="38100" dir="2700000" algn="tl" rotWithShape="0">
                    <a:srgbClr val="78BEFD"/>
                  </a:outerShdw>
                </a:effectLst>
              </a:rPr>
              <a:t>DUGANG: </a:t>
            </a:r>
            <a:r>
              <a:rPr lang="es-ES" sz="2400" dirty="0">
                <a:ln w="6600">
                  <a:solidFill>
                    <a:srgbClr val="78BEFD"/>
                  </a:solidFill>
                  <a:prstDash val="solid"/>
                </a:ln>
                <a:effectLst>
                  <a:outerShdw dist="38100" dir="2700000" algn="tl" rotWithShape="0">
                    <a:srgbClr val="78BEFD"/>
                  </a:outerShdw>
                </a:effectLst>
              </a:rPr>
              <a:t>P</a:t>
            </a:r>
            <a:r>
              <a:rPr lang="es-ES" sz="2400" dirty="0"/>
              <a:t>A</a:t>
            </a:r>
            <a:r>
              <a:rPr lang="en-US" sz="2400" dirty="0"/>
              <a:t>GPADAYAG UG INSPIRASYON KANG ELLEN G. WHITE</a:t>
            </a:r>
            <a:endParaRPr lang="es-ES" sz="3200" dirty="0"/>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8154" y="2424660"/>
            <a:ext cx="8046373" cy="1938992"/>
          </a:xfrm>
          <a:prstGeom prst="rect">
            <a:avLst/>
          </a:prstGeom>
          <a:noFill/>
        </p:spPr>
        <p:txBody>
          <a:bodyPr wrap="square">
            <a:spAutoFit/>
          </a:bodyPr>
          <a:lstStyle/>
          <a:p>
            <a:pPr lvl="0">
              <a:spcBef>
                <a:spcPts val="600"/>
              </a:spcBef>
              <a:defRPr/>
            </a:pPr>
            <a:r>
              <a:rPr lang="en-US" sz="1600" b="1" dirty="0">
                <a:solidFill>
                  <a:prstClr val="black"/>
                </a:solidFill>
              </a:rPr>
              <a:t>Iyang giila nga sa proseso sa inspirasyon adunay panaghiusa sa balaan ug tawhanon. Gipahibalo sa Dios ang Iyang mga mensahe, ug gipaabot kini sa propeta gamit ang iyang kaugalingong mga pulong. Alang kaniya, ang balaang inspirasyon sa tawhanong panghunahuna usa ka panaghiusa sa balaang pagpadayag ug tawhanong kasinatian.</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793444"/>
            <a:ext cx="8254730" cy="1631216"/>
          </a:xfrm>
          <a:prstGeom prst="rect">
            <a:avLst/>
          </a:prstGeom>
          <a:noFill/>
        </p:spPr>
        <p:txBody>
          <a:bodyPr wrap="square">
            <a:spAutoFit/>
          </a:bodyPr>
          <a:lstStyle/>
          <a:p>
            <a:pPr>
              <a:spcBef>
                <a:spcPts val="600"/>
              </a:spcBef>
            </a:pPr>
            <a:r>
              <a:rPr lang="en-US" sz="1600" b="1" dirty="0"/>
              <a:t>Si Ellen White dinasig sa Dios. Ang iyang mga sinulat, kinabuhi, ug ministeryo nagpakita nga siya tinuod nga propeta. Sama sa mga propeta sa Biblia ang iyang inspirasyon, apan wala gayod niya isipang katumbas sa Kasulatan ang iyang mga sinulat. Kanunay niyang giila ang Biblia ingon nga may awtoridad ug dili masayop nga pagpadayag sa Dios.</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566</TotalTime>
  <Words>1589</Words>
  <Application>Microsoft Office PowerPoint</Application>
  <PresentationFormat>Panorámica</PresentationFormat>
  <Paragraphs>79</Paragraphs>
  <Slides>13</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Aptos</vt:lpstr>
      <vt:lpstr>Comic Sans MS</vt:lpstr>
      <vt:lpstr>Aptos Display</vt:lpstr>
      <vt:lpstr>Arial</vt:lpstr>
      <vt:lpstr>Constantia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80</cp:revision>
  <dcterms:created xsi:type="dcterms:W3CDTF">2026-10-10T16:05:30Z</dcterms:created>
  <dcterms:modified xsi:type="dcterms:W3CDTF">2026-10-19T15:42:01Z</dcterms:modified>
</cp:coreProperties>
</file>