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es-ES"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Gilutos sama kang David</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es-ES"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Sa palasyo sama kang Solomon</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es-ES"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Sa langyawng yuta sama kang Daniel</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s-ES"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Sa bilanggoan sama kang Pablo</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es-ES" sz="1600" b="1" dirty="0">
              <a:solidFill>
                <a:srgbClr val="E5F5FF"/>
              </a:solidFill>
              <a:effectLst>
                <a:glow rad="101600">
                  <a:schemeClr val="tx1"/>
                </a:glow>
                <a:outerShdw blurRad="38100" dist="38100" dir="2700000" algn="tl">
                  <a:srgbClr val="000000">
                    <a:alpha val="43137"/>
                  </a:srgbClr>
                </a:outerShdw>
              </a:effectLst>
            </a:rPr>
            <a:t>Gihinginlan sama kang Juan</a:t>
          </a:r>
          <a:endParaRPr lang="es-ES" sz="160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Mga asoy sa kasaysayan (Gen.n. 37:2)</a:t>
          </a: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Mga kagikan (Gen. 5:1)</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Mga tagna (Isa.. 13:1)</a:t>
          </a: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Mga panan-awon sa kataposan (Pin. 12:1)</a:t>
          </a: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Balak (dakong bahin sa Isaias)</a:t>
          </a: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Mga awit (Awit 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Managsamang mga pahayag (Isa. 17:7)</a:t>
          </a: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Mga sambingay (Luc. 18:1)</a:t>
          </a: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Mga sulat (2 Tes. 3:17)</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es-ES" sz="1800" b="1" dirty="0"/>
            <a:t>Gipili sa Dios ang dili hingpit nga mga tawo, “mga sudlanang yuta,” sa pagpaabot sa Iyang mensahe (2 Cor. 4:7). Giunsa niini pag-apektar ang mensahe? Masaligan ba gayod ang Biblia?</a:t>
          </a:r>
          <a:endParaRPr lang="es-ES" sz="18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es-ES" sz="1600" b="1" dirty="0">
              <a:solidFill>
                <a:schemeClr val="accent2">
                  <a:lumMod val="50000"/>
                </a:schemeClr>
              </a:solidFill>
            </a:rPr>
            <a:t>Karaang mga pulong</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es-ES" sz="1600" b="1" dirty="0">
              <a:solidFill>
                <a:srgbClr val="8D8A00"/>
              </a:solidFill>
            </a:rPr>
            <a:t>Mga pulong sa Hebreohanon, Aramaiko o Grego nga wala nato mahibaloi ang kahulogan, o lahi ang kahulogan sa panahon sa propeta</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buNone/>
          </a:pPr>
          <a:r>
            <a:rPr lang="es-ES" sz="1600" b="1" dirty="0">
              <a:solidFill>
                <a:schemeClr val="accent4">
                  <a:lumMod val="50000"/>
                </a:schemeClr>
              </a:solidFill>
            </a:rPr>
            <a:t>Mga pananglitan: Gofer (גֹּפֶר) (Gen. 6:14); Selah (סֶלָה) (gigamit sa pipila ka Salmo)</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es-ES" sz="1600" b="1" dirty="0"/>
            <a:t>Mga sayop sa mga tigkopya</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es-ES" sz="1600" b="1" dirty="0"/>
            <a:t>Sa pagkopya o</a:t>
          </a:r>
          <a:r>
            <a:rPr lang="es-ES" sz="1600" b="1" i="1" u="none" dirty="0" err="1"/>
            <a:t> pagsulat</a:t>
          </a:r>
          <a:r>
            <a:rPr lang="es-ES" sz="1600" b="1" dirty="0"/>
            <a:t> sa gidikta,kta,</a:t>
          </a:r>
          <a:r>
            <a:rPr lang="es-ES" sz="1600" b="1" dirty="0" err="1"/>
            <a:t> ang</a:t>
          </a:r>
          <a:r>
            <a:rPr lang="es-ES" sz="1600" b="1" dirty="0"/>
            <a:t> tigkopya mahimongng masayopp (mas kasagaran sa Bag-ong Tugon)</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es-ES" sz="1600" b="1" dirty="0"/>
            <a:t>Pananglitan: ang “Comma Johanneum” (1 Juan 5:7–8). Komento kini sa usa ka tigkopya nga sa ulahi gilakip sa teksto sa laing tigkopya</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es-ES" sz="1600" b="1" dirty="0"/>
            <a:t>Mga sayopyop sa mga magsusulat mismo</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es-ES" sz="1600" b="1" dirty="0"/>
            <a:t>Sa pagkutlo gikan sa panumdoman o pag-asoy sa panghitabong wala nila masaksihi, ang mga magsusulat mahimong makahimo ug gagmayng sayop</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es-ES" sz="1600" b="1" dirty="0"/>
            <a:t>Pananglitan: sa Mateo, si Zacarias nga gipatay ni Joas gitawag nga “anak ni Berequias”</a:t>
          </a:r>
          <a:r>
            <a:rPr lang="es-ES" sz="1600" b="1" dirty="0" err="1"/>
            <a:t> (amahan</a:t>
          </a:r>
          <a:r>
            <a:rPr lang="es-ES" sz="1600" b="1" dirty="0"/>
            <a:t> sa propetang Zacarias) (Mat. 23:35; tan-awa Luc. 11:51;:51; 2 Cron.</a:t>
          </a:r>
          <a:br>
            <a:rPr lang="es-ES" sz="1600" b="1" dirty="0"/>
          </a:br>
          <a:r>
            <a:rPr lang="es-ES" sz="1600" b="1" dirty="0"/>
            <a:t> 24:22)</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es-ES" sz="1600" b="1" dirty="0">
              <a:solidFill>
                <a:schemeClr val="accent5">
                  <a:lumMod val="50000"/>
                </a:schemeClr>
              </a:solidFill>
            </a:rPr>
            <a:t>Mga sayop sa mga maghuhubad</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es-ES" sz="1600" b="1" dirty="0"/>
            <a:t>Ang mga maghuhubad sa Biblia, ilabina ngadto sa modernong pinulongan, mahimong maimpluwensiyahan sa kaugalingong mga ideya</a:t>
          </a: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es-ES" sz="1600" b="1" dirty="0"/>
            <a:t>Pananglitan: gihubad sa ubang modernongng bersiyon (TLA) nga “Domingo” ang “adlaw sa Ginoo” (Pin. 1:10), bisan human pa sa kamatayon sa apostol gigamit ang maong tawag</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Gilutos sama kang David</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Sa palasyo sama kang Solomon</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Sa langyawng yuta sama kang Daniel</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Sa bilanggoan sama kang Pablo</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E5F5FF"/>
              </a:solidFill>
              <a:effectLst>
                <a:glow rad="101600">
                  <a:schemeClr val="tx1"/>
                </a:glow>
                <a:outerShdw blurRad="38100" dist="38100" dir="2700000" algn="tl">
                  <a:srgbClr val="000000">
                    <a:alpha val="43137"/>
                  </a:srgbClr>
                </a:outerShdw>
              </a:effectLst>
            </a:rPr>
            <a:t>Gihinginlan sama kang Juan</a:t>
          </a:r>
          <a:endParaRPr lang="es-ES" sz="1600"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1036"/>
          <a:ext cx="5728825" cy="305205"/>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Mga asoy sa kasaysayan (Gen.n. 37:2)</a:t>
          </a:r>
        </a:p>
      </dsp:txBody>
      <dsp:txXfrm>
        <a:off x="14899" y="15935"/>
        <a:ext cx="5699027" cy="275407"/>
      </dsp:txXfrm>
    </dsp:sp>
    <dsp:sp modelId="{9CDF292F-7AA4-4C9A-BCA8-216E1731C09F}">
      <dsp:nvSpPr>
        <dsp:cNvPr id="0" name=""/>
        <dsp:cNvSpPr/>
      </dsp:nvSpPr>
      <dsp:spPr>
        <a:xfrm>
          <a:off x="0" y="320416"/>
          <a:ext cx="5728825" cy="305205"/>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Mga kagikan (Gen. 5:1)</a:t>
          </a:r>
        </a:p>
      </dsp:txBody>
      <dsp:txXfrm>
        <a:off x="14899" y="335315"/>
        <a:ext cx="5699027" cy="275407"/>
      </dsp:txXfrm>
    </dsp:sp>
    <dsp:sp modelId="{6A23640A-FE65-4547-8FF1-69CD1665EE7B}">
      <dsp:nvSpPr>
        <dsp:cNvPr id="0" name=""/>
        <dsp:cNvSpPr/>
      </dsp:nvSpPr>
      <dsp:spPr>
        <a:xfrm>
          <a:off x="0" y="639797"/>
          <a:ext cx="5728825" cy="305205"/>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Mga tagna (Isa.. 13:1)</a:t>
          </a:r>
        </a:p>
      </dsp:txBody>
      <dsp:txXfrm>
        <a:off x="14899" y="654696"/>
        <a:ext cx="5699027" cy="275407"/>
      </dsp:txXfrm>
    </dsp:sp>
    <dsp:sp modelId="{8D141A1E-82A6-4D75-8D19-3E1D03942BA4}">
      <dsp:nvSpPr>
        <dsp:cNvPr id="0" name=""/>
        <dsp:cNvSpPr/>
      </dsp:nvSpPr>
      <dsp:spPr>
        <a:xfrm>
          <a:off x="0" y="959177"/>
          <a:ext cx="5728825" cy="305205"/>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Mga panan-awon sa kataposan (Pin. 12:1)</a:t>
          </a:r>
        </a:p>
      </dsp:txBody>
      <dsp:txXfrm>
        <a:off x="14899" y="974076"/>
        <a:ext cx="5699027" cy="275407"/>
      </dsp:txXfrm>
    </dsp:sp>
    <dsp:sp modelId="{C40C0A74-EA93-4224-9CBB-D814D4DBD921}">
      <dsp:nvSpPr>
        <dsp:cNvPr id="0" name=""/>
        <dsp:cNvSpPr/>
      </dsp:nvSpPr>
      <dsp:spPr>
        <a:xfrm>
          <a:off x="0" y="1278558"/>
          <a:ext cx="5728825" cy="305205"/>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Balak (dakong bahin sa Isaias)</a:t>
          </a:r>
        </a:p>
      </dsp:txBody>
      <dsp:txXfrm>
        <a:off x="14899" y="1293457"/>
        <a:ext cx="5699027" cy="275407"/>
      </dsp:txXfrm>
    </dsp:sp>
    <dsp:sp modelId="{4776BF43-960A-49BB-8E45-4FA356F856D0}">
      <dsp:nvSpPr>
        <dsp:cNvPr id="0" name=""/>
        <dsp:cNvSpPr/>
      </dsp:nvSpPr>
      <dsp:spPr>
        <a:xfrm>
          <a:off x="0" y="1597938"/>
          <a:ext cx="5728825" cy="305205"/>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Mga awit (Awit 1:1)</a:t>
          </a:r>
        </a:p>
      </dsp:txBody>
      <dsp:txXfrm>
        <a:off x="14899" y="1612837"/>
        <a:ext cx="5699027" cy="275407"/>
      </dsp:txXfrm>
    </dsp:sp>
    <dsp:sp modelId="{76E3323B-82A1-4772-9243-1FCC891EC0A8}">
      <dsp:nvSpPr>
        <dsp:cNvPr id="0" name=""/>
        <dsp:cNvSpPr/>
      </dsp:nvSpPr>
      <dsp:spPr>
        <a:xfrm>
          <a:off x="0" y="1917319"/>
          <a:ext cx="5728825" cy="305205"/>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Managsamang mga pahayag (Isa. 17:7)</a:t>
          </a:r>
        </a:p>
      </dsp:txBody>
      <dsp:txXfrm>
        <a:off x="14899" y="1932218"/>
        <a:ext cx="5699027" cy="275407"/>
      </dsp:txXfrm>
    </dsp:sp>
    <dsp:sp modelId="{6148C81F-F04F-44BC-8D7A-3C655EE8E6C9}">
      <dsp:nvSpPr>
        <dsp:cNvPr id="0" name=""/>
        <dsp:cNvSpPr/>
      </dsp:nvSpPr>
      <dsp:spPr>
        <a:xfrm>
          <a:off x="0" y="2236699"/>
          <a:ext cx="5728825" cy="305205"/>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Mga sambingay (Luc. 18:1)</a:t>
          </a:r>
        </a:p>
      </dsp:txBody>
      <dsp:txXfrm>
        <a:off x="14899" y="2251598"/>
        <a:ext cx="5699027" cy="275407"/>
      </dsp:txXfrm>
    </dsp:sp>
    <dsp:sp modelId="{09AFF0BC-71D2-476B-913E-E29D5F954ED2}">
      <dsp:nvSpPr>
        <dsp:cNvPr id="0" name=""/>
        <dsp:cNvSpPr/>
      </dsp:nvSpPr>
      <dsp:spPr>
        <a:xfrm>
          <a:off x="0" y="2556080"/>
          <a:ext cx="5728825" cy="305205"/>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Mga sulat (2 Tes. 3:17)</a:t>
          </a:r>
        </a:p>
      </dsp:txBody>
      <dsp:txXfrm>
        <a:off x="14899" y="2570979"/>
        <a:ext cx="5699027" cy="27540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Gipili sa Dios ang dili hingpit nga mga tawo, “mga sudlanang yuta,” sa pagpaabot sa Iyang mensahe (2 Cor. 4:7). Giunsa niini pag-apektar ang mensahe? Masaligan ba gayod ang Biblia?</a:t>
          </a:r>
          <a:endParaRPr lang="es-ES" sz="18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accent2">
                  <a:lumMod val="50000"/>
                </a:schemeClr>
              </a:solidFill>
            </a:rPr>
            <a:t>Karaang mga pulong</a:t>
          </a:r>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es-ES" sz="1600" b="1" kern="1200" dirty="0"/>
            <a:t>Mga sayop sa mga tigkopya</a:t>
          </a:r>
        </a:p>
        <a:p>
          <a:pPr marL="171450" lvl="1" indent="-171450" algn="l" defTabSz="711200">
            <a:lnSpc>
              <a:spcPct val="90000"/>
            </a:lnSpc>
            <a:spcBef>
              <a:spcPct val="0"/>
            </a:spcBef>
            <a:spcAft>
              <a:spcPct val="15000"/>
            </a:spcAft>
            <a:buClr>
              <a:schemeClr val="accent2">
                <a:lumMod val="50000"/>
              </a:schemeClr>
            </a:buClr>
            <a:buFont typeface="Wingdings" panose="05000000000000000000" pitchFamily="2" charset="2"/>
            <a:buChar char="q"/>
          </a:pPr>
          <a:r>
            <a:rPr lang="es-ES" sz="1600" b="1" kern="1200" dirty="0"/>
            <a:t>Sa pagkopya o</a:t>
          </a:r>
          <a:r>
            <a:rPr lang="es-ES" sz="1600" b="1" i="1" u="none" kern="1200" dirty="0" err="1"/>
            <a:t> pagsulat</a:t>
          </a:r>
          <a:r>
            <a:rPr lang="es-ES" sz="1600" b="1" kern="1200" dirty="0"/>
            <a:t> sa gidikta,kta,</a:t>
          </a:r>
          <a:r>
            <a:rPr lang="es-ES" sz="1600" b="1" kern="1200" dirty="0" err="1"/>
            <a:t> ang</a:t>
          </a:r>
          <a:r>
            <a:rPr lang="es-ES" sz="1600" b="1" kern="1200" dirty="0"/>
            <a:t> tigkopya mahimongng masayopp (mas kasagaran sa Bag-ong Tugon)</a:t>
          </a: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rgbClr val="8D8A00"/>
              </a:solidFill>
            </a:rPr>
            <a:t>Mga pulong sa Hebreohanon, Aramaiko o Grego nga wala nato mahibaloi ang kahulogan, o lahi ang kahulogan sa panahon sa propeta</a:t>
          </a:r>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es-ES" sz="1600" b="1" kern="1200" dirty="0"/>
            <a:t>Pananglitan: ang “Comma Johanneum” (1 Juan 5:7–8). Komento kini sa usa ka tigkopya nga sa ulahi gilakip sa teksto sa laing tigkopya</a:t>
          </a:r>
        </a:p>
        <a:p>
          <a:pPr marL="171450" lvl="1" indent="-171450" algn="l" defTabSz="711200" rtl="0">
            <a:lnSpc>
              <a:spcPct val="90000"/>
            </a:lnSpc>
            <a:spcBef>
              <a:spcPct val="0"/>
            </a:spcBef>
            <a:spcAft>
              <a:spcPct val="15000"/>
            </a:spcAft>
            <a:buClr>
              <a:srgbClr val="7D7A00"/>
            </a:buClr>
            <a:buFont typeface="Wingdings" panose="05000000000000000000" pitchFamily="2" charset="2"/>
            <a:buChar char="v"/>
          </a:pPr>
          <a:r>
            <a:rPr lang="es-ES" sz="1600" b="1" kern="1200" dirty="0"/>
            <a:t>Mga sayopyop sa mga magsusulat mismo</a:t>
          </a: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accent4">
                  <a:lumMod val="50000"/>
                </a:schemeClr>
              </a:solidFill>
            </a:rPr>
            <a:t>Mga pananglitan: Gofer (גֹּפֶר) (Gen. 6:14); Selah (סֶלָה) (gigamit sa pipila ka Salmo)</a:t>
          </a: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es-ES" sz="1600" b="1" kern="1200" dirty="0"/>
            <a:t>Sa pagkutlo gikan sa panumdoman o pag-asoy sa panghitabong wala nila masaksihi, ang mga magsusulat mahimong makahimo ug gagmayng sayop</a:t>
          </a:r>
        </a:p>
        <a:p>
          <a:pPr marL="171450" lvl="1" indent="-171450" algn="l" defTabSz="711200">
            <a:lnSpc>
              <a:spcPct val="90000"/>
            </a:lnSpc>
            <a:spcBef>
              <a:spcPct val="0"/>
            </a:spcBef>
            <a:spcAft>
              <a:spcPct val="15000"/>
            </a:spcAft>
            <a:buClr>
              <a:schemeClr val="accent4">
                <a:lumMod val="50000"/>
              </a:schemeClr>
            </a:buClr>
            <a:buFont typeface="Wingdings" panose="05000000000000000000" pitchFamily="2" charset="2"/>
            <a:buChar char=""/>
          </a:pPr>
          <a:r>
            <a:rPr lang="es-ES" sz="1600" b="1" kern="1200" dirty="0"/>
            <a:t>Pananglitan: sa Mateo, si Zacarias nga gipatay ni Joas gitawag nga “anak ni Berequias”</a:t>
          </a:r>
          <a:r>
            <a:rPr lang="es-ES" sz="1600" b="1" kern="1200" dirty="0" err="1"/>
            <a:t> (amahan</a:t>
          </a:r>
          <a:r>
            <a:rPr lang="es-ES" sz="1600" b="1" kern="1200" dirty="0"/>
            <a:t> sa propetang Zacarias) (Mat. 23:35; tan-awa Luc. 11:51;:51; 2 Cron.</a:t>
          </a:r>
          <a:br>
            <a:rPr lang="es-ES" sz="1600" b="1" kern="1200" dirty="0"/>
          </a:br>
          <a:r>
            <a:rPr lang="es-ES" sz="1600" b="1" kern="1200" dirty="0"/>
            <a:t> 24:22)</a:t>
          </a: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s-ES" sz="1600" b="1" kern="1200" dirty="0">
              <a:solidFill>
                <a:schemeClr val="accent5">
                  <a:lumMod val="50000"/>
                </a:schemeClr>
              </a:solidFill>
            </a:rPr>
            <a:t>Mga sayop sa mga maghuhubad</a:t>
          </a:r>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es-ES" sz="1600" b="1" kern="1200" dirty="0"/>
            <a:t>Ang mga maghuhubad sa Biblia, ilabina ngadto sa modernong pinulongan, mahimong maimpluwensiyahan sa kaugalingong mga ideya</a:t>
          </a:r>
        </a:p>
        <a:p>
          <a:pPr marL="171450" lvl="1" indent="-171450" algn="l" defTabSz="711200">
            <a:lnSpc>
              <a:spcPct val="90000"/>
            </a:lnSpc>
            <a:spcBef>
              <a:spcPct val="0"/>
            </a:spcBef>
            <a:spcAft>
              <a:spcPct val="15000"/>
            </a:spcAft>
            <a:buClr>
              <a:schemeClr val="accent5">
                <a:lumMod val="50000"/>
              </a:schemeClr>
            </a:buClr>
            <a:buFont typeface="Wingdings" panose="05000000000000000000" pitchFamily="2" charset="2"/>
            <a:buChar char=""/>
          </a:pPr>
          <a:r>
            <a:rPr lang="es-ES" sz="1600" b="1" kern="1200" dirty="0"/>
            <a:t>Pananglitan: gihubad sa ubang modernongng bersiyon (TLA) nga “Domingo” ang “adlaw sa Ginoo” (Pin. 1:10), bisan human pa sa kamatayon sa apostol gigamit ang maong tawag</a:t>
          </a: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26/10/2026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26/10/2026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MGA SINULAT SA PROPETA</a:t>
            </a: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028612" y="6452119"/>
            <a:ext cx="3960379" cy="338554"/>
          </a:xfrm>
          <a:prstGeom prst="rect">
            <a:avLst/>
          </a:prstGeom>
          <a:noFill/>
        </p:spPr>
        <p:txBody>
          <a:bodyPr wrap="none" rtlCol="0">
            <a:spAutoFit/>
          </a:bodyPr>
          <a:lstStyle/>
          <a:p>
            <a:pPr algn="r"/>
            <a:r>
              <a:rPr lang="es-ES" sz="1600" b="1" dirty="0">
                <a:solidFill>
                  <a:schemeClr val="accent6">
                    <a:lumMod val="50000"/>
                  </a:schemeClr>
                </a:solidFill>
              </a:rPr>
              <a:t>Leksyon 6 alang sa Nobyembre 7,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“Kay ang tanang gisulat kaniadto gisulat alang sa atong pagtulon-an, aron pinaagi sa pagpailob ug sa paglipay sa Kasulatan makabaton kita ug paglaom.”</a:t>
            </a:r>
            <a:r>
              <a:rPr kumimoji="0" lang="es-ES" sz="18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 (Roma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bodyPr>
          <a:lstStyle/>
          <a:p>
            <a:r>
              <a:rPr lang="es-ES" sz="2000" b="1" dirty="0">
                <a:solidFill>
                  <a:srgbClr val="9C00AC"/>
                </a:solidFill>
              </a:rPr>
              <a:t>Mga sinulat sa mga propeta:</a:t>
            </a:r>
          </a:p>
          <a:p>
            <a:pPr lvl="1"/>
            <a:r>
              <a:rPr lang="es-ES" sz="2000" b="1" dirty="0"/>
              <a:t>Asa ug nganong gisulat kini?</a:t>
            </a:r>
          </a:p>
          <a:p>
            <a:pPr lvl="1"/>
            <a:r>
              <a:rPr lang="es-ES" sz="2000" b="1" dirty="0"/>
              <a:t>Unsang mga estilo ang gigamit?</a:t>
            </a:r>
          </a:p>
          <a:p>
            <a:pPr>
              <a:spcBef>
                <a:spcPts val="1200"/>
              </a:spcBef>
            </a:pPr>
            <a:r>
              <a:rPr lang="es-ES" sz="2000" b="1" dirty="0">
                <a:solidFill>
                  <a:srgbClr val="002FA4"/>
                </a:solidFill>
              </a:rPr>
              <a:t>Paggamit ug mga sekretaryo ug ubang tinubdan:</a:t>
            </a:r>
          </a:p>
          <a:p>
            <a:pPr lvl="1"/>
            <a:r>
              <a:rPr lang="es-ES" sz="2000" b="1" dirty="0"/>
              <a:t>Nganong migamit ug mga katabang?</a:t>
            </a:r>
          </a:p>
          <a:p>
            <a:pPr lvl="1"/>
            <a:r>
              <a:rPr lang="es-ES" sz="2000" b="1" dirty="0"/>
              <a:t>Unsang ubang tinubdan ang gigamit?</a:t>
            </a:r>
          </a:p>
          <a:p>
            <a:pPr>
              <a:spcBef>
                <a:spcPts val="1200"/>
              </a:spcBef>
            </a:pPr>
            <a:r>
              <a:rPr lang="es-ES" sz="2000" b="1" dirty="0">
                <a:solidFill>
                  <a:srgbClr val="A80020"/>
                </a:solidFill>
              </a:rPr>
              <a:t>Ang tawhanong kinaiya diha sa mensahe:</a:t>
            </a:r>
          </a:p>
          <a:p>
            <a:pPr lvl="1"/>
            <a:r>
              <a:rPr lang="es-ES" sz="2000" b="1" dirty="0"/>
              <a:t>Aduna bay mga kakulangan sa Biblia?</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rtlCol="0">
            <a:spAutoFit/>
          </a:bodyPr>
          <a:lstStyle/>
          <a:p>
            <a:pPr>
              <a:spcBef>
                <a:spcPts val="600"/>
              </a:spcBef>
            </a:pPr>
            <a:r>
              <a:rPr lang="es-ES" sz="2000" b="1" dirty="0"/>
              <a:t>Bisan tuod Pulong kini sa Dios, dili ang Dios mismo ang misulat sa Biblia. Gigamit Niya ang mga tawo nga Iyang gidasig.</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Gihatagan Niya sila ug kagawasan sa pagpili sa mga pulong, estilo sa pagsulat, ug ubang detalye aron ipaabot ang balaang mensahe.</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Wala usab Niya idikta ang matag pulong nga ilang isulat. Gisugo lamang Niya sila sa pagsulat sa Iyang gipakita o gibutang sa ilang hunahuna.</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rgbClr val="8D42C6"/>
                </a:solidFill>
              </a:rPr>
              <a:t>MGA SINULAT SA PROPETA</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ASA UG NGANONG GISULAT KINI?</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“Busa lakaw karon, isulat kini sa usa ka papan sa ilang atubangan, ug itala sa usa ka basahon, aron magpabilin kini sa umaabot nga panahon, hangtod sa kahangtoran.” (Isaias</a:t>
            </a:r>
            <a:r>
              <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20522"/>
            <a:ext cx="7308430" cy="1323439"/>
          </a:xfrm>
          <a:prstGeom prst="rect">
            <a:avLst/>
          </a:prstGeom>
          <a:noFill/>
        </p:spPr>
        <p:txBody>
          <a:bodyPr wrap="square" rtlCol="0">
            <a:spAutoFit/>
          </a:bodyPr>
          <a:lstStyle/>
          <a:p>
            <a:pPr>
              <a:spcBef>
                <a:spcPts val="600"/>
              </a:spcBef>
            </a:pPr>
            <a:r>
              <a:rPr lang="es-ES" sz="2000" b="1" dirty="0"/>
              <a:t>Si Moises mao ang unang tawo nga gidasig sa Dios sa pagsulat sa Biblia. Sa kamingawan sa Midian, gisulat niya ang Job ug Genesis. Sa paggula sa Ehipto, klaro siyang gisugo sa pagtala sa mga panghitabo (Ex..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92360"/>
            <a:ext cx="11503742" cy="707886"/>
          </a:xfrm>
          <a:prstGeom prst="rect">
            <a:avLst/>
          </a:prstGeom>
          <a:noFill/>
        </p:spPr>
        <p:txBody>
          <a:bodyPr wrap="square">
            <a:spAutoFit/>
          </a:bodyPr>
          <a:lstStyle/>
          <a:p>
            <a:pPr>
              <a:spcBef>
                <a:spcPts val="600"/>
              </a:spcBef>
            </a:pPr>
            <a:r>
              <a:rPr lang="es-ES" sz="2000" b="1" dirty="0"/>
              <a:t>Gipili sa Dios ang mga tawo ug ang mensahe nga ilang itala aron walay mawala sa Iyang gustong ipadayag alang sa atong kaluwasan (2 Tim.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3987963107"/>
              </p:ext>
            </p:extLst>
          </p:nvPr>
        </p:nvGraphicFramePr>
        <p:xfrm>
          <a:off x="344128" y="419503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544637"/>
            <a:ext cx="7308428" cy="707886"/>
          </a:xfrm>
          <a:prstGeom prst="rect">
            <a:avLst/>
          </a:prstGeom>
          <a:noFill/>
        </p:spPr>
        <p:txBody>
          <a:bodyPr wrap="square">
            <a:spAutoFit/>
          </a:bodyPr>
          <a:lstStyle/>
          <a:p>
            <a:pPr>
              <a:spcBef>
                <a:spcPts val="600"/>
              </a:spcBef>
            </a:pPr>
            <a:r>
              <a:rPr lang="es-ES" sz="2000" b="1" dirty="0"/>
              <a:t>Ang mga magsusulat sa Biblia nagsulat sa nagkalainlaing kahimtang:</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586467"/>
            <a:ext cx="730843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Ang ubang mga propeta nga klarong gisugo sa pagsulat ug basahon mao sila si Isaias (Isa. 30:8), Jeremias (Jer. 36:2), Habakkuk (Hab. 2:2), ug Juan (Pin.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UNSANG MGA ESTILO ANG GIGAMIT?</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“Ang Awit sa mga Awit, nga iya ni Solomon.”</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 (Awit 1:1)</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219074" y="1219200"/>
            <a:ext cx="7686675" cy="707886"/>
          </a:xfrm>
          <a:prstGeom prst="rect">
            <a:avLst/>
          </a:prstGeom>
          <a:noFill/>
        </p:spPr>
        <p:txBody>
          <a:bodyPr wrap="square" rtlCol="0">
            <a:spAutoFit/>
          </a:bodyPr>
          <a:lstStyle/>
          <a:p>
            <a:pPr>
              <a:spcBef>
                <a:spcPts val="600"/>
              </a:spcBef>
            </a:pPr>
            <a:r>
              <a:rPr lang="es-ES" sz="2000" b="1" dirty="0"/>
              <a:t>Gisulat sulod sa 1,500 ka tuig sa kapin sa 40 ka magsusulat, ang Biblia adunay daghang estilo. Lakip niini ang:</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3340595844"/>
              </p:ext>
            </p:extLst>
          </p:nvPr>
        </p:nvGraphicFramePr>
        <p:xfrm>
          <a:off x="1212751" y="2032378"/>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19074" y="4999992"/>
            <a:ext cx="7771678" cy="1015663"/>
          </a:xfrm>
          <a:prstGeom prst="rect">
            <a:avLst/>
          </a:prstGeom>
          <a:noFill/>
        </p:spPr>
        <p:txBody>
          <a:bodyPr wrap="square" rtlCol="0">
            <a:spAutoFit/>
          </a:bodyPr>
          <a:lstStyle/>
          <a:p>
            <a:pPr>
              <a:spcBef>
                <a:spcPts val="600"/>
              </a:spcBef>
            </a:pPr>
            <a:r>
              <a:rPr lang="es-ES" sz="2000" b="1" dirty="0"/>
              <a:t>Walay kalainan sa awtoridad ang nagkalainlaing estilo sa Biblia. Ang tanan mapuslanon sa pagpaabot sa hunahuna sa Dios, kay ang matag tawo mas makasabot sa usa ka estilo kaysa sa lain.</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00023" y="6120946"/>
            <a:ext cx="779072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Giklaro usab ni Pedro nga ang mga sinulat sa Bag-ong Tugon adunay samang awtoridad sa Daang Tugon (2 Ped. 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4">
                    <a:lumMod val="75000"/>
                  </a:schemeClr>
                </a:solidFill>
              </a:rPr>
              <a:t>MGA SEKRETARYO UG UBANG TINUBDAN</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es-ES" sz="4000" b="1" dirty="0">
                <a:ln w="12700">
                  <a:noFill/>
                  <a:prstDash val="solid"/>
                </a:ln>
                <a:solidFill>
                  <a:srgbClr val="FFFFFF"/>
                </a:solidFill>
                <a:effectLst>
                  <a:outerShdw blurRad="38100" dist="22860" dir="5400000" algn="tl" rotWithShape="0">
                    <a:srgbClr val="000000"/>
                  </a:outerShdw>
                </a:effectLst>
              </a:rPr>
              <a:t>NGANONG ADUNAY KATABANG SA PAGSULAT?</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1" y="619395"/>
            <a:ext cx="12191999" cy="646331"/>
          </a:xfrm>
          <a:prstGeom prst="rect">
            <a:avLst/>
          </a:prstGeom>
          <a:noFill/>
        </p:spPr>
        <p:txBody>
          <a:bodyPr wrap="square">
            <a:spAutoFit/>
          </a:bodyPr>
          <a:lstStyle/>
          <a:p>
            <a:pPr algn="ct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“Gitawag ni Jeremias si Baruc nga anak ni</a:t>
            </a:r>
            <a:r>
              <a:rPr lang="es-ES"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Nerias,</a:t>
            </a: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ug gisulat ni Baruc sa linukot nga basahon ang tanang pulong nga gisulti sa Ginoo kang Jeremias, sumala sa iyang pagdikta.”</a:t>
            </a:r>
            <a:r>
              <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(Jeremias 36:4)</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es-ES" sz="2000" b="1" dirty="0"/>
              <a:t>Si Jeremias usa ka saserdote ug makahibalo sa pagbasa ug pagsulat. Apan migamit siya ug katabang, si Baruc, sa pagsulat sa mga mensahe nga gipasugo sa Dios (Jer. 36:1–4). Bisan giuyonan kini sa Dios, gisayop kini ug sabot sa iyang panahon (Jer.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774645"/>
            <a:ext cx="8063372" cy="1938992"/>
          </a:xfrm>
          <a:prstGeom prst="rect">
            <a:avLst/>
          </a:prstGeom>
          <a:noFill/>
        </p:spPr>
        <p:txBody>
          <a:bodyPr wrap="square">
            <a:spAutoFit/>
          </a:bodyPr>
          <a:lstStyle/>
          <a:p>
            <a:pPr>
              <a:spcBef>
                <a:spcPts val="600"/>
              </a:spcBef>
            </a:pPr>
            <a:r>
              <a:rPr lang="es-ES" sz="2000" b="1" dirty="0"/>
              <a:t>Matahom ang Gregong estilo sa mga sulat ni Pedro, nga usa ka mangingisda nga nagsulti ug Aramaiko. Gitabangan siya sa mga katabang sa hustong pagpaabot sa mensahe sa pinulongang dili niya hanas. Ang ilang pagpili sa angay nga mga pulong alang sa iyang mga ideya wala makapakunhod sa balaang inspirasyon sa iyang mga sulat.</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3007342"/>
            <a:ext cx="723309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 Pablo, nga hanas sa Grego, migamit usab ug mga katabang sa pagsulat (Roma 16:22). Aron malikayan ang peke nga mga sulat sa iyang ngalan, gipirmahan niya sa kaugalingong kamot ang iyang mga gidikta (2 Tes.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707886"/>
          </a:xfrm>
          <a:prstGeom prst="rect">
            <a:avLst/>
          </a:prstGeom>
          <a:noFill/>
        </p:spPr>
        <p:txBody>
          <a:bodyPr wrap="square">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UBANG TINUBDAN SA MGA PROPETA</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“Human nako masusi pag-ayo ang tanang butang sukad sa sinugdanan, gihunahuna ko usab nga isulat kini kanimo sa hapsay nga paagi, halangdong Teofilo.” (Lucas</a:t>
            </a:r>
            <a:r>
              <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rtlCol="0">
            <a:spAutoFit/>
          </a:bodyPr>
          <a:lstStyle/>
          <a:p>
            <a:pPr>
              <a:spcBef>
                <a:spcPts val="600"/>
              </a:spcBef>
            </a:pPr>
            <a:r>
              <a:rPr lang="es-ES" sz="2000" b="1" dirty="0"/>
              <a:t>Migamit si Esdras ug mga rekord sa kasaysayan ug mikopya sa mga sugo ug sulat sa mga hari sa Persia sa pagsulat sa Cronicas ug Esdras. Gilakip usab ni Nehemias ang talaan sa kagikan nga gikopya gikan sa laing rekord.</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631216"/>
          </a:xfrm>
          <a:prstGeom prst="rect">
            <a:avLst/>
          </a:prstGeom>
          <a:noFill/>
        </p:spPr>
        <p:txBody>
          <a:bodyPr wrap="square">
            <a:spAutoFit/>
          </a:bodyPr>
          <a:lstStyle/>
          <a:p>
            <a:pPr>
              <a:spcBef>
                <a:spcPts val="600"/>
              </a:spcBef>
            </a:pPr>
            <a:r>
              <a:rPr lang="es-ES" sz="2000" b="1" dirty="0"/>
              <a:t>Kay wala mismo makasaksi si Lucas sa mga panghitabo, gisulat niya ang iyang Ebanghelyo ug bahin sa Mga Buhat pinasikad sa mga rekord sa kasaysayan ug pakighinabi sa mga saksi (Luc..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2" y="5435699"/>
            <a:ext cx="6098848" cy="1323439"/>
          </a:xfrm>
          <a:prstGeom prst="rect">
            <a:avLst/>
          </a:prstGeom>
          <a:noFill/>
        </p:spPr>
        <p:txBody>
          <a:bodyPr wrap="square">
            <a:spAutoFit/>
          </a:bodyPr>
          <a:lstStyle/>
          <a:p>
            <a:pPr>
              <a:spcBef>
                <a:spcPts val="600"/>
              </a:spcBef>
            </a:pPr>
            <a:r>
              <a:rPr lang="es-ES" sz="2000" b="1" dirty="0"/>
              <a:t>Gigiyahan silang tanan sa Espiritu Santo sa paggamit niini nga mga tinubdan. Ilang giila nga kini nagtala sa kamatuoran ug nagpaabot sa gustong ipahayag sa Dios.</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323439"/>
          </a:xfrm>
          <a:prstGeom prst="rect">
            <a:avLst/>
          </a:prstGeom>
          <a:noFill/>
        </p:spPr>
        <p:txBody>
          <a:bodyPr wrap="square">
            <a:spAutoFit/>
          </a:bodyPr>
          <a:lstStyle/>
          <a:p>
            <a:pPr>
              <a:spcBef>
                <a:spcPts val="600"/>
              </a:spcBef>
            </a:pPr>
            <a:r>
              <a:rPr lang="es-ES" sz="2000" b="1" dirty="0"/>
              <a:t>Gikutlo ni Pablo ang mga pulong</a:t>
            </a:r>
            <a:r>
              <a:rPr lang="es-ES" sz="2000" b="1" dirty="0" err="1"/>
              <a:t> ni Epimenides</a:t>
            </a:r>
            <a:r>
              <a:rPr lang="es-ES" sz="2000" b="1" dirty="0"/>
              <a:t> ug Arato, mga karaang Gregong magsusulatusulat (Buh. 17:28; Tito 1:12). Si Judas mikutlo usab gikan sa basahong wala sa kanon nga adunay mga tagna ni Enoc (Jud.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err="1"/>
                <a:t>Epimenides</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9996706" y="6479936"/>
              <a:ext cx="1415725"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Basahon ni Enoc</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3">
                    <a:lumMod val="50000"/>
                  </a:schemeClr>
                </a:solidFill>
              </a:rPr>
              <a:t>TAWHANONG BAHIN SA MENSAHE</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3813260920"/>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es-E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MGA KAKULANGAN SA BIBLIA?</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“Apan ania kanato kining bahandi sulod sa mga sudlanang yuta, aron ang labawng gahum mailhan nga iya sa Dios ug dili gikan kanato.”</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 (2 Corinto 4:7)</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es-ES" b="1" dirty="0"/>
              <a:t>Gamay ra kaayo kining mga kakulangan o kalainan ug kasagarang masabtan pinaagi sa lawom nga pagtuon. Makasalig kita nga ang balaang mga kamatuoran matinumanong napaabot kanato sa daghang siglo, sumala sa nahisulat sa Biblia.</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5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970591"/>
          </a:xfrm>
          <a:prstGeom prst="rect">
            <a:avLst/>
          </a:prstGeom>
          <a:solidFill>
            <a:schemeClr val="bg1">
              <a:alpha val="51000"/>
            </a:schemeClr>
          </a:solidFill>
        </p:spPr>
        <p:txBody>
          <a:bodyPr wrap="square">
            <a:spAutoFit/>
          </a:bodyPr>
          <a:lstStyle/>
          <a:p>
            <a:pPr>
              <a:spcBef>
                <a:spcPts val="600"/>
              </a:spcBef>
            </a:pPr>
            <a:r>
              <a:rPr lang="es-ES" sz="2400" b="1" dirty="0">
                <a:latin typeface="Constantia" panose="02030602050306030303" pitchFamily="18" charset="0"/>
              </a:rPr>
              <a:t>“Ang Dios miuyon sa pagpaabot sa kamatuoran sa kalibotan pinaagi sa mga tawo. Pinaagi sa Iyang Balaang Espiritu, Iya silang gisangkapan ug gihimong takos niini nga buluhaton. Gigiyahan Niya ang ilang hunahuna sa pagpili sa ilang isulti ug isulat. Ang bahandi gitugyan sa mga sudlanang yuta, apan langitnon gihapon kini. Bisan gipaabot pinaagi sa dili hingpit nga pinulongan sa tawo, kini nagpabiling pamatuod sa Dios. Ang masinugtanon ug matinuohong anak sa Dios makakita niini sa himaya sa balaang gahum, nga puno sa grasya ug kamatuoran.</a:t>
            </a:r>
          </a:p>
          <a:p>
            <a:pPr>
              <a:spcBef>
                <a:spcPts val="600"/>
              </a:spcBef>
            </a:pPr>
            <a:r>
              <a:rPr lang="es-ES" sz="2400" b="1" dirty="0">
                <a:latin typeface="Constantia" panose="02030602050306030303" pitchFamily="18" charset="0"/>
              </a:rPr>
              <a:t>Sa Iyang Pulong, gipahibalo sa Dios sa mga tawo ang kahibalo nga gikinahanglan alang sa kaluwasan. Ang Balaang Kasulatan angay dawaton nga adunay hingpit nga awtoridad ug ingon nga dili masayop nga pagpadayag sa Iyang kabubut-on.”</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7880249" y="6519446"/>
            <a:ext cx="4157292" cy="338554"/>
          </a:xfrm>
          <a:prstGeom prst="rect">
            <a:avLst/>
          </a:prstGeom>
          <a:noFill/>
        </p:spPr>
        <p:txBody>
          <a:bodyPr wrap="none" rtlCol="0">
            <a:spAutoFit/>
          </a:bodyPr>
          <a:lstStyle/>
          <a:p>
            <a:pPr algn="r"/>
            <a:r>
              <a:rPr lang="es-ES" sz="1600" b="1" dirty="0">
                <a:solidFill>
                  <a:srgbClr val="E6DCD9"/>
                </a:solidFill>
                <a:effectLst>
                  <a:outerShdw blurRad="38100" dist="38100" dir="2700000" algn="tl">
                    <a:srgbClr val="000000">
                      <a:alpha val="43137"/>
                    </a:srgbClr>
                  </a:outerShdw>
                </a:effectLst>
              </a:rPr>
              <a:t>E. G. White (The Great Controversy, pp. 10–11, edisyong Espanyol)</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s-ES" sz="3200" dirty="0">
                <a:effectLst>
                  <a:outerShdw dist="38100" dir="2700000" algn="tl" rotWithShape="0">
                    <a:srgbClr val="29FFFF"/>
                  </a:outerShdw>
                </a:effectLst>
              </a:rPr>
              <a:t>DUGANG:</a:t>
            </a:r>
            <a:r>
              <a:rPr lang="es-ES" sz="3200" dirty="0">
                <a:effectLst>
                  <a:outerShdw dist="38100" dir="2700000" algn="tl" rotWithShape="0">
                    <a:srgbClr val="FFCC00"/>
                  </a:outerShdw>
                </a:effectLst>
              </a:rPr>
              <a:t> DILI PAGKASAYOP SA SINULAT NI E.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477328"/>
          </a:xfrm>
          <a:prstGeom prst="rect">
            <a:avLst/>
          </a:prstGeom>
          <a:noFill/>
        </p:spPr>
        <p:txBody>
          <a:bodyPr wrap="square" rtlCol="0">
            <a:spAutoFit/>
          </a:bodyPr>
          <a:lstStyle/>
          <a:p>
            <a:pPr>
              <a:spcBef>
                <a:spcPts val="600"/>
              </a:spcBef>
            </a:pPr>
            <a:r>
              <a:rPr lang="es-ES" b="1" dirty="0"/>
              <a:t>Sa pagsugo sa Dios kang Ellen sa pagsulat sa Iyang mga mensahe, mitubag siya: “Dili ako makahimo sa pagsulat.” Apan gipalig-on siya sa Dios ug nagsugod siya sa pagsulat. Sa ulahi, migamit siya ug mga katabang nga nagtul-id sa spelling ug nagpaayo sa pagkasulti sa pipila ka mga tudling-pulong.</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2" y="823164"/>
            <a:ext cx="2076450" cy="2588081"/>
            <a:chOff x="9810751" y="1120237"/>
            <a:chExt cx="2076450"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1" y="2538767"/>
              <a:ext cx="2076450" cy="1169551"/>
            </a:xfrm>
            <a:prstGeom prst="rect">
              <a:avLst/>
            </a:prstGeom>
            <a:noFill/>
          </p:spPr>
          <p:txBody>
            <a:bodyPr wrap="square" rtlCol="0">
              <a:spAutoFit/>
            </a:bodyPr>
            <a:lstStyle/>
            <a:p>
              <a:pPr algn="ctr"/>
              <a:r>
                <a:rPr lang="es-ES" sz="1400" b="1" noProof="0" dirty="0"/>
                <a:t>Mary Ann “Marian” Davis (1847–1904), katabang sa pagsulat. Hulagway gikan sa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es-ES" sz="1400" b="1" noProof="0" dirty="0"/>
                <a:t>Sarah E. Peck, dekada 1880. Hulagway gikan sa “Center</a:t>
              </a:r>
              <a:r>
                <a:rPr lang="es-ES" sz="1400" b="1" noProof="0" dirty="0" err="1"/>
                <a:t> for</a:t>
              </a:r>
              <a:r>
                <a:rPr lang="es-ES" sz="1400" b="1" noProof="0" dirty="0"/>
                <a:t> Adventist</a:t>
              </a:r>
              <a:r>
                <a:rPr lang="es-ES" sz="1400" b="1" noProof="0" dirty="0" err="1"/>
                <a:t> Research.”</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6" y="3579083"/>
            <a:ext cx="7372350" cy="923330"/>
          </a:xfrm>
          <a:prstGeom prst="rect">
            <a:avLst/>
          </a:prstGeom>
          <a:noFill/>
        </p:spPr>
        <p:txBody>
          <a:bodyPr wrap="square">
            <a:spAutoFit/>
          </a:bodyPr>
          <a:lstStyle/>
          <a:p>
            <a:pPr>
              <a:spcBef>
                <a:spcPts val="600"/>
              </a:spcBef>
            </a:pPr>
            <a:r>
              <a:rPr lang="es-ES" b="1" dirty="0"/>
              <a:t>Bahin sa iyang dili pagkasayop isip propeta, miingon si Ellen: “Bahin sa dili pagkasayop, wala gayod ako moangkon niini. Ang Dios lamang ang dili masayop.” (Selected Messages, tomo 1, p. 42).</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Wala gayod nila usba ang kahulogan sa mensahe o dugangi kini sa kaugalingong mga ideya. Si Ellen kanunayng nagsusi sa kataposang mga sinulat.</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527233"/>
            <a:ext cx="6877046" cy="2031325"/>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Bahin sa iyang mga sinulat, miingon siya: “Adunay mga higayon nga kinahanglan isulti ang ordinaryong mga butang, hunahunaon ang ordinaryong mga ideya, isulat ang ordinaryong mga sulat, ug ipaabot ang impormasyon gikan sa usa ka magbubuhat ngadto sa lain. Ang maong mga pulong ug impormasyon wala ihatag ubos sa pinasahing inspirasyon sa Espiritu sa Dios.”</a:t>
            </a:r>
            <a:b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s-ES" b="1" i="0" u="none" strike="noStrike" kern="1200" cap="none" spc="0" normalizeH="0" baseline="0" noProof="0" dirty="0">
                <a:ln>
                  <a:noFill/>
                </a:ln>
                <a:solidFill>
                  <a:prstClr val="black"/>
                </a:solidFill>
                <a:effectLst/>
                <a:uLnTx/>
                <a:uFillTx/>
                <a:latin typeface="Aptos" panose="02110004020202020204"/>
                <a:ea typeface="+mn-ea"/>
                <a:cs typeface="+mn-cs"/>
              </a:rPr>
              <a:t>(Selected Messages, tomo 3, p. 64).</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535</TotalTime>
  <Words>1681</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Constantia</vt:lpstr>
      <vt:lpstr>Aptos</vt:lpstr>
      <vt:lpstr>Comic Sans MS</vt:lpstr>
      <vt:lpstr>Wingdings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72</cp:revision>
  <dcterms:created xsi:type="dcterms:W3CDTF">2026-10-17T14:52:34Z</dcterms:created>
  <dcterms:modified xsi:type="dcterms:W3CDTF">2026-10-26T06:51:52Z</dcterms:modified>
</cp:coreProperties>
</file>