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#1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zh-CN" altLang="en-US" sz="2400" b="1" dirty="0">
              <a:solidFill>
                <a:srgbClr val="A1730B"/>
              </a:solidFill>
            </a:rPr>
            <a:t>罪孽之事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zh-CN" altLang="en-US" sz="2400" b="1" dirty="0">
              <a:solidFill>
                <a:srgbClr val="207D0D"/>
              </a:solidFill>
            </a:rPr>
            <a:t>正义的问题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zh-CN" altLang="en-US" sz="2400" b="1" dirty="0">
              <a:solidFill>
                <a:srgbClr val="0F6F68"/>
              </a:solidFill>
            </a:rPr>
            <a:t>圣经中关于战争的概念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zh-CN" altLang="en-US" sz="2400" b="1" dirty="0">
              <a:solidFill>
                <a:srgbClr val="232098"/>
              </a:solidFill>
            </a:rPr>
            <a:t>因自己的选择被摧毁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zh-CN" altLang="en-US" sz="2400" b="1" dirty="0">
              <a:solidFill>
                <a:srgbClr val="842076"/>
              </a:solidFill>
            </a:rPr>
            <a:t>寻求和平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#1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不允许有职业军队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士兵们没有工资，有时甚至无法拿走战利品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战争只允许在那个特定的历史时刻征服或保卫应许之地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他们由上帝默示的先知（例如摩西或约书亚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所引导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战斗前需要作属灵上的准备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任何不遵守战争规则的以色列人都会被视为敌人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在许多场合，上帝直接介入了这些战斗之中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 custLinFactNeighborX="-575" custLinFactNeighborY="-4736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#1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#1"/>
    <dgm:cxn modelId="{03AA8B29-E701-484E-AC50-C2D8A26400F0}" type="presOf" srcId="{23B37DCD-0D87-423E-B47D-4817FCD6413F}" destId="{24154291-EA21-463F-8989-C20BFCE21A66}" srcOrd="0" destOrd="0" presId="urn:microsoft.com/office/officeart/2008/layout/VerticalCurvedList#1"/>
    <dgm:cxn modelId="{AEFEB32B-E74B-4A1B-93C6-56125F0AB68B}" type="presOf" srcId="{A393383E-ADEE-47AC-8177-9F2C8C72B4A4}" destId="{6217C05A-B1F4-4ED6-B575-E5B67FAC8085}" srcOrd="0" destOrd="0" presId="urn:microsoft.com/office/officeart/2008/layout/VerticalCurvedList#1"/>
    <dgm:cxn modelId="{5508993E-066A-4B71-A645-F5D3CE16364E}" type="presOf" srcId="{D4DEF73A-3336-4A37-AB77-F9595996330C}" destId="{080E79A0-2389-4C01-901B-EC399F7A70FB}" srcOrd="0" destOrd="0" presId="urn:microsoft.com/office/officeart/2008/layout/VerticalCurvedList#1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#1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#1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#1"/>
    <dgm:cxn modelId="{23CAC1FF-9D4B-4519-B550-FEB6070E4E6C}" type="presOf" srcId="{88ADA3D6-E7AB-471D-9C68-A586A43CEA42}" destId="{9BFF7371-E42F-4AE2-BB9A-98491E9DACC9}" srcOrd="0" destOrd="0" presId="urn:microsoft.com/office/officeart/2008/layout/VerticalCurvedList#1"/>
    <dgm:cxn modelId="{9BD92F8E-325D-4A91-A90D-9EB3FD423BDD}" type="presParOf" srcId="{76433225-962B-4252-8A0D-732D99ED9BD7}" destId="{8338ADA5-2E3A-4718-A1C2-56ACBA80F0C4}" srcOrd="0" destOrd="0" presId="urn:microsoft.com/office/officeart/2008/layout/VerticalCurvedList#1"/>
    <dgm:cxn modelId="{27D721E2-9DDF-49E1-8283-8DFACD91A3A4}" type="presParOf" srcId="{8338ADA5-2E3A-4718-A1C2-56ACBA80F0C4}" destId="{43722382-AD08-473E-9B28-96E94670C5F8}" srcOrd="0" destOrd="0" presId="urn:microsoft.com/office/officeart/2008/layout/VerticalCurvedList#1"/>
    <dgm:cxn modelId="{413D1461-227B-4105-8156-16D1B4332A77}" type="presParOf" srcId="{43722382-AD08-473E-9B28-96E94670C5F8}" destId="{89750D3D-E4BA-4F3E-837C-9F32844D329D}" srcOrd="0" destOrd="0" presId="urn:microsoft.com/office/officeart/2008/layout/VerticalCurvedList#1"/>
    <dgm:cxn modelId="{26528C9E-BDCC-4123-BF60-75C3760B9425}" type="presParOf" srcId="{43722382-AD08-473E-9B28-96E94670C5F8}" destId="{9BFF7371-E42F-4AE2-BB9A-98491E9DACC9}" srcOrd="1" destOrd="0" presId="urn:microsoft.com/office/officeart/2008/layout/VerticalCurvedList#1"/>
    <dgm:cxn modelId="{33F62DB1-2B22-4C03-BC55-162E26457CC5}" type="presParOf" srcId="{43722382-AD08-473E-9B28-96E94670C5F8}" destId="{90FCD930-D56F-43E6-8B50-BB401A9FA054}" srcOrd="2" destOrd="0" presId="urn:microsoft.com/office/officeart/2008/layout/VerticalCurvedList#1"/>
    <dgm:cxn modelId="{D7DFE159-1146-4ADD-B701-5319BA39E53E}" type="presParOf" srcId="{43722382-AD08-473E-9B28-96E94670C5F8}" destId="{B780D5E0-135E-4455-85E4-04A16522833C}" srcOrd="3" destOrd="0" presId="urn:microsoft.com/office/officeart/2008/layout/VerticalCurvedList#1"/>
    <dgm:cxn modelId="{AB6B8E9A-4807-4043-B484-1557A7DE2F15}" type="presParOf" srcId="{8338ADA5-2E3A-4718-A1C2-56ACBA80F0C4}" destId="{24154291-EA21-463F-8989-C20BFCE21A66}" srcOrd="1" destOrd="0" presId="urn:microsoft.com/office/officeart/2008/layout/VerticalCurvedList#1"/>
    <dgm:cxn modelId="{D237CCD5-C466-43B8-99A8-C6B0576AF072}" type="presParOf" srcId="{8338ADA5-2E3A-4718-A1C2-56ACBA80F0C4}" destId="{4E48C622-2FAE-48EA-A5D4-EB92A99C329E}" srcOrd="2" destOrd="0" presId="urn:microsoft.com/office/officeart/2008/layout/VerticalCurvedList#1"/>
    <dgm:cxn modelId="{AD255041-9FA6-43B7-8143-36DBFEDCA4F6}" type="presParOf" srcId="{4E48C622-2FAE-48EA-A5D4-EB92A99C329E}" destId="{AE74F7CC-BEAC-4A37-851F-82FF8547FEF0}" srcOrd="0" destOrd="0" presId="urn:microsoft.com/office/officeart/2008/layout/VerticalCurvedList#1"/>
    <dgm:cxn modelId="{8FB0B64C-36AA-4AAD-9767-0AB0E516AE6D}" type="presParOf" srcId="{8338ADA5-2E3A-4718-A1C2-56ACBA80F0C4}" destId="{6217C05A-B1F4-4ED6-B575-E5B67FAC8085}" srcOrd="3" destOrd="0" presId="urn:microsoft.com/office/officeart/2008/layout/VerticalCurvedList#1"/>
    <dgm:cxn modelId="{C5570B48-87FD-4D14-A8FC-EB90FD323B09}" type="presParOf" srcId="{8338ADA5-2E3A-4718-A1C2-56ACBA80F0C4}" destId="{F48634D7-696F-4D55-B543-BFDC0D53CCED}" srcOrd="4" destOrd="0" presId="urn:microsoft.com/office/officeart/2008/layout/VerticalCurvedList#1"/>
    <dgm:cxn modelId="{9720DB31-07F0-441B-B903-CC1E350DBF00}" type="presParOf" srcId="{F48634D7-696F-4D55-B543-BFDC0D53CCED}" destId="{084B62E5-F22E-4F07-B5B1-770FC4A73F38}" srcOrd="0" destOrd="0" presId="urn:microsoft.com/office/officeart/2008/layout/VerticalCurvedList#1"/>
    <dgm:cxn modelId="{104E3216-79D5-4440-907E-D16C9DA6B1C3}" type="presParOf" srcId="{8338ADA5-2E3A-4718-A1C2-56ACBA80F0C4}" destId="{38128BB0-E918-4A63-8D8F-D120DA0FE575}" srcOrd="5" destOrd="0" presId="urn:microsoft.com/office/officeart/2008/layout/VerticalCurvedList#1"/>
    <dgm:cxn modelId="{D5D1DBE8-987B-402C-A94A-1000D1057BD2}" type="presParOf" srcId="{8338ADA5-2E3A-4718-A1C2-56ACBA80F0C4}" destId="{F1C4FCCE-B4BF-4088-ABF9-2487B9906721}" srcOrd="6" destOrd="0" presId="urn:microsoft.com/office/officeart/2008/layout/VerticalCurvedList#1"/>
    <dgm:cxn modelId="{778D6308-DA57-4A6B-9EE2-F70A16B217EE}" type="presParOf" srcId="{F1C4FCCE-B4BF-4088-ABF9-2487B9906721}" destId="{281349C6-0B2D-4342-BA0D-1069848ADF44}" srcOrd="0" destOrd="0" presId="urn:microsoft.com/office/officeart/2008/layout/VerticalCurvedList#1"/>
    <dgm:cxn modelId="{39A759CC-00B0-4CEC-ADB2-02B63DCC326F}" type="presParOf" srcId="{8338ADA5-2E3A-4718-A1C2-56ACBA80F0C4}" destId="{1DCE2BA5-D9E7-462A-B62F-97CD8A40DB03}" srcOrd="7" destOrd="0" presId="urn:microsoft.com/office/officeart/2008/layout/VerticalCurvedList#1"/>
    <dgm:cxn modelId="{D9DAB355-2836-44FF-B518-6105E8D188E6}" type="presParOf" srcId="{8338ADA5-2E3A-4718-A1C2-56ACBA80F0C4}" destId="{51F2428A-C1C4-4275-9BBF-6240157A27FF}" srcOrd="8" destOrd="0" presId="urn:microsoft.com/office/officeart/2008/layout/VerticalCurvedList#1"/>
    <dgm:cxn modelId="{D45F9F9F-4892-482E-90E9-C373EF089945}" type="presParOf" srcId="{51F2428A-C1C4-4275-9BBF-6240157A27FF}" destId="{65A11B11-D3EA-424D-9450-54F6BB2D110C}" srcOrd="0" destOrd="0" presId="urn:microsoft.com/office/officeart/2008/layout/VerticalCurvedList#1"/>
    <dgm:cxn modelId="{61203A46-557C-4510-A94F-65EE899854A3}" type="presParOf" srcId="{8338ADA5-2E3A-4718-A1C2-56ACBA80F0C4}" destId="{080E79A0-2389-4C01-901B-EC399F7A70FB}" srcOrd="9" destOrd="0" presId="urn:microsoft.com/office/officeart/2008/layout/VerticalCurvedList#1"/>
    <dgm:cxn modelId="{E91F4648-425D-411C-9D55-5BBD27FA2D38}" type="presParOf" srcId="{8338ADA5-2E3A-4718-A1C2-56ACBA80F0C4}" destId="{A4077703-079B-4EC0-8C6E-03140FFB2FB8}" srcOrd="10" destOrd="0" presId="urn:microsoft.com/office/officeart/2008/layout/VerticalCurvedList#1"/>
    <dgm:cxn modelId="{DA7B8A67-C10D-46D1-9D16-68B9970C884C}" type="presParOf" srcId="{A4077703-079B-4EC0-8C6E-03140FFB2FB8}" destId="{8831F3A7-B6A1-4F0C-9F12-00A36A593EC3}" srcOrd="0" destOrd="0" presId="urn:microsoft.com/office/officeart/2008/layout/VerticalCurvedList#1"/>
    <dgm:cxn modelId="{0C4F5BFD-2914-4BEA-A6AA-9FE039259CB3}" type="presParOf" srcId="{8338ADA5-2E3A-4718-A1C2-56ACBA80F0C4}" destId="{20B86878-CB99-4878-9CAF-DAA83D8B4BBA}" srcOrd="11" destOrd="0" presId="urn:microsoft.com/office/officeart/2008/layout/VerticalCurvedList#1"/>
    <dgm:cxn modelId="{9566A153-9477-495E-B265-1C448AEB297F}" type="presParOf" srcId="{8338ADA5-2E3A-4718-A1C2-56ACBA80F0C4}" destId="{4DA1F37C-3DF8-4223-90D5-7965F20528AD}" srcOrd="12" destOrd="0" presId="urn:microsoft.com/office/officeart/2008/layout/VerticalCurvedList#1"/>
    <dgm:cxn modelId="{F9D38A7A-715C-4638-AA1C-62830B3BA79A}" type="presParOf" srcId="{4DA1F37C-3DF8-4223-90D5-7965F20528AD}" destId="{25949BFB-8531-4404-AC7B-DE8EACFB641D}" srcOrd="0" destOrd="0" presId="urn:microsoft.com/office/officeart/2008/layout/VerticalCurvedList#1"/>
    <dgm:cxn modelId="{724D5DAB-6400-453F-9390-F94D88DDA7DC}" type="presParOf" srcId="{8338ADA5-2E3A-4718-A1C2-56ACBA80F0C4}" destId="{E1558316-8C16-4EDD-93C8-298AAF0743A7}" srcOrd="13" destOrd="0" presId="urn:microsoft.com/office/officeart/2008/layout/VerticalCurvedList#1"/>
    <dgm:cxn modelId="{78D8E501-0D79-4AD5-A377-9D715D8B7DE0}" type="presParOf" srcId="{8338ADA5-2E3A-4718-A1C2-56ACBA80F0C4}" destId="{3F55D7C5-E765-4C85-90F5-A332C6A157D0}" srcOrd="14" destOrd="0" presId="urn:microsoft.com/office/officeart/2008/layout/VerticalCurvedList#1"/>
    <dgm:cxn modelId="{ED24321E-C3CF-4561-8E7F-25C55D5056CE}" type="presParOf" srcId="{3F55D7C5-E765-4C85-90F5-A332C6A157D0}" destId="{FEF755CF-ECD6-4835-8D5C-EA830F06A519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#1" loCatId="list" qsTypeId="urn:microsoft.com/office/officeart/2005/8/quickstyle/simple5#2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那些注定要被毁灭的人，如果顺服上帝，就可以活着（例如，喇合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不服从上帝的以色列人要被处死（例如，亚干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#1"/>
    <dgm:cxn modelId="{B912B78B-B1FC-4423-A169-77B774395E3D}" type="presOf" srcId="{700D6962-527A-456D-B91F-63CAB74E891E}" destId="{E3888C61-A3FC-47D8-9C8A-06939183A8E0}" srcOrd="0" destOrd="0" presId="urn:microsoft.com/office/officeart/2005/8/layout/default#1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#1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#1"/>
    <dgm:cxn modelId="{A0965EFF-1704-4DBA-A14E-4ED1E22C72F9}" type="presParOf" srcId="{3DC4C608-A0C4-486B-AE00-1F07AFBEFEF9}" destId="{75278DA7-DC32-476E-9A02-732F2DEB1F2F}" srcOrd="1" destOrd="0" presId="urn:microsoft.com/office/officeart/2005/8/layout/default#1"/>
    <dgm:cxn modelId="{EEEDBDF0-91BA-4F27-B249-25D28C6A5AA2}" type="presParOf" srcId="{3DC4C608-A0C4-486B-AE00-1F07AFBEFEF9}" destId="{3128F560-8630-45CC-81ED-844341F038CC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A1730B"/>
              </a:solidFill>
            </a:rPr>
            <a:t>罪孽之事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207D0D"/>
              </a:solidFill>
            </a:rPr>
            <a:t>正义的问题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0F6F68"/>
              </a:solidFill>
            </a:rPr>
            <a:t>圣经中关于战争的概念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232098"/>
              </a:solidFill>
            </a:rPr>
            <a:t>因自己的选择被摧毁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842076"/>
              </a:solidFill>
            </a:rPr>
            <a:t>寻求和平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不允许有职业军队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士兵们没有工资，有时甚至无法拿走战利品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战争只允许在那个特定的历史时刻征服或保卫应许之地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他们由上帝默示的先知（例如摩西或约书亚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所引导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44124" y="2651998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战斗前需要作属灵上的准备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4124" y="2651998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任何不遵守战争规则的以色列人都会被视为敌人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在许多场合，上帝直接介入了这些战斗之中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那些注定要被毁灭的人，如果顺服上帝，就可以活着（例如，喇合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不服从上帝的以色列人要被处死（例如，亚干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26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29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5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5.jpeg"/><Relationship Id="rId10" Type="http://schemas.microsoft.com/office/2007/relationships/diagramDrawing" Target="../diagrams/drawing2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287638" y="344758"/>
            <a:ext cx="47244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上帝为你而战</a:t>
            </a:r>
            <a:endParaRPr lang="en-GB" sz="5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8695" y="4896919"/>
            <a:ext cx="341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B4F3D"/>
                </a:solidFill>
              </a:rPr>
              <a:t>二零二五年十一月一日，第五课</a:t>
            </a:r>
            <a:endParaRPr lang="en-GB" sz="2400" b="1" dirty="0">
              <a:solidFill>
                <a:srgbClr val="7B4F3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01240" y="383366"/>
            <a:ext cx="5981701" cy="24622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约书亚一时杀败了这些王，并夺了他们的地，因为耶和华以色列的 神为以色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列争战。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2278" y="3144638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约书亚记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7080227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要理解导致以色列成功占领迦南地的战争并不是一件容易的事。</a:t>
            </a:r>
            <a:endParaRPr lang="en-GB" sz="2000" b="1" dirty="0"/>
          </a:p>
        </p:txBody>
      </p:sp>
      <p:pic>
        <p:nvPicPr>
          <p:cNvPr id="7" name="Imagen 6" descr="Un grupo de personas en un barc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409575" y="2721114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要理解这个问题，我们必须深入研究圣经中关于战争的概念，以及在历史关键时刻所面临的道德价值观。</a:t>
            </a:r>
            <a:endParaRPr lang="en-GB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09575" y="1750746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那么为什么会有这么多人死去呢？那场战争可以被认为是“神圣的”吗？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09575" y="1088154"/>
            <a:ext cx="6800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正如上帝从未打算让罪存在一样，他也没有打算让战争存在。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chemeClr val="accent3"/>
                </a:solidFill>
              </a:rPr>
              <a:t>罪孽之事</a:t>
            </a:r>
            <a:endParaRPr lang="en-GB" sz="4000" b="1" dirty="0">
              <a:solidFill>
                <a:schemeClr val="accent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38275" y="712559"/>
            <a:ext cx="1004786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到了第四代，他们必回到此地，因为亚摩利人的罪孽还没有满盈。</a:t>
            </a:r>
            <a:r>
              <a:rPr lang="en-GB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-GB" b="1" dirty="0">
                <a:solidFill>
                  <a:srgbClr val="1B91A1"/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创世纪 </a:t>
            </a:r>
            <a:r>
              <a:rPr lang="en-GB" b="1" dirty="0">
                <a:solidFill>
                  <a:srgbClr val="1B91A1"/>
                </a:solidFill>
                <a:latin typeface="Comic Sans MS" panose="030F0702030302020204" pitchFamily="66" charset="0"/>
              </a:rPr>
              <a:t>5:16)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800350" y="1497182"/>
            <a:ext cx="931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考古学揭示了迦南的宗教正如圣经所说的那样：巫术、占卜、交鬼、通灵术。。。还有献祭儿童！（申命记 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9-12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8" name="Imagen 7" descr="Imagen que contiene interior, tabla, edificio, florero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2800347" y="4545210"/>
            <a:ext cx="3402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最后，这些降低人们道德、滋长各种恶习的反常礼仪必须被杜绝。灭绝迦南人至少在一段时间内可以防止人类道德的堕落。</a:t>
            </a:r>
            <a:endParaRPr lang="en-GB" sz="2000" b="1" dirty="0"/>
          </a:p>
        </p:txBody>
      </p:sp>
      <p:pic>
        <p:nvPicPr>
          <p:cNvPr id="14" name="Imagen 13" descr="Map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2876547" y="3202275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虽然这些做法在亚伯拉罕的时代已经很普遍了，但上帝给了他们四百多年的时间来纠正他们的行为。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800347" y="2302133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除此之外，还必须加上祭司和女祭司所实行的“神圣的卖淫”仪式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这与圣洁几乎没有任何关系。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dirty="0"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正义的问题</a:t>
            </a:r>
            <a:endParaRPr lang="en-GB" sz="4000" b="1" dirty="0">
              <a:solidFill>
                <a:srgbClr val="11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7338" y="676527"/>
            <a:ext cx="105346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神是公义的审判者，又是天天向恶人发怒的 神。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若有人不回头，他的刀必磨快，弓必上弦，预备妥当了。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诗篇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7:11-12 )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3825" y="1460256"/>
            <a:ext cx="787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爱和公义是上帝品格的基础。这使他成为一位公正不偏颇的审判者，他推迟惩罚，使罪人得以有转变的机会，但他不会永远容忍邪恶。</a:t>
            </a:r>
            <a:endParaRPr lang="en-GB" sz="2000" b="1" dirty="0"/>
          </a:p>
        </p:txBody>
      </p:sp>
      <p:pic>
        <p:nvPicPr>
          <p:cNvPr id="4" name="Imagen 3" descr="Un dibujo de una persona con una niña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2752724" y="3495675"/>
            <a:ext cx="51299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上帝的愿望是在那片土地上建立一个公正的政府，这将成为所有国家的榜样，激励他们提升他们的道德观念，从而实现一个全球性的和平与正义状态。（申命记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5-6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23824" y="2475919"/>
            <a:ext cx="7771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征服迦南的战争不是出于帝国主义的原因而发动的，而是出于神圣的命令，以执行其邪恶居民应得的惩罚。</a:t>
            </a:r>
            <a:endParaRPr lang="en-GB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52724" y="5434667"/>
            <a:ext cx="51427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作为一名战士和法官，上帝致力于执行、稳定和维护法治，这是他品格的体现。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圣经中关于战争的概念</a:t>
            </a:r>
            <a:endParaRPr lang="en-GB" sz="4000" b="1" spc="5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0087" y="727071"/>
            <a:ext cx="10791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你今日当知道，耶和华你的 神在你前面过去，如同烈火，要灭绝他们，将他</a:t>
            </a:r>
          </a:p>
          <a:p>
            <a:pPr algn="ctr"/>
            <a:r>
              <a:rPr lang="zh-CN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们制伏在你面前。这样，你就要照耶和华所说的赶出他们，使他们速速灭亡。</a:t>
            </a:r>
            <a:r>
              <a:rPr lang="en-GB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申命记</a:t>
            </a:r>
            <a:r>
              <a:rPr lang="en-GB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927" y="1737826"/>
            <a:ext cx="1037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根据圣经，战争仅限于特定情况，并由上帝自己定义。这些是上帝所授权的战争的规则</a:t>
            </a:r>
            <a:r>
              <a:rPr lang="en-GB" sz="2000" b="1" dirty="0"/>
              <a:t>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9732869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82336" y="0"/>
            <a:ext cx="9909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因自己的选择被摧毁</a:t>
            </a:r>
            <a:endParaRPr lang="en-GB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70495" y="702249"/>
            <a:ext cx="97536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这样，约书亚击杀全地的人，就是山地、南地、高原、山坡的人，和那些地的</a:t>
            </a:r>
          </a:p>
          <a:p>
            <a:pPr algn="ctr"/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诸王，没有留下一个。将凡有气息的尽行杀灭，正如耶和华以色列的 神所吩咐的。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10:40)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5254" y="1694975"/>
            <a:ext cx="617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迦南的整个领土都被宣布为诅咒，即将被毁灭。凡有生命的都要死（申命记 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16-18; </a:t>
            </a:r>
            <a:r>
              <a:rPr lang="zh-CN" altLang="en-US" sz="2000" b="1" dirty="0"/>
              <a:t>约书亚记 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40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342051497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606801" y="5162151"/>
            <a:ext cx="946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在神面前，迦南人和以色列人被平等地看待：不偏不倚。不同的是，有些人选择坚持对上帝的悖逆，而另一些人则选择顺服上帝。</a:t>
            </a:r>
            <a:endParaRPr lang="en-GB" sz="2000" b="1" dirty="0"/>
          </a:p>
        </p:txBody>
      </p:sp>
      <p:pic>
        <p:nvPicPr>
          <p:cNvPr id="10" name="Imagen 9" descr="Imagen que contiene persona, edificio, exterior, hombre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/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/>
          <p:cNvSpPr txBox="1"/>
          <p:nvPr/>
        </p:nvSpPr>
        <p:spPr>
          <a:xfrm>
            <a:off x="145253" y="2630996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然而，也有例外</a:t>
            </a:r>
            <a:r>
              <a:rPr lang="en-GB" sz="2000" b="1" dirty="0"/>
              <a:t>: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06801" y="5949224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现在，决定权仍然在我们手中。当耶稣来临时，我们将因自己的选择而得救或被毁灭。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804034" y="0"/>
            <a:ext cx="6387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寻求和平</a:t>
            </a:r>
            <a:endParaRPr lang="en-GB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26349" y="632400"/>
            <a:ext cx="64656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并要以和平为你的官长，以公义为你的监督。</a:t>
            </a:r>
            <a:r>
              <a:rPr lang="en-GB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以赛亚书 </a:t>
            </a:r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60:17 </a:t>
            </a:r>
            <a:r>
              <a:rPr lang="zh-CN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后段</a:t>
            </a:r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39310" y="1393393"/>
            <a:ext cx="631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耶稣被称为“和平的君”（以赛亚书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）。他来是为了带来和平，他将在和平中作王（约翰福音 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27;</a:t>
            </a:r>
            <a:r>
              <a:rPr lang="zh-CN" altLang="en-US" sz="2000" b="1" dirty="0"/>
              <a:t>以赛亚书 </a:t>
            </a:r>
            <a:r>
              <a:rPr lang="en-US" altLang="zh-CN" sz="2000" b="1" dirty="0"/>
              <a:t>60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8" name="Imagen 7" descr="Foto montaje de un caballo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/>
          <p:cNvSpPr txBox="1"/>
          <p:nvPr/>
        </p:nvSpPr>
        <p:spPr>
          <a:xfrm>
            <a:off x="56668" y="3709924"/>
            <a:ext cx="56910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叙利亚军队围困多坍，要抓捕先知以利沙时，他没有祈求上帝所派遣围绕他的天军去消灭叙利亚人。相反，他要求人们带领瞎了眼的叙利亚军队前往撒玛利亚，这样一旦到达那里时，他就可以在两个交战国家之间谋求和平（列王纪下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12-23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18" name="Imagen 17" descr="Dibujo de un hombre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25128" y="137560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/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906638" y="2394762"/>
            <a:ext cx="62853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但在他的和平王国成为现实之前，我们仍然处于战争的领土上，沉浸在善与恶的宇宙冲突中。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6668" y="5704525"/>
            <a:ext cx="5691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这就是耶稣教导我们的榜样：在冲突中始终寻求和平。以善胜恶（罗马书 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20-21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3348" y="1392255"/>
            <a:ext cx="1042345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solidFill>
                  <a:srgbClr val="11471E"/>
                </a:solidFill>
                <a:latin typeface="Constantia" panose="02030602050306030303" pitchFamily="18" charset="0"/>
              </a:rPr>
              <a:t>耶利哥人的全然毁灭，不过是应验上帝从前借着摩西所发有关迦南居民的命令。。。。。许多人以为这些命令与圣经上其他部分所含慈爱和怜恤的精神不符；其实不然。这些命令原是出于上帝无限的智慧和良善。上帝即将使以色列人在迦南立业，要在他们中间建立一个在地上显示祂国度的国家和政府。以色列民不仅要承受上帝的真宗教，而也要将这宗教的原理传到全世界。以色列民不仅要承受上帝的真宗教，而也要将这宗教的原理传到全世界。迦南人已沉溺于最邪淫最腐败的异教之中；所以上帝必须扫除一切可能拦阻祂旨意实现的障碍。</a:t>
            </a:r>
            <a:r>
              <a:rPr lang="en-GB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16804" y="6409013"/>
            <a:ext cx="5723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11471E"/>
                </a:solidFill>
              </a:rPr>
              <a:t>怀爱伦（先祖与先知，第四十五章，原文</a:t>
            </a:r>
            <a:r>
              <a:rPr lang="en-MY" altLang="zh-CN" sz="2000" b="1" dirty="0">
                <a:solidFill>
                  <a:srgbClr val="11471E"/>
                </a:solidFill>
              </a:rPr>
              <a:t>492</a:t>
            </a:r>
            <a:r>
              <a:rPr lang="zh-CN" altLang="en-US" sz="2000" b="1" dirty="0">
                <a:solidFill>
                  <a:srgbClr val="11471E"/>
                </a:solidFill>
              </a:rPr>
              <a:t>面）</a:t>
            </a:r>
            <a:endParaRPr lang="en-GB" sz="2000" b="1" dirty="0">
              <a:solidFill>
                <a:srgbClr val="11471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1821</Words>
  <Application>Microsoft Office PowerPoint</Application>
  <PresentationFormat>Panorámica</PresentationFormat>
  <Paragraphs>59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2025-10-06T14:35:00Z</dcterms:created>
  <dcterms:modified xsi:type="dcterms:W3CDTF">2025-10-25T14:10:37Z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AD9943EEF5054338B6FE0B5D5058EDEE_13</vt:lpwstr>
  </property>
  <property fmtid="{D5CDD505-2E9C-101B-9397-08002B2CF9AE}" pid="3" name="KSOProductBuildVer">
    <vt:lpwstr>1033-12.2.0.22549</vt:lpwstr>
  </property>
</Properties>
</file>