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zh-CN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爱主你的神</a:t>
          </a:r>
          <a:endParaRPr lang="en-GB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zh-CN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行事为人都顺服祂</a:t>
          </a:r>
          <a:endParaRPr lang="en-GB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zh-CN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遵守他的命令</a:t>
          </a:r>
          <a:endParaRPr lang="en-GB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zh-CN" altLang="en-US" sz="1900" b="1" dirty="0">
              <a:solidFill>
                <a:schemeClr val="tx1"/>
              </a:solidFill>
            </a:rPr>
            <a:t>紧紧抓住他</a:t>
          </a:r>
          <a:endParaRPr lang="en-GB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zh-CN" altLang="en-US" sz="1900" b="1" dirty="0">
              <a:solidFill>
                <a:schemeClr val="tx1"/>
              </a:solidFill>
            </a:rPr>
            <a:t>全心全意地事奉他</a:t>
          </a:r>
          <a:endParaRPr lang="en-GB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zh-CN" altLang="en-US" sz="1750" b="1" dirty="0"/>
            <a:t>爱是引导我们走向上帝的原则。我们爱祂，因为祂先爱我们。（约翰一书 </a:t>
          </a:r>
          <a:r>
            <a:rPr lang="en-US" altLang="zh-CN" sz="1750" b="1" dirty="0"/>
            <a:t>4</a:t>
          </a:r>
          <a:r>
            <a:rPr lang="zh-CN" altLang="en-US" sz="1750" b="1" dirty="0"/>
            <a:t>：</a:t>
          </a:r>
          <a:r>
            <a:rPr lang="en-US" altLang="zh-CN" sz="1750" b="1" dirty="0"/>
            <a:t>19</a:t>
          </a:r>
          <a:r>
            <a:rPr lang="zh-CN" altLang="en-US" sz="1750" b="1" dirty="0"/>
            <a:t>）</a:t>
          </a:r>
          <a:endParaRPr lang="en-GB" sz="175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zh-CN" altLang="en-US" sz="1800" b="1" dirty="0"/>
            <a:t>这就是约书亚如何指出那些选择与神同行的人应有的行为准则。</a:t>
          </a:r>
          <a:endParaRPr lang="en-GB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zh-CN" altLang="en-US" sz="1800" b="1" dirty="0"/>
            <a:t>顺服是感恩之心的自然结果，它理解上帝所做的一切。</a:t>
          </a:r>
          <a:endParaRPr lang="en-GB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zh-CN" altLang="en-US" sz="1800" b="1" dirty="0"/>
            <a:t>我们必须紧紧依靠上帝，绝不让任何干扰打破这条纽带。</a:t>
          </a:r>
          <a:endParaRPr lang="en-GB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zh-CN" altLang="en-US" sz="1800" b="1" dirty="0"/>
            <a:t>当我们自愿以爱事奉造物主时，我们找到了真正的使命、满足感和丰盛的生命。</a:t>
          </a:r>
          <a:endParaRPr lang="en-GB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69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69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69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#1" loCatId="pyramid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他们默默听着指控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他们呼求上帝为见证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他们接受了如果有罪就会受到惩罚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他们揭示了真正的动机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1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#1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#1"/>
    <dgm:cxn modelId="{7E976FCA-863D-432C-B1BE-19C1A7D250D8}" type="presOf" srcId="{311A65A9-B72A-4FA1-B78E-7146D9139BE3}" destId="{6188357F-B3AE-45B7-9A4B-33CFF5414BDD}" srcOrd="0" destOrd="0" presId="urn:microsoft.com/office/officeart/2005/8/layout/pyramid2#1"/>
    <dgm:cxn modelId="{0222BBCF-7AC1-4E49-96EB-248925FB9AD3}" type="presOf" srcId="{EFF78899-3327-4035-831F-475AA70FF275}" destId="{0444BAC0-069B-4C38-83A9-C22C28313175}" srcOrd="0" destOrd="0" presId="urn:microsoft.com/office/officeart/2005/8/layout/pyramid2#1"/>
    <dgm:cxn modelId="{27E5FBF7-AD7E-4935-A94E-0E57D43CB9D7}" type="presOf" srcId="{A74A9ECC-C8AD-4D6E-AA4C-564B69070BD5}" destId="{2E7D29A4-BEAD-40F9-AEF3-02F602B9DF7B}" srcOrd="0" destOrd="0" presId="urn:microsoft.com/office/officeart/2005/8/layout/pyramid2#1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#1"/>
    <dgm:cxn modelId="{559E0B00-7E32-48B5-B7C2-152D7FAEFD18}" type="presParOf" srcId="{0455ECA5-1947-40DD-BBA6-BBDF1350E72C}" destId="{E0281477-6783-42DC-9911-AC7F9F1390DC}" srcOrd="1" destOrd="0" presId="urn:microsoft.com/office/officeart/2005/8/layout/pyramid2#1"/>
    <dgm:cxn modelId="{DB6BEDFD-29F4-4E35-AA84-4815B59CB64C}" type="presParOf" srcId="{E0281477-6783-42DC-9911-AC7F9F1390DC}" destId="{8EF0B609-78E4-4A21-B823-80F55332F729}" srcOrd="0" destOrd="0" presId="urn:microsoft.com/office/officeart/2005/8/layout/pyramid2#1"/>
    <dgm:cxn modelId="{B1D804B0-6D7B-4FFB-8BC5-9BC53E2775DF}" type="presParOf" srcId="{E0281477-6783-42DC-9911-AC7F9F1390DC}" destId="{93C1C175-61F1-48D0-8712-92CD487CD901}" srcOrd="1" destOrd="0" presId="urn:microsoft.com/office/officeart/2005/8/layout/pyramid2#1"/>
    <dgm:cxn modelId="{5AB45938-7E80-4A2A-A9C3-C16D898BECBE}" type="presParOf" srcId="{E0281477-6783-42DC-9911-AC7F9F1390DC}" destId="{6188357F-B3AE-45B7-9A4B-33CFF5414BDD}" srcOrd="2" destOrd="0" presId="urn:microsoft.com/office/officeart/2005/8/layout/pyramid2#1"/>
    <dgm:cxn modelId="{5E46D501-9D35-49EF-A131-0969FF5981A8}" type="presParOf" srcId="{E0281477-6783-42DC-9911-AC7F9F1390DC}" destId="{5D41A25F-5021-4030-B277-7B91C849DEE8}" srcOrd="3" destOrd="0" presId="urn:microsoft.com/office/officeart/2005/8/layout/pyramid2#1"/>
    <dgm:cxn modelId="{7F123B31-C1FF-4627-BE21-E88BFB662A06}" type="presParOf" srcId="{E0281477-6783-42DC-9911-AC7F9F1390DC}" destId="{0444BAC0-069B-4C38-83A9-C22C28313175}" srcOrd="4" destOrd="0" presId="urn:microsoft.com/office/officeart/2005/8/layout/pyramid2#1"/>
    <dgm:cxn modelId="{7432DFC6-FE80-4870-8EB2-54E402C7B0F2}" type="presParOf" srcId="{E0281477-6783-42DC-9911-AC7F9F1390DC}" destId="{8B43A4E9-4D98-41F9-86FD-47AB907D2E34}" srcOrd="5" destOrd="0" presId="urn:microsoft.com/office/officeart/2005/8/layout/pyramid2#1"/>
    <dgm:cxn modelId="{25635807-CCB5-4CE0-B403-7B7738C783FD}" type="presParOf" srcId="{E0281477-6783-42DC-9911-AC7F9F1390DC}" destId="{2E7D29A4-BEAD-40F9-AEF3-02F602B9DF7B}" srcOrd="6" destOrd="0" presId="urn:microsoft.com/office/officeart/2005/8/layout/pyramid2#1"/>
    <dgm:cxn modelId="{60EB9CE1-F1D2-4CEF-A76C-88723C81C365}" type="presParOf" srcId="{E0281477-6783-42DC-9911-AC7F9F1390DC}" destId="{6525135C-8510-4249-8E0A-3F40166D881A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#1" loCatId="list" qsTypeId="urn:microsoft.com/office/officeart/2005/8/quickstyle/3d3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zh-CN" altLang="en-US" sz="2000" b="1" dirty="0">
              <a:solidFill>
                <a:schemeClr val="tx1"/>
              </a:solidFill>
              <a:effectLst/>
              <a:latin typeface="+mn-lt"/>
            </a:rPr>
            <a:t>通过他们的榜样，我们可以看到在类似情况下，家庭、教会和社区中恢复和平所需的步骤</a:t>
          </a:r>
          <a:r>
            <a:rPr lang="en-GB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不要轻率下结论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先讨论问题再行动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为了实现团结，愿意做出牺牲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以礼貌回应指控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当恢复和平时，欢欣鼓舞并赞美上帝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沟通我们的想法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16275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#1"/>
    <dgm:cxn modelId="{44116113-D188-4C36-AB5D-B5680BC03D5C}" type="presOf" srcId="{ACFC188E-30EA-42F7-9B79-9EB1AB7A69A9}" destId="{D0C30649-33E0-4AE4-9A70-4F8A9E2F14A1}" srcOrd="0" destOrd="0" presId="urn:microsoft.com/office/officeart/2008/layout/PictureAccentList#1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#1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#1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#1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#1"/>
    <dgm:cxn modelId="{0C9914CD-F52C-4F11-9B50-034101659F91}" type="presOf" srcId="{CA3F0E32-BC66-4F33-955E-581BC40BF6D3}" destId="{FF12882D-63E2-47AD-89AF-20D2BFDF37B9}" srcOrd="0" destOrd="0" presId="urn:microsoft.com/office/officeart/2008/layout/PictureAccentList#1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#1"/>
    <dgm:cxn modelId="{0A7734E2-A34D-4D6F-8345-02C08C3385B8}" type="presParOf" srcId="{470AA975-3C93-4126-BDD7-8C9C5D527E2C}" destId="{5B3598A6-B3CD-46D1-8095-282178EC125C}" srcOrd="0" destOrd="0" presId="urn:microsoft.com/office/officeart/2008/layout/PictureAccentList#1"/>
    <dgm:cxn modelId="{84A2FAB4-EE37-42DC-97CD-3C543C9FA8D8}" type="presParOf" srcId="{5B3598A6-B3CD-46D1-8095-282178EC125C}" destId="{0D3809C3-B714-4BB0-8797-F3A38C27EB31}" srcOrd="0" destOrd="0" presId="urn:microsoft.com/office/officeart/2008/layout/PictureAccentList#1"/>
    <dgm:cxn modelId="{2C9639E5-5C5E-4974-ABEA-E62C7C4EBBE5}" type="presParOf" srcId="{0D3809C3-B714-4BB0-8797-F3A38C27EB31}" destId="{FF12882D-63E2-47AD-89AF-20D2BFDF37B9}" srcOrd="0" destOrd="0" presId="urn:microsoft.com/office/officeart/2008/layout/PictureAccentList#1"/>
    <dgm:cxn modelId="{AC24AE1A-A9C2-4FF4-A747-A1862D12BDE1}" type="presParOf" srcId="{5B3598A6-B3CD-46D1-8095-282178EC125C}" destId="{5908B31A-6261-466B-B848-EF4CD6D78C4B}" srcOrd="1" destOrd="0" presId="urn:microsoft.com/office/officeart/2008/layout/PictureAccentList#1"/>
    <dgm:cxn modelId="{C7D2295A-C2DC-46D0-A555-B5DCC9620E02}" type="presParOf" srcId="{5908B31A-6261-466B-B848-EF4CD6D78C4B}" destId="{563741C8-12CE-460F-99AC-9DD4B9D5DBCB}" srcOrd="0" destOrd="0" presId="urn:microsoft.com/office/officeart/2008/layout/PictureAccentList#1"/>
    <dgm:cxn modelId="{14CB12D1-31B3-49BA-A3A7-AE8C2F8709DE}" type="presParOf" srcId="{563741C8-12CE-460F-99AC-9DD4B9D5DBCB}" destId="{FDB41540-DDD2-46E6-9943-88A4A09D1DFD}" srcOrd="0" destOrd="0" presId="urn:microsoft.com/office/officeart/2008/layout/PictureAccentList#1"/>
    <dgm:cxn modelId="{75CC51C1-070B-4685-8D3E-AB9DE2929555}" type="presParOf" srcId="{563741C8-12CE-460F-99AC-9DD4B9D5DBCB}" destId="{D2375470-27C7-4826-AA46-60695B0C3E44}" srcOrd="1" destOrd="0" presId="urn:microsoft.com/office/officeart/2008/layout/PictureAccentList#1"/>
    <dgm:cxn modelId="{D3194B98-FE63-41EA-8F09-CA2E7A1C2546}" type="presParOf" srcId="{5908B31A-6261-466B-B848-EF4CD6D78C4B}" destId="{3DCF93FC-77E3-43C3-992E-19EAFD00ECAC}" srcOrd="1" destOrd="0" presId="urn:microsoft.com/office/officeart/2008/layout/PictureAccentList#1"/>
    <dgm:cxn modelId="{76C14324-C06B-4064-B2FB-6905343121A8}" type="presParOf" srcId="{3DCF93FC-77E3-43C3-992E-19EAFD00ECAC}" destId="{9FAA2309-5793-40D7-A7EE-B618CE10F05C}" srcOrd="0" destOrd="0" presId="urn:microsoft.com/office/officeart/2008/layout/PictureAccentList#1"/>
    <dgm:cxn modelId="{2E563309-287F-43B3-8773-071BF869A299}" type="presParOf" srcId="{3DCF93FC-77E3-43C3-992E-19EAFD00ECAC}" destId="{DE88E075-CBA5-4BBC-95C7-37D8D16407E1}" srcOrd="1" destOrd="0" presId="urn:microsoft.com/office/officeart/2008/layout/PictureAccentList#1"/>
    <dgm:cxn modelId="{DFDEDE19-6CC7-4394-A932-216DA90D5F6F}" type="presParOf" srcId="{5908B31A-6261-466B-B848-EF4CD6D78C4B}" destId="{E06D4961-C6D5-4BDC-AD3B-A0F5C1409E28}" srcOrd="2" destOrd="0" presId="urn:microsoft.com/office/officeart/2008/layout/PictureAccentList#1"/>
    <dgm:cxn modelId="{E19E56FB-F896-4B1E-96D0-D87C059ADAA7}" type="presParOf" srcId="{E06D4961-C6D5-4BDC-AD3B-A0F5C1409E28}" destId="{0AB1B83B-182F-4C7A-8DFD-894D02A33F92}" srcOrd="0" destOrd="0" presId="urn:microsoft.com/office/officeart/2008/layout/PictureAccentList#1"/>
    <dgm:cxn modelId="{4DC0A348-C1D0-4D6E-96AC-819B7C3EE2DC}" type="presParOf" srcId="{E06D4961-C6D5-4BDC-AD3B-A0F5C1409E28}" destId="{E1B48CC3-BCF8-4A65-BD22-34E315006561}" srcOrd="1" destOrd="0" presId="urn:microsoft.com/office/officeart/2008/layout/PictureAccentList#1"/>
    <dgm:cxn modelId="{C2F3E3FE-A753-424D-BC4E-53FC7A94E342}" type="presParOf" srcId="{5908B31A-6261-466B-B848-EF4CD6D78C4B}" destId="{46D49F57-AC51-436B-9162-A595F5662825}" srcOrd="3" destOrd="0" presId="urn:microsoft.com/office/officeart/2008/layout/PictureAccentList#1"/>
    <dgm:cxn modelId="{71A51183-E4CA-488C-84CC-09079A7C5E05}" type="presParOf" srcId="{46D49F57-AC51-436B-9162-A595F5662825}" destId="{18E7B6FD-D37F-412C-BA88-C665F45ABD07}" srcOrd="0" destOrd="0" presId="urn:microsoft.com/office/officeart/2008/layout/PictureAccentList#1"/>
    <dgm:cxn modelId="{49E696BC-7C58-40C2-B67F-02C50996586D}" type="presParOf" srcId="{46D49F57-AC51-436B-9162-A595F5662825}" destId="{5A125EFD-309B-4EA0-8878-7C1FD19C0664}" srcOrd="1" destOrd="0" presId="urn:microsoft.com/office/officeart/2008/layout/PictureAccentList#1"/>
    <dgm:cxn modelId="{26ED9F90-FDED-4491-A2EC-E15A6BC527BB}" type="presParOf" srcId="{5908B31A-6261-466B-B848-EF4CD6D78C4B}" destId="{BE579EAA-78AA-49D1-89AA-37998BC77844}" srcOrd="4" destOrd="0" presId="urn:microsoft.com/office/officeart/2008/layout/PictureAccentList#1"/>
    <dgm:cxn modelId="{C94E94B3-0633-4333-B58A-AA22FB811CC2}" type="presParOf" srcId="{BE579EAA-78AA-49D1-89AA-37998BC77844}" destId="{1CD6CDDE-5BB4-4498-A4A1-14A74AE69814}" srcOrd="0" destOrd="0" presId="urn:microsoft.com/office/officeart/2008/layout/PictureAccentList#1"/>
    <dgm:cxn modelId="{F2DCC656-4D89-405A-BFFB-4DD158FB1187}" type="presParOf" srcId="{BE579EAA-78AA-49D1-89AA-37998BC77844}" destId="{5B3BFDC8-09A2-4499-8B1C-A18266142F19}" srcOrd="1" destOrd="0" presId="urn:microsoft.com/office/officeart/2008/layout/PictureAccentList#1"/>
    <dgm:cxn modelId="{35E7451F-4C8B-4358-B4A2-59B2AABDE930}" type="presParOf" srcId="{5908B31A-6261-466B-B848-EF4CD6D78C4B}" destId="{7634F2F1-7E7E-4B18-95A3-C1E281535979}" srcOrd="5" destOrd="0" presId="urn:microsoft.com/office/officeart/2008/layout/PictureAccentList#1"/>
    <dgm:cxn modelId="{37D42B9D-9779-40C8-8F72-A40CE5FD4186}" type="presParOf" srcId="{7634F2F1-7E7E-4B18-95A3-C1E281535979}" destId="{98F9FE8C-06FE-406A-8E67-83A71FEED516}" srcOrd="0" destOrd="0" presId="urn:microsoft.com/office/officeart/2008/layout/PictureAccentList#1"/>
    <dgm:cxn modelId="{C50A7C9C-BA20-42F3-82D6-3F21500C7742}" type="presParOf" srcId="{7634F2F1-7E7E-4B18-95A3-C1E281535979}" destId="{D0C30649-33E0-4AE4-9A70-4F8A9E2F14A1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52" y="-2271471"/>
          <a:ext cx="804744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750" b="1" kern="1200" dirty="0"/>
            <a:t>爱是引导我们走向上帝的原则。我们爱祂，因为祂先爱我们。（约翰一书 </a:t>
          </a:r>
          <a:r>
            <a:rPr lang="en-US" altLang="zh-CN" sz="1750" b="1" kern="1200" dirty="0"/>
            <a:t>4</a:t>
          </a:r>
          <a:r>
            <a:rPr lang="zh-CN" altLang="en-US" sz="1750" b="1" kern="1200" dirty="0"/>
            <a:t>：</a:t>
          </a:r>
          <a:r>
            <a:rPr lang="en-US" altLang="zh-CN" sz="1750" b="1" kern="1200" dirty="0"/>
            <a:t>19</a:t>
          </a:r>
          <a:r>
            <a:rPr lang="zh-CN" altLang="en-US" sz="1750" b="1" kern="1200" dirty="0"/>
            <a:t>）</a:t>
          </a:r>
          <a:endParaRPr lang="en-GB" sz="1750" b="1" kern="1200" dirty="0"/>
        </a:p>
      </dsp:txBody>
      <dsp:txXfrm rot="-5400000">
        <a:off x="2290407" y="44158"/>
        <a:ext cx="5318151" cy="726176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爱主你的神</a:t>
          </a:r>
          <a:endParaRPr lang="en-GB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这就是约书亚如何指出那些选择与神同行的人应有的行为准则。</a:t>
          </a:r>
          <a:endParaRPr lang="en-GB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行事为人都顺服祂</a:t>
          </a:r>
          <a:endParaRPr lang="en-GB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52" y="-568826"/>
          <a:ext cx="804744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顺服是感恩之心的自然结果，它理解上帝所做的一切。</a:t>
          </a:r>
          <a:endParaRPr lang="en-GB" sz="1800" b="1" kern="1200" dirty="0"/>
        </a:p>
      </dsp:txBody>
      <dsp:txXfrm rot="-5400000">
        <a:off x="2290407" y="1746803"/>
        <a:ext cx="5318151" cy="726176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遵守他的命令</a:t>
          </a:r>
          <a:endParaRPr lang="en-GB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我们必须紧紧依靠上帝，绝不让任何干扰打破这条纽带。</a:t>
          </a:r>
          <a:endParaRPr lang="en-GB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chemeClr val="tx1"/>
              </a:solidFill>
            </a:rPr>
            <a:t>紧紧抓住他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52" y="1133818"/>
          <a:ext cx="804744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当我们自愿以爱事奉造物主时，我们找到了真正的使命、满足感和丰盛的生命。</a:t>
          </a:r>
          <a:endParaRPr lang="en-GB" sz="1800" b="1" kern="1200" dirty="0"/>
        </a:p>
      </dsp:txBody>
      <dsp:txXfrm rot="-5400000">
        <a:off x="2290407" y="3449447"/>
        <a:ext cx="5318151" cy="726176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 dirty="0">
              <a:solidFill>
                <a:schemeClr val="tx1"/>
              </a:solidFill>
            </a:rPr>
            <a:t>全心全意地事奉他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他们默默听着指控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72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他们呼求上帝为见证</a:t>
          </a:r>
          <a:endParaRPr lang="es-ES" sz="2000" kern="1200" dirty="0"/>
        </a:p>
      </dsp:txBody>
      <dsp:txXfrm>
        <a:off x="3165345" y="459858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8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他们接受了如果有罪就会受到惩罚</a:t>
          </a:r>
          <a:endParaRPr lang="es-ES" sz="2000" kern="1200" dirty="0"/>
        </a:p>
      </dsp:txBody>
      <dsp:txXfrm>
        <a:off x="3165345" y="936584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5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他们揭示了真正的动机</a:t>
          </a:r>
          <a:endParaRPr lang="es-ES" sz="2000" kern="1200" dirty="0"/>
        </a:p>
      </dsp:txBody>
      <dsp:txXfrm>
        <a:off x="3165345" y="1413311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146268" y="1904"/>
          <a:ext cx="5406805" cy="1185446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effectLst/>
              <a:latin typeface="+mn-lt"/>
            </a:rPr>
            <a:t>通过他们的榜样，我们可以看到在类似情况下，家庭、教会和社区中恢复和平所需的步骤</a:t>
          </a:r>
          <a:r>
            <a:rPr lang="en-GB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180989" y="36625"/>
        <a:ext cx="5337363" cy="1116004"/>
      </dsp:txXfrm>
    </dsp:sp>
    <dsp:sp modelId="{FDB41540-DDD2-46E6-9943-88A4A09D1DFD}">
      <dsp:nvSpPr>
        <dsp:cNvPr id="0" name=""/>
        <dsp:cNvSpPr/>
      </dsp:nvSpPr>
      <dsp:spPr>
        <a:xfrm>
          <a:off x="23837" y="1289043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1075" y="1289043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沟通我们的想法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1316627"/>
        <a:ext cx="4836830" cy="509790"/>
      </dsp:txXfrm>
    </dsp:sp>
    <dsp:sp modelId="{9FAA2309-5793-40D7-A7EE-B618CE10F05C}">
      <dsp:nvSpPr>
        <dsp:cNvPr id="0" name=""/>
        <dsp:cNvSpPr/>
      </dsp:nvSpPr>
      <dsp:spPr>
        <a:xfrm>
          <a:off x="23837" y="1921797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1075" y="1921797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不要轻率下结论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1949381"/>
        <a:ext cx="4836830" cy="509790"/>
      </dsp:txXfrm>
    </dsp:sp>
    <dsp:sp modelId="{0AB1B83B-182F-4C7A-8DFD-894D02A33F92}">
      <dsp:nvSpPr>
        <dsp:cNvPr id="0" name=""/>
        <dsp:cNvSpPr/>
      </dsp:nvSpPr>
      <dsp:spPr>
        <a:xfrm>
          <a:off x="23837" y="2554550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1075" y="2554550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先讨论问题再行动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2582134"/>
        <a:ext cx="4836830" cy="509790"/>
      </dsp:txXfrm>
    </dsp:sp>
    <dsp:sp modelId="{18E7B6FD-D37F-412C-BA88-C665F45ABD07}">
      <dsp:nvSpPr>
        <dsp:cNvPr id="0" name=""/>
        <dsp:cNvSpPr/>
      </dsp:nvSpPr>
      <dsp:spPr>
        <a:xfrm>
          <a:off x="23837" y="3187304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1075" y="3187304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为了实现团结，愿意做出牺牲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3214888"/>
        <a:ext cx="4836830" cy="509790"/>
      </dsp:txXfrm>
    </dsp:sp>
    <dsp:sp modelId="{1CD6CDDE-5BB4-4498-A4A1-14A74AE69814}">
      <dsp:nvSpPr>
        <dsp:cNvPr id="0" name=""/>
        <dsp:cNvSpPr/>
      </dsp:nvSpPr>
      <dsp:spPr>
        <a:xfrm>
          <a:off x="23837" y="3820057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1075" y="3820057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以礼貌回应指控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3847641"/>
        <a:ext cx="4836830" cy="509790"/>
      </dsp:txXfrm>
    </dsp:sp>
    <dsp:sp modelId="{98F9FE8C-06FE-406A-8E67-83A71FEED516}">
      <dsp:nvSpPr>
        <dsp:cNvPr id="0" name=""/>
        <dsp:cNvSpPr/>
      </dsp:nvSpPr>
      <dsp:spPr>
        <a:xfrm>
          <a:off x="23837" y="4452810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1075" y="4452810"/>
          <a:ext cx="4891998" cy="564958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当恢复和平时，欢欣鼓舞并赞美上帝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88659" y="4480394"/>
        <a:ext cx="4836830" cy="50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3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32.jpeg"/><Relationship Id="rId4" Type="http://schemas.microsoft.com/office/2007/relationships/hdphoto" Target="../media/hdphoto7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zh-CN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住在此地</a:t>
            </a:r>
            <a:endParaRPr lang="en-GB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24063" y="6207557"/>
            <a:ext cx="4288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二零二五年十二月十三日，第十一课</a:t>
            </a:r>
            <a:endParaRPr lang="en-GB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27000">
                  <a:srgbClr val="886E3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>
            <a:fillRect/>
          </a:stretch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>
            <a:fillRect/>
          </a:stretch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>
            <a:fillRect/>
          </a:stretch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4681642" y="4870465"/>
            <a:ext cx="701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回答柔和，使怒消退；言语暴戾，触动怒气。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lang="zh-CN" altLang="en-U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箴言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9868A2"/>
                </a:solidFill>
              </a:rPr>
              <a:t>告别的演讲（约书亚 </a:t>
            </a:r>
            <a:r>
              <a:rPr lang="en-GB" sz="2000" b="1" dirty="0">
                <a:solidFill>
                  <a:srgbClr val="9868A2"/>
                </a:solidFill>
              </a:rPr>
              <a:t>22:1-8)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9B6260"/>
                </a:solidFill>
              </a:rPr>
              <a:t>冲突的原因（约书亚记 </a:t>
            </a:r>
            <a:r>
              <a:rPr lang="en-US" altLang="zh-CN" sz="2000" b="1" dirty="0">
                <a:solidFill>
                  <a:srgbClr val="9B6260"/>
                </a:solidFill>
              </a:rPr>
              <a:t>22</a:t>
            </a:r>
            <a:r>
              <a:rPr lang="zh-CN" altLang="en-US" sz="2000" b="1" dirty="0">
                <a:solidFill>
                  <a:srgbClr val="9B6260"/>
                </a:solidFill>
              </a:rPr>
              <a:t>：</a:t>
            </a:r>
            <a:r>
              <a:rPr lang="en-US" altLang="zh-CN" sz="2000" b="1" dirty="0">
                <a:solidFill>
                  <a:srgbClr val="9B6260"/>
                </a:solidFill>
              </a:rPr>
              <a:t>10-12</a:t>
            </a:r>
            <a:r>
              <a:rPr lang="en-GB" sz="2000" b="1" dirty="0">
                <a:solidFill>
                  <a:srgbClr val="9B626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5F9199"/>
                </a:solidFill>
              </a:rPr>
              <a:t>控诉  （约书亚记 </a:t>
            </a:r>
            <a:r>
              <a:rPr lang="en-US" altLang="zh-CN" sz="2000" b="1" dirty="0">
                <a:solidFill>
                  <a:srgbClr val="5F9199"/>
                </a:solidFill>
              </a:rPr>
              <a:t>22</a:t>
            </a:r>
            <a:r>
              <a:rPr lang="zh-CN" altLang="en-US" sz="2000" b="1" dirty="0">
                <a:solidFill>
                  <a:srgbClr val="5F9199"/>
                </a:solidFill>
              </a:rPr>
              <a:t>：</a:t>
            </a:r>
            <a:r>
              <a:rPr lang="en-US" altLang="zh-CN" sz="2000" b="1" dirty="0">
                <a:solidFill>
                  <a:srgbClr val="5F9199"/>
                </a:solidFill>
              </a:rPr>
              <a:t>13-20 </a:t>
            </a:r>
            <a:r>
              <a:rPr lang="en-GB" sz="2000" b="1" dirty="0">
                <a:solidFill>
                  <a:srgbClr val="5F9199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729C63"/>
                </a:solidFill>
              </a:rPr>
              <a:t>温柔的回答（约书亚记 </a:t>
            </a:r>
            <a:r>
              <a:rPr lang="en-US" altLang="zh-CN" sz="2000" b="1" dirty="0">
                <a:solidFill>
                  <a:srgbClr val="729C63"/>
                </a:solidFill>
              </a:rPr>
              <a:t>22</a:t>
            </a:r>
            <a:r>
              <a:rPr lang="zh-CN" altLang="en-US" sz="2000" b="1" dirty="0">
                <a:solidFill>
                  <a:srgbClr val="729C63"/>
                </a:solidFill>
              </a:rPr>
              <a:t>：</a:t>
            </a:r>
            <a:r>
              <a:rPr lang="en-US" altLang="zh-CN" sz="2000" b="1" dirty="0">
                <a:solidFill>
                  <a:srgbClr val="729C63"/>
                </a:solidFill>
              </a:rPr>
              <a:t>21-29</a:t>
            </a:r>
            <a:r>
              <a:rPr lang="en-GB" sz="2000" b="1" dirty="0">
                <a:solidFill>
                  <a:srgbClr val="729C63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9B8F61"/>
                </a:solidFill>
              </a:rPr>
              <a:t>和解（约书亚记 </a:t>
            </a:r>
            <a:r>
              <a:rPr lang="en-GB" sz="2000" b="1" dirty="0">
                <a:solidFill>
                  <a:srgbClr val="9B8F61"/>
                </a:solidFill>
              </a:rPr>
              <a:t>22:30-34)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2875" y="152400"/>
            <a:ext cx="776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经过数年的战争，以色列终于征服了迦南，尽管并非所有居民都被驱逐。</a:t>
            </a:r>
            <a:endParaRPr lang="en-GB" sz="2000" b="1" dirty="0"/>
          </a:p>
        </p:txBody>
      </p:sp>
      <p:pic>
        <p:nvPicPr>
          <p:cNvPr id="5" name="Imagen 4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/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9106" y="1761003"/>
            <a:ext cx="7474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终于，告别的时刻到了。在祝福他们并鼓励他们继续行走在上帝的道路后，约书亚便让他们离开了。但告别仪式却被一场严重的误会所掩盖，这误会本可能轻易摧毁以色列人民的团结。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52400" y="938777"/>
            <a:ext cx="7765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占据东部的两个半支派（吕便支派、迦得支派和玛拿西半支派），他们渡过约旦河协助弟兄征服土地，且忠实地履行了他们的承诺。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告别的演讲</a:t>
            </a:r>
            <a:endParaRPr lang="en-GB" sz="40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123825" y="76700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只要切切地谨慎遵行耶和华仆人摩西所吩咐你们的诫命律法，爱耶和华你们的</a:t>
            </a:r>
          </a:p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神，行他一切的道，守他的诫命，专靠他，尽心尽性事奉他。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22:5 )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8148" y="1655780"/>
            <a:ext cx="724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既然约旦河将分隔支派，约书亚给了这两个半支派明智的劝勉，叫他们能够继续保持忠诚（约书亚记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en-GB" sz="2000" b="1" dirty="0"/>
              <a:t>):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88276868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4720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冲突的原因</a:t>
            </a:r>
            <a:endParaRPr lang="en-GB" sz="40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1109" y="692562"/>
            <a:ext cx="11149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吕便人、迦得人和玛拿西半支派的人，到了靠近约旦河的一带迦南地，就在约</a:t>
            </a:r>
          </a:p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旦河那里筑了一座坛，那坛看着高大。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31459" y="1957901"/>
            <a:ext cx="5338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在约书亚为神迹渡过约旦河所立的纪念碑附近，两个半支派建造了一个类似圣所祭坛的祭坛（约书记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10,28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Dibujo animad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84681" y="4645651"/>
            <a:ext cx="8449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其余的以色列人决定通过攻击弟兄来消除这个罪（约书亚记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）。但上帝介入阻止了一场血腥的内战。他扶持了那些选择在没有所有证据的情况下不去评判的人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他们给予了人们有合理怀疑的余地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他们决定给弟兄们一个解释的机会（约书亚记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13-14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12" name="Imagen 11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549388" y="3131942"/>
            <a:ext cx="5046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这一行为被视为违反了禁止在圣所内燔祭坛以外的地方献祭的律法（利未记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8-9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4681" y="6103361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事实证明，他们唯一的错误就是没有告诉兄弟们他们的意图。。。但这并不是罪。</a:t>
            </a:r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19" y="1893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指控</a:t>
            </a:r>
            <a:endParaRPr lang="en-GB" sz="4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耶和华全会众这样说：‘你们今日转去不跟从耶和华，干犯以色列的 神，为</a:t>
            </a:r>
          </a:p>
          <a:p>
            <a:pPr algn="ctr"/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自己筑一座坛，悖逆了耶和华，这犯的是甚么罪呢？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约书亚书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73910" y="1669277"/>
            <a:ext cx="831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为什么非尼哈被选为调查委员会的主席呢？  （ 约书亚书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13-14 </a:t>
            </a:r>
            <a:r>
              <a:rPr lang="en-GB" sz="2000" b="1" dirty="0"/>
              <a:t>)?</a:t>
            </a:r>
          </a:p>
        </p:txBody>
      </p:sp>
      <p:pic>
        <p:nvPicPr>
          <p:cNvPr id="8" name="Imagen 7" descr="Un grupo de personas en un parque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2481211" y="3829348"/>
            <a:ext cx="5132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非尼哈的演讲完全合情合理。如果在新建的祭坛上献祭，上帝必因此惩罚全以色列人（约书亚记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18b</a:t>
            </a:r>
            <a:r>
              <a:rPr lang="zh-CN" altLang="en-US" sz="2000" b="1" dirty="0"/>
              <a:t>）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873910" y="2393811"/>
            <a:ext cx="8318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大祭司的儿子非尼哈坚决不懈地阻止了拜巴力毘珥的罪恶（民数记 </a:t>
            </a:r>
            <a:r>
              <a:rPr lang="en-US" altLang="zh-CN" sz="2000" b="1" dirty="0"/>
              <a:t>2 5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zh-CN" altLang="en-US" sz="2000" b="1" dirty="0"/>
              <a:t>）。在他的演讲中，他将这罪与阿干的罪相提并论，并将其与据说由两个半部落所犯下的罪相提并论</a:t>
            </a:r>
            <a:r>
              <a:rPr lang="en-GB" sz="2000" b="1" dirty="0"/>
              <a:t>. </a:t>
            </a:r>
            <a:r>
              <a:rPr lang="zh-CN" altLang="en-US" sz="2000" b="1" dirty="0"/>
              <a:t>（约书亚记 </a:t>
            </a:r>
            <a:r>
              <a:rPr lang="en-GB" sz="2000" b="1" dirty="0"/>
              <a:t>22:16-20)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481211" y="5152787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然而，他在他们犯错之前给了他们纠正这个错误的机会，在他们犯错之前：他给了他们机会回到约但河另一边，那里有圣所（约书亚记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善意的回答</a:t>
            </a:r>
            <a:endParaRPr lang="en-GB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4284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为自己筑坛，要转去不跟从耶和华，或是要将燔祭、素祭、平安祭献在坛上，</a:t>
            </a:r>
          </a:p>
          <a:p>
            <a:pPr algn="ctr"/>
            <a:r>
              <a:rPr lang="zh-CN" altLang="en-US" sz="20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愿耶和华亲自讨我们的罪。</a:t>
            </a:r>
            <a:r>
              <a:rPr lang="en-GB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zh-CN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061" y="1481012"/>
            <a:ext cx="2429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流便支派和迦得支派，以及玛拿西半支派，在被指控时表现得非常出色</a:t>
            </a:r>
            <a:r>
              <a:rPr lang="en-GB" sz="2000" b="1" dirty="0"/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57997353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2060" y="3981711"/>
            <a:ext cx="779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当以色列人不知道兄弟们建造祭坛的动机时，他们就假设：是叛乱、是渴望分离和应该受上帝的惩罚。</a:t>
            </a:r>
            <a:endParaRPr lang="en-GB" sz="2000" b="1" dirty="0"/>
          </a:p>
        </p:txBody>
      </p:sp>
      <p:pic>
        <p:nvPicPr>
          <p:cNvPr id="10" name="Imagen 9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252060" y="5812440"/>
            <a:ext cx="7601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尽管被指控的支派原本可能因指控感到被冒犯并作出激烈反应，但由于他们的友善回应，战争得以被避免。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2060" y="4812167"/>
            <a:ext cx="7729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事实是：他们渴望与弟兄团结，避免以色列人将来分裂（约书亚记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24-26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972" y="-39620"/>
            <a:ext cx="9029699" cy="707886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和解</a:t>
            </a:r>
            <a:endParaRPr lang="en-GB" sz="40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973" y="782671"/>
            <a:ext cx="875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latin typeface="Comic Sans MS" panose="030F0702030302020204" pitchFamily="66" charset="0"/>
              </a:rPr>
              <a:t>以色列人以这事为美，就称颂 神，不再提上去攻打吕便人、迦得人，毁他</a:t>
            </a:r>
          </a:p>
          <a:p>
            <a:pPr algn="ctr"/>
            <a:r>
              <a:rPr lang="zh-CN" altLang="en-US" sz="2000" b="1" dirty="0">
                <a:latin typeface="Comic Sans MS" panose="030F0702030302020204" pitchFamily="66" charset="0"/>
              </a:rPr>
              <a:t>们所住的地了。</a:t>
            </a:r>
            <a:r>
              <a:rPr lang="en-GB" b="1" dirty="0"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4839" y="1692456"/>
            <a:ext cx="6407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见指控无根据，非尼哈和以色列代表团松了口气（约书亚书</a:t>
            </a:r>
            <a:r>
              <a:rPr lang="en-US" altLang="zh-CN" sz="2000" b="1" dirty="0">
                <a:solidFill>
                  <a:prstClr val="black"/>
                </a:solidFill>
              </a:rPr>
              <a:t>22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30-31</a:t>
            </a:r>
            <a:r>
              <a:rPr lang="zh-CN" altLang="en-US" sz="2000" b="1" dirty="0">
                <a:solidFill>
                  <a:prstClr val="black"/>
                </a:solidFill>
              </a:rPr>
              <a:t>）。以色列人得知真相后，欢喜并赞美上帝（约书亚记</a:t>
            </a:r>
            <a:r>
              <a:rPr lang="en-US" altLang="zh-CN" sz="2000" b="1" dirty="0">
                <a:solidFill>
                  <a:prstClr val="black"/>
                </a:solidFill>
              </a:rPr>
              <a:t>22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32-33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23372891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Imagen 4" descr="Imagen que contiene Diagrama&#10;&#10;El contenido generado por IA puede ser incorrecto.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/>
          <p:cNvPicPr>
            <a:picLocks noChangeAspect="1"/>
          </p:cNvPicPr>
          <p:nvPr/>
        </p:nvPicPr>
        <p:blipFill>
          <a:blip r:embed="rId11" cstate="hqprint"/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/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/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/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/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/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/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2950" y="523875"/>
            <a:ext cx="1037272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这时，迦得人和流便人在他们的坛上刻字，证明他们筑坛的宗旨；说：“这坛在我们中间证明耶和华是上帝。”希望这样可以要免去将来的误会，也免去后人在坛上献祭的试探。。。。很小的误会往往足以造成极严重的困难，就是在那些动机最高尚的人中也是如此。而且因了没有礼貌和忍耐，往往引起严重甚至致命的后果。。</a:t>
            </a:r>
            <a:r>
              <a:rPr lang="en-US" altLang="zh-CN" sz="3200" b="1" dirty="0"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latin typeface="Constantia" panose="02030602050306030303" pitchFamily="18" charset="0"/>
              </a:rPr>
              <a:t>。。。</a:t>
            </a:r>
            <a:r>
              <a:rPr lang="en-US" altLang="zh-CN" sz="3200" b="1" dirty="0">
                <a:latin typeface="Constantia" panose="02030602050306030303" pitchFamily="18" charset="0"/>
              </a:rPr>
              <a:t>】</a:t>
            </a:r>
            <a:endParaRPr lang="en-MY" altLang="zh-C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从来没有人能因受谴责和非难而矫正错行，许多人反而因此更远离了正路，并到了硬着心肠不肯折服的地步。唯有仁爱的精神和谦恭忍耐的态度，才能拯救犯错误的人，并且遮盖许多的罪。</a:t>
            </a:r>
            <a:r>
              <a:rPr lang="zh-CN" altLang="en-US" sz="2400" b="1" dirty="0">
                <a:latin typeface="Constantia" panose="02030602050306030303" pitchFamily="18" charset="0"/>
              </a:rPr>
              <a:t>”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667244" y="5700099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怀爱伦（先祖与先知，原文</a:t>
            </a:r>
            <a:r>
              <a:rPr lang="en-MY" altLang="zh-CN" sz="2000" b="1" dirty="0"/>
              <a:t>519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</TotalTime>
  <Words>1896</Words>
  <Application>Microsoft Office PowerPoint</Application>
  <PresentationFormat>Panorámica</PresentationFormat>
  <Paragraphs>68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Comic Sans MS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2025-11-15T16:15:00Z</dcterms:created>
  <dcterms:modified xsi:type="dcterms:W3CDTF">2025-12-08T15:04:17Z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40908BBEB51F490DB2088F168ADCBB08_13</vt:lpwstr>
  </property>
  <property fmtid="{D5CDD505-2E9C-101B-9397-08002B2CF9AE}" pid="3" name="KSOProductBuildVer">
    <vt:lpwstr>1033-12.2.0.23155</vt:lpwstr>
  </property>
</Properties>
</file>