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311" r:id="rId3"/>
    <p:sldId id="314" r:id="rId4"/>
    <p:sldId id="257" r:id="rId5"/>
    <p:sldId id="258" r:id="rId6"/>
    <p:sldId id="313" r:id="rId7"/>
    <p:sldId id="260" r:id="rId8"/>
    <p:sldId id="261" r:id="rId9"/>
    <p:sldId id="262" r:id="rId10"/>
    <p:sldId id="30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</p:embeddedFontLst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  <a:srgbClr val="FBF162"/>
    <a:srgbClr val="FFFF99"/>
    <a:srgbClr val="FF9729"/>
    <a:srgbClr val="8E0025"/>
    <a:srgbClr val="C90035"/>
    <a:srgbClr val="F1E2B9"/>
    <a:srgbClr val="6BA630"/>
    <a:srgbClr val="BCB98F"/>
    <a:srgbClr val="8058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43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61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56751-A05E-43B9-9BBC-17E5CA4CD5DD}" type="doc">
      <dgm:prSet loTypeId="urn:microsoft.com/office/officeart/2005/8/layout/process4" loCatId="process" qsTypeId="urn:microsoft.com/office/officeart/2005/8/quickstyle/simple3#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73FAFAFE-4E03-42DD-9C7E-2B207587F0FF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不要与那地的居民通婚（约书亚记</a:t>
          </a:r>
          <a:r>
            <a:rPr lang="en-US" altLang="zh-CN" sz="2000" b="1" dirty="0"/>
            <a:t>23</a:t>
          </a:r>
          <a:r>
            <a:rPr lang="zh-CN" altLang="en-US" sz="2000" b="1" dirty="0"/>
            <a:t>：</a:t>
          </a:r>
          <a:r>
            <a:rPr lang="en-US" altLang="zh-CN" sz="2000" b="1" dirty="0"/>
            <a:t>7</a:t>
          </a:r>
          <a:r>
            <a:rPr lang="zh-CN" altLang="en-US" sz="2000" b="1" dirty="0"/>
            <a:t>前段）</a:t>
          </a:r>
          <a:endParaRPr lang="en-GB" sz="2000" b="1" dirty="0"/>
        </a:p>
      </dgm:t>
    </dgm:pt>
    <dgm:pt modelId="{5BA85A58-277E-4094-B21B-83A9A1E17FD7}" type="par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1DB2993-86FF-4F5E-9AEE-5252505D4749}" type="sibTrans" cxnId="{FF2B0B08-B13E-4F7F-8C10-EC705C4274E7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58A81E62-E51B-4E64-AE64-7FB210871931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不要提他们神的名字（约书亚记 </a:t>
          </a:r>
          <a:r>
            <a:rPr lang="en-US" altLang="zh-CN" sz="2000" b="1" dirty="0"/>
            <a:t>23</a:t>
          </a:r>
          <a:r>
            <a:rPr lang="zh-CN" altLang="en-US" sz="2000" b="1" dirty="0"/>
            <a:t>：</a:t>
          </a:r>
          <a:r>
            <a:rPr lang="en-US" altLang="zh-CN" sz="2000" b="1" dirty="0"/>
            <a:t>7 </a:t>
          </a:r>
          <a:r>
            <a:rPr lang="zh-CN" altLang="en-US" sz="2000" b="1" dirty="0"/>
            <a:t>中段）</a:t>
          </a:r>
          <a:endParaRPr lang="es-ES" sz="2000" b="1" dirty="0"/>
        </a:p>
      </dgm:t>
    </dgm:pt>
    <dgm:pt modelId="{D72DBB42-CA18-48C8-83E8-3F3788514FD0}" type="par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823EC6C-164B-4F8F-9A6C-4CB4AC0C78B8}" type="sibTrans" cxnId="{0C833FDB-DA3D-4D4F-8DD4-DB4F2AC069BF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7CE262A-F5CC-40C9-AE8F-0D3A8B7245F8}">
      <dgm:prSet custT="1"/>
      <dgm:spPr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2000" b="1" dirty="0"/>
            <a:t>不敬拜他们的神（约书亚记 </a:t>
          </a:r>
          <a:r>
            <a:rPr lang="en-US" altLang="zh-CN" sz="2000" b="1" dirty="0"/>
            <a:t>23</a:t>
          </a:r>
          <a:r>
            <a:rPr lang="zh-CN" altLang="en-US" sz="2000" b="1" dirty="0"/>
            <a:t>：</a:t>
          </a:r>
          <a:r>
            <a:rPr lang="en-US" altLang="zh-CN" sz="2000" b="1" dirty="0"/>
            <a:t>7</a:t>
          </a:r>
          <a:r>
            <a:rPr lang="zh-CN" altLang="en-US" sz="2000" b="1" dirty="0"/>
            <a:t>后段）</a:t>
          </a:r>
          <a:endParaRPr lang="en-GB" sz="2000" b="1" dirty="0"/>
        </a:p>
      </dgm:t>
    </dgm:pt>
    <dgm:pt modelId="{BC42AEC9-3F96-4C98-A316-6296567E6F9E}" type="par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5D52511-7A71-439F-908E-F4CA6F3C6667}" type="sibTrans" cxnId="{12308833-423D-428B-832B-70F7B62CCD4E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C5B342D-0B96-4483-8D04-58C8633E2F8B}" type="pres">
      <dgm:prSet presAssocID="{62D56751-A05E-43B9-9BBC-17E5CA4CD5DD}" presName="Name0" presStyleCnt="0">
        <dgm:presLayoutVars>
          <dgm:dir/>
          <dgm:animLvl val="lvl"/>
          <dgm:resizeHandles val="exact"/>
        </dgm:presLayoutVars>
      </dgm:prSet>
      <dgm:spPr/>
    </dgm:pt>
    <dgm:pt modelId="{AF2B4297-4210-418E-8BF4-27B37287B4AB}" type="pres">
      <dgm:prSet presAssocID="{D7CE262A-F5CC-40C9-AE8F-0D3A8B7245F8}" presName="boxAndChildren" presStyleCnt="0"/>
      <dgm:spPr/>
    </dgm:pt>
    <dgm:pt modelId="{DE78BB78-5502-475E-AEAA-5E57266ABC73}" type="pres">
      <dgm:prSet presAssocID="{D7CE262A-F5CC-40C9-AE8F-0D3A8B7245F8}" presName="parentTextBox" presStyleLbl="node1" presStyleIdx="0" presStyleCnt="3"/>
      <dgm:spPr/>
    </dgm:pt>
    <dgm:pt modelId="{9B3ECD91-0935-4A8F-A760-6E5463658C0B}" type="pres">
      <dgm:prSet presAssocID="{8823EC6C-164B-4F8F-9A6C-4CB4AC0C78B8}" presName="sp" presStyleCnt="0"/>
      <dgm:spPr/>
    </dgm:pt>
    <dgm:pt modelId="{9AB3FB90-21C6-48F8-90B9-838B53E23AC2}" type="pres">
      <dgm:prSet presAssocID="{58A81E62-E51B-4E64-AE64-7FB210871931}" presName="arrowAndChildren" presStyleCnt="0"/>
      <dgm:spPr/>
    </dgm:pt>
    <dgm:pt modelId="{4A2981D8-ED82-4DD0-9931-C7C413BEB15C}" type="pres">
      <dgm:prSet presAssocID="{58A81E62-E51B-4E64-AE64-7FB210871931}" presName="parentTextArrow" presStyleLbl="node1" presStyleIdx="1" presStyleCnt="3"/>
      <dgm:spPr/>
    </dgm:pt>
    <dgm:pt modelId="{C9E0EF5C-7D06-4C01-B4FB-17C5CEAF22A3}" type="pres">
      <dgm:prSet presAssocID="{81DB2993-86FF-4F5E-9AEE-5252505D4749}" presName="sp" presStyleCnt="0"/>
      <dgm:spPr/>
    </dgm:pt>
    <dgm:pt modelId="{F3950873-AF0B-44C6-B017-7A74A66B0E66}" type="pres">
      <dgm:prSet presAssocID="{73FAFAFE-4E03-42DD-9C7E-2B207587F0FF}" presName="arrowAndChildren" presStyleCnt="0"/>
      <dgm:spPr/>
    </dgm:pt>
    <dgm:pt modelId="{04504CCF-E609-403F-BDD7-9DC328702048}" type="pres">
      <dgm:prSet presAssocID="{73FAFAFE-4E03-42DD-9C7E-2B207587F0FF}" presName="parentTextArrow" presStyleLbl="node1" presStyleIdx="2" presStyleCnt="3"/>
      <dgm:spPr/>
    </dgm:pt>
  </dgm:ptLst>
  <dgm:cxnLst>
    <dgm:cxn modelId="{FF2B0B08-B13E-4F7F-8C10-EC705C4274E7}" srcId="{62D56751-A05E-43B9-9BBC-17E5CA4CD5DD}" destId="{73FAFAFE-4E03-42DD-9C7E-2B207587F0FF}" srcOrd="0" destOrd="0" parTransId="{5BA85A58-277E-4094-B21B-83A9A1E17FD7}" sibTransId="{81DB2993-86FF-4F5E-9AEE-5252505D4749}"/>
    <dgm:cxn modelId="{4CB3F910-D8CE-4F92-9EA3-7BFCAD2B2D15}" type="presOf" srcId="{58A81E62-E51B-4E64-AE64-7FB210871931}" destId="{4A2981D8-ED82-4DD0-9931-C7C413BEB15C}" srcOrd="0" destOrd="0" presId="urn:microsoft.com/office/officeart/2005/8/layout/process4"/>
    <dgm:cxn modelId="{12308833-423D-428B-832B-70F7B62CCD4E}" srcId="{62D56751-A05E-43B9-9BBC-17E5CA4CD5DD}" destId="{D7CE262A-F5CC-40C9-AE8F-0D3A8B7245F8}" srcOrd="2" destOrd="0" parTransId="{BC42AEC9-3F96-4C98-A316-6296567E6F9E}" sibTransId="{05D52511-7A71-439F-908E-F4CA6F3C6667}"/>
    <dgm:cxn modelId="{1D3C903C-E65F-4EA7-9420-E12477326323}" type="presOf" srcId="{62D56751-A05E-43B9-9BBC-17E5CA4CD5DD}" destId="{1C5B342D-0B96-4483-8D04-58C8633E2F8B}" srcOrd="0" destOrd="0" presId="urn:microsoft.com/office/officeart/2005/8/layout/process4"/>
    <dgm:cxn modelId="{0F108656-E7CF-4299-B7F1-826464EC288F}" type="presOf" srcId="{D7CE262A-F5CC-40C9-AE8F-0D3A8B7245F8}" destId="{DE78BB78-5502-475E-AEAA-5E57266ABC73}" srcOrd="0" destOrd="0" presId="urn:microsoft.com/office/officeart/2005/8/layout/process4"/>
    <dgm:cxn modelId="{3936E3D8-1C74-4369-9816-21EDF0509809}" type="presOf" srcId="{73FAFAFE-4E03-42DD-9C7E-2B207587F0FF}" destId="{04504CCF-E609-403F-BDD7-9DC328702048}" srcOrd="0" destOrd="0" presId="urn:microsoft.com/office/officeart/2005/8/layout/process4"/>
    <dgm:cxn modelId="{0C833FDB-DA3D-4D4F-8DD4-DB4F2AC069BF}" srcId="{62D56751-A05E-43B9-9BBC-17E5CA4CD5DD}" destId="{58A81E62-E51B-4E64-AE64-7FB210871931}" srcOrd="1" destOrd="0" parTransId="{D72DBB42-CA18-48C8-83E8-3F3788514FD0}" sibTransId="{8823EC6C-164B-4F8F-9A6C-4CB4AC0C78B8}"/>
    <dgm:cxn modelId="{477919A7-6696-4F2A-9C7D-F3B91344CE60}" type="presParOf" srcId="{1C5B342D-0B96-4483-8D04-58C8633E2F8B}" destId="{AF2B4297-4210-418E-8BF4-27B37287B4AB}" srcOrd="0" destOrd="0" presId="urn:microsoft.com/office/officeart/2005/8/layout/process4"/>
    <dgm:cxn modelId="{514F3482-BA55-4E99-A590-CA2935C8E7DD}" type="presParOf" srcId="{AF2B4297-4210-418E-8BF4-27B37287B4AB}" destId="{DE78BB78-5502-475E-AEAA-5E57266ABC73}" srcOrd="0" destOrd="0" presId="urn:microsoft.com/office/officeart/2005/8/layout/process4"/>
    <dgm:cxn modelId="{9AE767FC-2632-4387-927D-BB10AFF7D30B}" type="presParOf" srcId="{1C5B342D-0B96-4483-8D04-58C8633E2F8B}" destId="{9B3ECD91-0935-4A8F-A760-6E5463658C0B}" srcOrd="1" destOrd="0" presId="urn:microsoft.com/office/officeart/2005/8/layout/process4"/>
    <dgm:cxn modelId="{A0198B25-231C-40E2-908C-9B14C393BA73}" type="presParOf" srcId="{1C5B342D-0B96-4483-8D04-58C8633E2F8B}" destId="{9AB3FB90-21C6-48F8-90B9-838B53E23AC2}" srcOrd="2" destOrd="0" presId="urn:microsoft.com/office/officeart/2005/8/layout/process4"/>
    <dgm:cxn modelId="{40214C37-6191-451D-8541-4DF23C8819D5}" type="presParOf" srcId="{9AB3FB90-21C6-48F8-90B9-838B53E23AC2}" destId="{4A2981D8-ED82-4DD0-9931-C7C413BEB15C}" srcOrd="0" destOrd="0" presId="urn:microsoft.com/office/officeart/2005/8/layout/process4"/>
    <dgm:cxn modelId="{2F9DE99F-6591-4BCA-BE0A-204B921EFB30}" type="presParOf" srcId="{1C5B342D-0B96-4483-8D04-58C8633E2F8B}" destId="{C9E0EF5C-7D06-4C01-B4FB-17C5CEAF22A3}" srcOrd="3" destOrd="0" presId="urn:microsoft.com/office/officeart/2005/8/layout/process4"/>
    <dgm:cxn modelId="{0B76B49C-B18D-4160-8819-BD5DB83E4393}" type="presParOf" srcId="{1C5B342D-0B96-4483-8D04-58C8633E2F8B}" destId="{F3950873-AF0B-44C6-B017-7A74A66B0E66}" srcOrd="4" destOrd="0" presId="urn:microsoft.com/office/officeart/2005/8/layout/process4"/>
    <dgm:cxn modelId="{C815F6F9-728B-458F-9670-0BA587B27522}" type="presParOf" srcId="{F3950873-AF0B-44C6-B017-7A74A66B0E66}" destId="{04504CCF-E609-403F-BDD7-9DC32870204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8BB78-5502-475E-AEAA-5E57266ABC73}">
      <dsp:nvSpPr>
        <dsp:cNvPr id="0" name=""/>
        <dsp:cNvSpPr/>
      </dsp:nvSpPr>
      <dsp:spPr>
        <a:xfrm>
          <a:off x="0" y="1777304"/>
          <a:ext cx="5582463" cy="58335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不敬拜他们的神（约书亚记 </a:t>
          </a:r>
          <a:r>
            <a:rPr lang="en-US" altLang="zh-CN" sz="2000" b="1" kern="1200" dirty="0"/>
            <a:t>23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7</a:t>
          </a:r>
          <a:r>
            <a:rPr lang="zh-CN" altLang="en-US" sz="2000" b="1" kern="1200" dirty="0"/>
            <a:t>后段）</a:t>
          </a:r>
          <a:endParaRPr lang="en-GB" sz="2000" b="1" kern="1200" dirty="0"/>
        </a:p>
      </dsp:txBody>
      <dsp:txXfrm>
        <a:off x="0" y="1777304"/>
        <a:ext cx="5582463" cy="583351"/>
      </dsp:txXfrm>
    </dsp:sp>
    <dsp:sp modelId="{4A2981D8-ED82-4DD0-9931-C7C413BEB15C}">
      <dsp:nvSpPr>
        <dsp:cNvPr id="0" name=""/>
        <dsp:cNvSpPr/>
      </dsp:nvSpPr>
      <dsp:spPr>
        <a:xfrm rot="10800000">
          <a:off x="0" y="888860"/>
          <a:ext cx="5582463" cy="897193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不要提他们神的名字（约书亚记 </a:t>
          </a:r>
          <a:r>
            <a:rPr lang="en-US" altLang="zh-CN" sz="2000" b="1" kern="1200" dirty="0"/>
            <a:t>23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7 </a:t>
          </a:r>
          <a:r>
            <a:rPr lang="zh-CN" altLang="en-US" sz="2000" b="1" kern="1200" dirty="0"/>
            <a:t>中段）</a:t>
          </a:r>
          <a:endParaRPr lang="es-ES" sz="2000" b="1" kern="1200" dirty="0"/>
        </a:p>
      </dsp:txBody>
      <dsp:txXfrm rot="10800000">
        <a:off x="0" y="888860"/>
        <a:ext cx="5582463" cy="582969"/>
      </dsp:txXfrm>
    </dsp:sp>
    <dsp:sp modelId="{04504CCF-E609-403F-BDD7-9DC328702048}">
      <dsp:nvSpPr>
        <dsp:cNvPr id="0" name=""/>
        <dsp:cNvSpPr/>
      </dsp:nvSpPr>
      <dsp:spPr>
        <a:xfrm rot="10800000">
          <a:off x="0" y="417"/>
          <a:ext cx="5582463" cy="897193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/>
            <a:t>不要与那地的居民通婚（约书亚记</a:t>
          </a:r>
          <a:r>
            <a:rPr lang="en-US" altLang="zh-CN" sz="2000" b="1" kern="1200" dirty="0"/>
            <a:t>23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7</a:t>
          </a:r>
          <a:r>
            <a:rPr lang="zh-CN" altLang="en-US" sz="2000" b="1" kern="1200" dirty="0"/>
            <a:t>前段）</a:t>
          </a:r>
          <a:endParaRPr lang="en-GB" sz="2000" b="1" kern="1200" dirty="0"/>
        </a:p>
      </dsp:txBody>
      <dsp:txXfrm rot="10800000">
        <a:off x="0" y="417"/>
        <a:ext cx="5582463" cy="5829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67C8-079F-46A2-97DE-3C775040B6EA}" type="datetimeFigureOut">
              <a:rPr lang="en-MY" smtClean="0"/>
              <a:t>13/12/2025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FA608-8707-4669-B343-DA62FAEDE846}" type="slidenum">
              <a:rPr lang="en-MY" smtClean="0"/>
              <a:t>‹Nº›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81030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FA608-8707-4669-B343-DA62FAEDE846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6886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FFA608-8707-4669-B343-DA62FAEDE846}" type="slidenum">
              <a:rPr lang="en-MY" smtClean="0"/>
              <a:t>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01229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0A0018-C1CA-441B-A57E-FC0F27DCE037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E1BC6E-5B9A-43A5-A66B-EDF66BBAB276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13/12/2025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Un grupo de personas en una montaña con pasto verde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/>
          <a:srcRect b="-1"/>
          <a:stretch>
            <a:fillRect/>
          </a:stretch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5" name="Imagen 4" descr="Un dibujo de una montaña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4069422"/>
            <a:ext cx="5001186" cy="2788578"/>
          </a:xfrm>
          <a:prstGeom prst="rect">
            <a:avLst/>
          </a:prstGeom>
          <a:gradFill flip="none" rotWithShape="1">
            <a:gsLst>
              <a:gs pos="0">
                <a:srgbClr val="3A5036"/>
              </a:gs>
              <a:gs pos="79000">
                <a:srgbClr val="4C6A47"/>
              </a:gs>
              <a:gs pos="79000">
                <a:srgbClr val="88A084"/>
              </a:gs>
              <a:gs pos="100000">
                <a:srgbClr val="C4D5C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A5036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Imagen 18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436383" y="1"/>
            <a:ext cx="3831051" cy="3116984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07913" y="4181475"/>
            <a:ext cx="4785360" cy="196215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上帝是信实的</a:t>
            </a:r>
            <a:r>
              <a:rPr lang="en-GB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0" y="6409415"/>
            <a:ext cx="5001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3A5036"/>
                </a:solidFill>
              </a:rPr>
              <a:t>二零二五年十二月二十日，第十二课</a:t>
            </a:r>
            <a:endParaRPr lang="en-GB" sz="2000" b="1" dirty="0">
              <a:solidFill>
                <a:srgbClr val="3A5036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Vista de una ciudad&#10;&#10;El contenido generado por IA puede ser incorrecto.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0" y="235251"/>
            <a:ext cx="121919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耶和华应许赐福给以色列家的话，一句也没有落空，都应验了。</a:t>
            </a:r>
            <a:r>
              <a:rPr kumimoji="0" lang="es-ES" sz="36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21:45</a:t>
            </a:r>
            <a:r>
              <a:rPr lang="es-ES" sz="2800" b="1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kumimoji="0" lang="es-ES" sz="2800" b="1" i="0" u="none" strike="noStrike" kern="1200" cap="none" spc="0" normalizeH="0" baseline="0" noProof="0" dirty="0">
                <a:ln w="10160">
                  <a:solidFill>
                    <a:srgbClr val="196B2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5602321" y="4476639"/>
            <a:ext cx="6599203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DE785F"/>
                </a:solidFill>
              </a:rPr>
              <a:t>神的信实</a:t>
            </a:r>
            <a:r>
              <a:rPr lang="zh-CN" altLang="en-US" b="1" dirty="0"/>
              <a:t>（约书亚记 </a:t>
            </a:r>
            <a:r>
              <a:rPr lang="en-GB" sz="2000" b="1" dirty="0"/>
              <a:t>21:43-45)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579D65"/>
                </a:solidFill>
              </a:rPr>
              <a:t>神所做的事和祂将要做的事</a:t>
            </a:r>
            <a:r>
              <a:rPr lang="zh-CN" altLang="en-US" sz="2000" b="1" dirty="0"/>
              <a:t>（约书亚记 </a:t>
            </a:r>
            <a:r>
              <a:rPr lang="en-GB" sz="2000" b="1" dirty="0"/>
              <a:t>23:1-5)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5F69DE"/>
                </a:solidFill>
              </a:rPr>
              <a:t>忠诚的回报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sz="2000" b="1" dirty="0"/>
              <a:t>23:6-10)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DE5F8B"/>
                </a:solidFill>
              </a:rPr>
              <a:t>我们必须做的事 </a:t>
            </a:r>
            <a:r>
              <a:rPr lang="en-GB" sz="2000" b="1" dirty="0"/>
              <a:t>(</a:t>
            </a:r>
            <a:r>
              <a:rPr lang="zh-CN" altLang="en-US" sz="2000" b="1" dirty="0"/>
              <a:t>约书亚记</a:t>
            </a:r>
            <a:r>
              <a:rPr lang="en-GB" altLang="zh-CN" sz="2000" b="1" dirty="0"/>
              <a:t> </a:t>
            </a:r>
            <a:r>
              <a:rPr lang="en-GB" sz="2000" b="1" dirty="0"/>
              <a:t> 23:11-14)</a:t>
            </a:r>
          </a:p>
          <a:p>
            <a:pPr>
              <a:spcBef>
                <a:spcPts val="1200"/>
              </a:spcBef>
            </a:pPr>
            <a:r>
              <a:rPr lang="zh-CN" altLang="en-US" sz="2000" b="1" dirty="0">
                <a:solidFill>
                  <a:srgbClr val="A25FDE"/>
                </a:solidFill>
              </a:rPr>
              <a:t>不忠的惩罚 </a:t>
            </a:r>
            <a:r>
              <a:rPr lang="en-GB" sz="2000" b="1" dirty="0"/>
              <a:t>( </a:t>
            </a:r>
            <a:r>
              <a:rPr lang="zh-CN" altLang="en-US" sz="2000" b="1" dirty="0"/>
              <a:t>约书亚记</a:t>
            </a:r>
            <a:r>
              <a:rPr lang="en-GB" sz="2000" b="1" dirty="0"/>
              <a:t> 23:15-16)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81891" y="391906"/>
            <a:ext cx="7353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约书亚已经年迈，仍有领地待征服。他召集新领袖，鼓励他们继续征服。</a:t>
            </a:r>
            <a:endParaRPr lang="en-GB" sz="2000" b="1" dirty="0"/>
          </a:p>
        </p:txBody>
      </p:sp>
      <p:pic>
        <p:nvPicPr>
          <p:cNvPr id="4" name="Imagen 3" descr="Multitud de personas en una montañ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886700" y="172335"/>
            <a:ext cx="4113029" cy="41130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 cstate="email"/>
          <a:srcRect l="4202" r="4202"/>
          <a:stretch>
            <a:fillRect/>
          </a:stretch>
        </p:blipFill>
        <p:spPr>
          <a:xfrm>
            <a:off x="166280" y="3771662"/>
            <a:ext cx="4453345" cy="29209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668C83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 descr="Un conjunto de letras blancas en un fondo blanco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970792" y="4530537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4970792" y="4990484"/>
            <a:ext cx="593460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n 15" descr="Un conjunto de letras blancas en un fondo blanco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4970792" y="5450431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8" name="Imagen 17" descr="Imagen que contiene morado, tabla, computer, computadora&#10;&#10;El contenido generado por IA puede ser incorrecto.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4970792" y="6370324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Una caja blanca&#10;&#10;El contenido generado por IA puede ser incorrecto.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970792" y="5910378"/>
            <a:ext cx="595522" cy="17978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/>
          <p:cNvSpPr txBox="1"/>
          <p:nvPr/>
        </p:nvSpPr>
        <p:spPr>
          <a:xfrm>
            <a:off x="341362" y="2413337"/>
            <a:ext cx="735329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但他也让他们警惕危险。实际上，只有一个危险，和我们今天必须面对的一样：停止对上帝的忠诚</a:t>
            </a:r>
            <a:r>
              <a:rPr lang="en-US" altLang="zh-CN" sz="2000" b="1" dirty="0"/>
              <a:t>;  </a:t>
            </a:r>
            <a:r>
              <a:rPr lang="zh-CN" altLang="en-US" sz="2000" b="1" dirty="0"/>
              <a:t>以我们不忠的行为回报上帝的信实。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281891" y="1311800"/>
            <a:ext cx="7353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取得胜利的能力不在他们之内，而在上帝里面。因此，他提醒他们上帝已经展现出的信实，并保证他会继续保持信实。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7330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6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上帝的信实</a:t>
            </a:r>
            <a:endParaRPr lang="en-GB" sz="4000" b="1" spc="60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3424" y="806994"/>
            <a:ext cx="107251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耶和华应许赐福给以色列家的话，一句也没有落空，都应验了。</a:t>
            </a:r>
            <a:r>
              <a:rPr lang="en-GB" sz="2000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GB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( </a:t>
            </a:r>
            <a:r>
              <a:rPr lang="zh-CN" altLang="en-US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FADF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21:45 )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184089" y="1455080"/>
            <a:ext cx="12065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神赐给以色列“全地”（约书记 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43 </a:t>
            </a:r>
            <a:r>
              <a:rPr lang="zh-CN" altLang="en-US" sz="2000" b="1" dirty="0"/>
              <a:t>），并把“他们所有的敌人”交到他们手中（约书亚记 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44 </a:t>
            </a:r>
            <a:r>
              <a:rPr lang="zh-CN" altLang="en-US" sz="2000" b="1" dirty="0"/>
              <a:t>），所以“都应验了”（约书亚记 </a:t>
            </a:r>
            <a:r>
              <a:rPr lang="en-US" altLang="zh-CN" sz="2000" b="1" dirty="0"/>
              <a:t>21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45 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4" name="Imagen 3" descr="Una manada de vacas en el camp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81977" y="2038230"/>
            <a:ext cx="6416407" cy="34271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8CF9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uadroTexto 7"/>
          <p:cNvSpPr txBox="1"/>
          <p:nvPr/>
        </p:nvSpPr>
        <p:spPr>
          <a:xfrm>
            <a:off x="184089" y="2374445"/>
            <a:ext cx="517551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反复使用的“全，所有，都 ”这些同义词，强调了上帝在履行应许上的信实。他们的敌人被上帝击败了。他们能居住在这片土地上，是因为上帝拥有了这片土地。他们可以确信，他们会彻底驱逐仍居住在这片土地上的迦南人，因为上帝迄今信守了应许，并将在未来继续信守承诺。</a:t>
            </a:r>
            <a:endParaRPr lang="en-GB" sz="2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581976" y="5526357"/>
            <a:ext cx="66100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这一切都将互相效力，叫我们得益处。上帝始终信守承诺。                     （申命记 </a:t>
            </a:r>
            <a:r>
              <a:rPr lang="en-US" altLang="zh-CN" sz="2000" b="1" dirty="0"/>
              <a:t>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117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2;  </a:t>
            </a:r>
            <a:r>
              <a:rPr lang="zh-CN" altLang="en-US" sz="2000" b="1" dirty="0"/>
              <a:t>耶利米哀歌 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22-23</a:t>
            </a:r>
            <a:r>
              <a:rPr lang="zh-CN" altLang="en-US" sz="2000" b="1" dirty="0"/>
              <a:t>）。他应许拯救我们，赐给我们全地作为产业，他必将实现这个应许（腓立比书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6; </a:t>
            </a:r>
            <a:r>
              <a:rPr lang="zh-CN" altLang="en-US" sz="2000" b="1" dirty="0"/>
              <a:t>彼得前书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5; </a:t>
            </a:r>
            <a:r>
              <a:rPr lang="zh-CN" altLang="en-US" sz="2000" b="1" dirty="0"/>
              <a:t>诗篇 </a:t>
            </a:r>
            <a:r>
              <a:rPr lang="en-US" altLang="zh-CN" sz="2000" b="1" dirty="0"/>
              <a:t>37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29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pic>
        <p:nvPicPr>
          <p:cNvPr id="12" name="Imagen 11" descr="Un grupo de personas en medio de varios árboles&#10;&#10;El contenido generado por IA puede ser incorrecto."/>
          <p:cNvPicPr>
            <a:picLocks noChangeAspect="1"/>
          </p:cNvPicPr>
          <p:nvPr/>
        </p:nvPicPr>
        <p:blipFill rotWithShape="1">
          <a:blip r:embed="rId6" cstate="email"/>
          <a:srcRect/>
          <a:stretch>
            <a:fillRect/>
          </a:stretch>
        </p:blipFill>
        <p:spPr>
          <a:xfrm>
            <a:off x="184089" y="5179812"/>
            <a:ext cx="5175518" cy="1504768"/>
          </a:xfrm>
          <a:prstGeom prst="rect">
            <a:avLst/>
          </a:prstGeom>
          <a:ln w="38100" cap="sq">
            <a:solidFill>
              <a:srgbClr val="FFFF66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0" y="-31530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</a:rPr>
              <a:t>上帝所做的事和将要做的事</a:t>
            </a:r>
            <a:endParaRPr lang="en-GB" sz="4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704736"/>
            <a:ext cx="121920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耶和华你们的 神，因你们的缘故，向那些国所行的一切事，你们亲眼看见了，</a:t>
            </a:r>
          </a:p>
          <a:p>
            <a:pPr algn="ctr"/>
            <a:r>
              <a:rPr lang="zh-CN" altLang="en-US" sz="20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因那为你们争战的是耶和华你们的 神。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23:3 )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61781" y="1647589"/>
            <a:ext cx="33605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在对长老们的讲话中，约书亚首先讲述了神已经做了什么，以及他还要做什么</a:t>
            </a:r>
            <a:r>
              <a:rPr lang="en-GB" sz="2000" b="1" dirty="0"/>
              <a:t>:</a:t>
            </a:r>
          </a:p>
        </p:txBody>
      </p:sp>
      <p:sp>
        <p:nvSpPr>
          <p:cNvPr id="8" name="Rectángulo: esquinas redondeadas 7"/>
          <p:cNvSpPr/>
          <p:nvPr/>
        </p:nvSpPr>
        <p:spPr>
          <a:xfrm>
            <a:off x="3506472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/>
            <a:stretch>
              <a:fillRect t="-6000" b="-6000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6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 dirty="0"/>
          </a:p>
        </p:txBody>
      </p:sp>
      <p:sp>
        <p:nvSpPr>
          <p:cNvPr id="10" name="Forma libre: forma 9"/>
          <p:cNvSpPr/>
          <p:nvPr/>
        </p:nvSpPr>
        <p:spPr>
          <a:xfrm>
            <a:off x="3603157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他曾与列邦争战（约书亚记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GB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orma libre: forma 11"/>
          <p:cNvSpPr/>
          <p:nvPr/>
        </p:nvSpPr>
        <p:spPr>
          <a:xfrm>
            <a:off x="5754322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6"/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3" name="Rectángulo: esquinas redondeadas 12"/>
          <p:cNvSpPr/>
          <p:nvPr/>
        </p:nvSpPr>
        <p:spPr>
          <a:xfrm>
            <a:off x="6537874" y="1497395"/>
            <a:ext cx="1825937" cy="1220390"/>
          </a:xfrm>
          <a:prstGeom prst="roundRect">
            <a:avLst>
              <a:gd name="adj" fmla="val 10000"/>
            </a:avLst>
          </a:prstGeom>
          <a:blipFill dpi="0" rotWithShape="1">
            <a:blip r:embed="rId5" cstate="email"/>
            <a:srcRect/>
            <a:stretch>
              <a:fillRect b="789"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1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6150115"/>
              <a:satOff val="-27577"/>
              <a:lumOff val="232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4" name="Forma libre: forma 13"/>
          <p:cNvSpPr/>
          <p:nvPr/>
        </p:nvSpPr>
        <p:spPr>
          <a:xfrm>
            <a:off x="6634558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5999998"/>
              <a:satOff val="0"/>
              <a:lumOff val="-14999"/>
              <a:alphaOff val="0"/>
            </a:schemeClr>
          </a:fillRef>
          <a:effectRef idx="2">
            <a:schemeClr val="accent3">
              <a:hueOff val="-5999998"/>
              <a:satOff val="0"/>
              <a:lumOff val="-14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他把土地分给了各支派</a:t>
            </a:r>
            <a:br>
              <a:rPr lang="es-E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（约书亚记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GB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orma libre: forma 14"/>
          <p:cNvSpPr/>
          <p:nvPr/>
        </p:nvSpPr>
        <p:spPr>
          <a:xfrm>
            <a:off x="8785724" y="1888216"/>
            <a:ext cx="421912" cy="438747"/>
          </a:xfrm>
          <a:custGeom>
            <a:avLst/>
            <a:gdLst>
              <a:gd name="connsiteX0" fmla="*/ 0 w 421912"/>
              <a:gd name="connsiteY0" fmla="*/ 87749 h 438747"/>
              <a:gd name="connsiteX1" fmla="*/ 210956 w 421912"/>
              <a:gd name="connsiteY1" fmla="*/ 87749 h 438747"/>
              <a:gd name="connsiteX2" fmla="*/ 210956 w 421912"/>
              <a:gd name="connsiteY2" fmla="*/ 0 h 438747"/>
              <a:gd name="connsiteX3" fmla="*/ 421912 w 421912"/>
              <a:gd name="connsiteY3" fmla="*/ 219374 h 438747"/>
              <a:gd name="connsiteX4" fmla="*/ 210956 w 421912"/>
              <a:gd name="connsiteY4" fmla="*/ 438747 h 438747"/>
              <a:gd name="connsiteX5" fmla="*/ 210956 w 421912"/>
              <a:gd name="connsiteY5" fmla="*/ 350998 h 438747"/>
              <a:gd name="connsiteX6" fmla="*/ 0 w 421912"/>
              <a:gd name="connsiteY6" fmla="*/ 350998 h 438747"/>
              <a:gd name="connsiteX7" fmla="*/ 0 w 421912"/>
              <a:gd name="connsiteY7" fmla="*/ 87749 h 438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1912" h="438747">
                <a:moveTo>
                  <a:pt x="0" y="87749"/>
                </a:moveTo>
                <a:lnTo>
                  <a:pt x="210956" y="87749"/>
                </a:lnTo>
                <a:lnTo>
                  <a:pt x="210956" y="0"/>
                </a:lnTo>
                <a:lnTo>
                  <a:pt x="421912" y="219374"/>
                </a:lnTo>
                <a:lnTo>
                  <a:pt x="210956" y="438747"/>
                </a:lnTo>
                <a:lnTo>
                  <a:pt x="210956" y="350998"/>
                </a:lnTo>
                <a:lnTo>
                  <a:pt x="0" y="350998"/>
                </a:lnTo>
                <a:lnTo>
                  <a:pt x="0" y="87749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70000" extrusionH="63500" prstMaterial="matte">
            <a:bevelT w="88900" h="6350" prst="artDeco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11999996"/>
              <a:satOff val="0"/>
              <a:lumOff val="-29999"/>
              <a:alphaOff val="0"/>
            </a:schemeClr>
          </a:fillRef>
          <a:effectRef idx="2">
            <a:schemeClr val="accent3">
              <a:hueOff val="-11999996"/>
              <a:satOff val="0"/>
              <a:lumOff val="-2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749" rIns="126574" bIns="87749" numCol="1" spcCol="1270" anchor="ctr" anchorCtr="0">
            <a:noAutofit/>
          </a:bodyPr>
          <a:lstStyle/>
          <a:p>
            <a:pPr marL="0" lvl="0" indent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1400" kern="1200"/>
          </a:p>
        </p:txBody>
      </p:sp>
      <p:sp>
        <p:nvSpPr>
          <p:cNvPr id="16" name="Rectángulo: esquinas redondeadas 15"/>
          <p:cNvSpPr/>
          <p:nvPr/>
        </p:nvSpPr>
        <p:spPr>
          <a:xfrm>
            <a:off x="9569275" y="1497395"/>
            <a:ext cx="1825937" cy="1220390"/>
          </a:xfrm>
          <a:prstGeom prst="roundRect">
            <a:avLst>
              <a:gd name="adj" fmla="val 10000"/>
            </a:avLst>
          </a:prstGeom>
          <a:blipFill rotWithShape="1">
            <a:blip r:embed="rId6" cstate="email"/>
            <a:srcRect/>
            <a:stretch>
              <a:fillRect/>
            </a:stretch>
          </a:blipFill>
          <a:scene3d>
            <a:camera prst="orthographicFront"/>
            <a:lightRig rig="threePt" dir="t">
              <a:rot lat="0" lon="0" rev="7500000"/>
            </a:lightRig>
          </a:scene3d>
          <a:sp3d z="-152400" extrusionH="63500" contourW="25400" prstMaterial="matte">
            <a:bevelT w="152400" h="50800" prst="softRound"/>
            <a:contourClr>
              <a:schemeClr val="accent4">
                <a:lumMod val="75000"/>
              </a:schemeClr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tint val="50000"/>
              <a:hueOff val="-12300231"/>
              <a:satOff val="-55155"/>
              <a:lumOff val="465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s-ES"/>
          </a:p>
        </p:txBody>
      </p:sp>
      <p:sp>
        <p:nvSpPr>
          <p:cNvPr id="17" name="Forma libre: forma 16"/>
          <p:cNvSpPr/>
          <p:nvPr/>
        </p:nvSpPr>
        <p:spPr>
          <a:xfrm>
            <a:off x="9665960" y="2620451"/>
            <a:ext cx="2227059" cy="829567"/>
          </a:xfrm>
          <a:custGeom>
            <a:avLst/>
            <a:gdLst>
              <a:gd name="connsiteX0" fmla="*/ 0 w 2227059"/>
              <a:gd name="connsiteY0" fmla="*/ 122039 h 1220390"/>
              <a:gd name="connsiteX1" fmla="*/ 122039 w 2227059"/>
              <a:gd name="connsiteY1" fmla="*/ 0 h 1220390"/>
              <a:gd name="connsiteX2" fmla="*/ 2105020 w 2227059"/>
              <a:gd name="connsiteY2" fmla="*/ 0 h 1220390"/>
              <a:gd name="connsiteX3" fmla="*/ 2227059 w 2227059"/>
              <a:gd name="connsiteY3" fmla="*/ 122039 h 1220390"/>
              <a:gd name="connsiteX4" fmla="*/ 2227059 w 2227059"/>
              <a:gd name="connsiteY4" fmla="*/ 1098351 h 1220390"/>
              <a:gd name="connsiteX5" fmla="*/ 2105020 w 2227059"/>
              <a:gd name="connsiteY5" fmla="*/ 1220390 h 1220390"/>
              <a:gd name="connsiteX6" fmla="*/ 122039 w 2227059"/>
              <a:gd name="connsiteY6" fmla="*/ 1220390 h 1220390"/>
              <a:gd name="connsiteX7" fmla="*/ 0 w 2227059"/>
              <a:gd name="connsiteY7" fmla="*/ 1098351 h 1220390"/>
              <a:gd name="connsiteX8" fmla="*/ 0 w 2227059"/>
              <a:gd name="connsiteY8" fmla="*/ 122039 h 1220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27059" h="1220390">
                <a:moveTo>
                  <a:pt x="0" y="122039"/>
                </a:moveTo>
                <a:cubicBezTo>
                  <a:pt x="0" y="54639"/>
                  <a:pt x="54639" y="0"/>
                  <a:pt x="122039" y="0"/>
                </a:cubicBezTo>
                <a:lnTo>
                  <a:pt x="2105020" y="0"/>
                </a:lnTo>
                <a:cubicBezTo>
                  <a:pt x="2172420" y="0"/>
                  <a:pt x="2227059" y="54639"/>
                  <a:pt x="2227059" y="122039"/>
                </a:cubicBezTo>
                <a:lnTo>
                  <a:pt x="2227059" y="1098351"/>
                </a:lnTo>
                <a:cubicBezTo>
                  <a:pt x="2227059" y="1165751"/>
                  <a:pt x="2172420" y="1220390"/>
                  <a:pt x="2105020" y="1220390"/>
                </a:cubicBezTo>
                <a:lnTo>
                  <a:pt x="122039" y="1220390"/>
                </a:lnTo>
                <a:cubicBezTo>
                  <a:pt x="54639" y="1220390"/>
                  <a:pt x="0" y="1165751"/>
                  <a:pt x="0" y="1098351"/>
                </a:cubicBezTo>
                <a:lnTo>
                  <a:pt x="0" y="122039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-11999996"/>
              <a:satOff val="0"/>
              <a:lumOff val="-29999"/>
              <a:alphaOff val="0"/>
            </a:schemeClr>
          </a:fillRef>
          <a:effectRef idx="2">
            <a:schemeClr val="accent3">
              <a:hueOff val="-11999996"/>
              <a:satOff val="0"/>
              <a:lumOff val="-29999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4324" tIns="104324" rIns="104324" bIns="104324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他要驱逐剩下的民族</a:t>
            </a:r>
            <a:br>
              <a:rPr lang="es-E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（约书亚记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en-GB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s-ES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6000" y="3534013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所有这些（已完成和尚未完成的事）都以以色列人的顺服为唯一的条件。（约书亚书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）</a:t>
            </a:r>
            <a:endParaRPr lang="en-GB" sz="20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145915" y="3575328"/>
            <a:ext cx="2431915" cy="3200399"/>
          </a:xfrm>
          <a:prstGeom prst="rect">
            <a:avLst/>
          </a:prstGeom>
          <a:ln w="38100" cap="sq">
            <a:solidFill>
              <a:srgbClr val="805824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2738223" y="3575328"/>
            <a:ext cx="3200399" cy="3200399"/>
          </a:xfrm>
          <a:prstGeom prst="roundRect">
            <a:avLst>
              <a:gd name="adj" fmla="val 550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CuadroTexto 5"/>
          <p:cNvSpPr txBox="1"/>
          <p:nvPr/>
        </p:nvSpPr>
        <p:spPr>
          <a:xfrm>
            <a:off x="6096000" y="565540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我们必须继续争战，信靠圣灵，才能活出得胜的生命（哥林多后书</a:t>
            </a:r>
            <a:r>
              <a:rPr lang="en-US" altLang="zh-CN" sz="2000" b="1" dirty="0"/>
              <a:t>10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3-5; </a:t>
            </a:r>
            <a:r>
              <a:rPr lang="zh-CN" altLang="en-US" sz="2000" b="1" dirty="0"/>
              <a:t>以弗所书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11-18 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21" name="CuadroTexto 20"/>
          <p:cNvSpPr txBox="1"/>
          <p:nvPr/>
        </p:nvSpPr>
        <p:spPr>
          <a:xfrm>
            <a:off x="6096000" y="4522026"/>
            <a:ext cx="6107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以色列的历史是给今天的我们的一个教训。上帝已经战胜了罪，并通过耶稣的牺牲赐给我们救恩的确据（歌罗西书 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15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7" grpId="0"/>
      <p:bldP spid="6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438291" y="17978"/>
            <a:ext cx="72179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忠诚的奖赏</a:t>
            </a:r>
            <a:endParaRPr lang="en-GB" sz="4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419982" y="662285"/>
            <a:ext cx="71203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你们一人必追赶千人，因耶和华你们的 神照他所应许的，为你们争战。</a:t>
            </a:r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23:10 )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535807" y="1364461"/>
            <a:ext cx="712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以色列人忠诚的奖赏将是对他们所有敌人的完全且绝对的胜利（约书亚记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6,10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2719103634"/>
              </p:ext>
            </p:extLst>
          </p:nvPr>
        </p:nvGraphicFramePr>
        <p:xfrm>
          <a:off x="2505498" y="2764843"/>
          <a:ext cx="5582463" cy="23610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0" y="6136208"/>
            <a:ext cx="8402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因此，我们基督徒被劝诫遵循同样的建议，不要与不信者结婚</a:t>
            </a:r>
            <a:r>
              <a:rPr lang="en-MY" altLang="zh-CN" sz="2000" b="1" dirty="0"/>
              <a:t> </a:t>
            </a:r>
            <a:r>
              <a:rPr lang="zh-CN" altLang="en-US" sz="2000" b="1" dirty="0"/>
              <a:t>（林后 </a:t>
            </a:r>
            <a:r>
              <a:rPr lang="en-MY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14-16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8" name="Imagen 7" descr="Imagen que contiene persona, tabla, mujer, hombre&#10;&#10;El contenido generado por IA puede ser incorrecto.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9740474" y="187446"/>
            <a:ext cx="2310384" cy="2743200"/>
          </a:xfrm>
          <a:prstGeom prst="rect">
            <a:avLst/>
          </a:prstGeom>
          <a:ln w="88900" cap="sq" cmpd="thickThin">
            <a:solidFill>
              <a:schemeClr val="bg2">
                <a:lumMod val="25000"/>
              </a:schemeClr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upo 14"/>
          <p:cNvGrpSpPr/>
          <p:nvPr/>
        </p:nvGrpSpPr>
        <p:grpSpPr>
          <a:xfrm>
            <a:off x="8206539" y="3156473"/>
            <a:ext cx="3888828" cy="3602023"/>
            <a:chOff x="8131722" y="3288310"/>
            <a:chExt cx="3888828" cy="360202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10" name="Imagen 9" descr="Imagen que contiene persona, ropa, parado, mujer&#10;&#10;El contenido generado por IA puede ser incorrecto."/>
            <p:cNvPicPr>
              <a:picLocks noChangeAspect="1"/>
            </p:cNvPicPr>
            <p:nvPr/>
          </p:nvPicPr>
          <p:blipFill>
            <a:blip r:embed="rId9" cstate="email"/>
            <a:stretch>
              <a:fillRect/>
            </a:stretch>
          </p:blipFill>
          <p:spPr>
            <a:xfrm>
              <a:off x="8131722" y="3288310"/>
              <a:ext cx="3888828" cy="2916621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>
            <a:xfrm>
              <a:off x="8614624" y="5363689"/>
              <a:ext cx="3118782" cy="1526644"/>
            </a:xfrm>
            <a:prstGeom prst="rect">
              <a:avLst/>
            </a:prstGeom>
          </p:spPr>
        </p:pic>
      </p:grpSp>
      <p:pic>
        <p:nvPicPr>
          <p:cNvPr id="17" name="Imagen 16" descr="Imagen que contiene exterior, pasto, mujer, hombre&#10;&#10;El contenido generado por IA puede ser incorrecto."/>
          <p:cNvPicPr>
            <a:picLocks noChangeAspect="1"/>
          </p:cNvPicPr>
          <p:nvPr/>
        </p:nvPicPr>
        <p:blipFill rotWithShape="1">
          <a:blip r:embed="rId11" cstate="email"/>
          <a:srcRect/>
          <a:stretch>
            <a:fillRect/>
          </a:stretch>
        </p:blipFill>
        <p:spPr>
          <a:xfrm>
            <a:off x="86811" y="122004"/>
            <a:ext cx="2310384" cy="49591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63500" sx="102000" sy="102000" algn="ctr" rotWithShape="0">
              <a:schemeClr val="accent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CuadroTexto 19"/>
          <p:cNvSpPr txBox="1"/>
          <p:nvPr/>
        </p:nvSpPr>
        <p:spPr>
          <a:xfrm>
            <a:off x="-1" y="5125917"/>
            <a:ext cx="80386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他们必须保持属灵上的纯洁。如果他们与当地的居民通婚，就会开始述说他们的神明，最终会去崇拜这些神。所罗门的背道就是由此开始的（列王纪上</a:t>
            </a:r>
            <a:r>
              <a:rPr lang="en-US" altLang="zh-CN" sz="2000" b="1" dirty="0"/>
              <a:t>11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）。</a:t>
            </a:r>
            <a:endParaRPr lang="en-GB" sz="2000" b="1" dirty="0"/>
          </a:p>
        </p:txBody>
      </p:sp>
      <p:sp>
        <p:nvSpPr>
          <p:cNvPr id="6" name="CuadroTexto 5"/>
          <p:cNvSpPr txBox="1"/>
          <p:nvPr/>
        </p:nvSpPr>
        <p:spPr>
          <a:xfrm>
            <a:off x="2535807" y="2058250"/>
            <a:ext cx="71020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在征服迦南的背景下，对上帝的忠诚必须以三种非常具体的方式体现</a:t>
            </a:r>
            <a:r>
              <a:rPr lang="en-GB" sz="2000" b="1"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>
                                            <p:graphicEl>
                                              <a:dgm id="{04504CCF-E609-403F-BDD7-9DC328702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>
                                            <p:graphicEl>
                                              <a:dgm id="{4A2981D8-ED82-4DD0-9931-C7C413BEB1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>
                                            <p:graphicEl>
                                              <a:dgm id="{DE78BB78-5502-475E-AEAA-5E57266AB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18" grpId="0">
        <p:bldSub>
          <a:bldDgm bld="one"/>
        </p:bldSub>
      </p:bldGraphic>
      <p:bldP spid="7" grpId="0"/>
      <p:bldP spid="20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3868"/>
            <a:ext cx="12192000" cy="1269367"/>
          </a:xfrm>
          <a:prstGeom prst="rect">
            <a:avLst/>
          </a:prstGeom>
          <a:blipFill dpi="0" rotWithShape="1">
            <a:blip r:embed="rId3" cstate="hqprint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3668110" y="-56418"/>
            <a:ext cx="85238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3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我们必须做的事</a:t>
            </a:r>
            <a:endParaRPr lang="en-GB" sz="3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199112" y="723335"/>
            <a:ext cx="79928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你们要分外谨慎，爱耶和华你们的 神，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 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23:11 )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353292" y="1446213"/>
            <a:ext cx="53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我们可以毫无疑问地说，约书亚讲话的重点是在第十一节：要爱上帝。</a:t>
            </a:r>
            <a:endParaRPr lang="en-GB" sz="2000" b="1" dirty="0"/>
          </a:p>
        </p:txBody>
      </p:sp>
      <p:pic>
        <p:nvPicPr>
          <p:cNvPr id="12" name="Imagen 11" descr="Imagen que contiene Interfaz de usuario gráfica&#10;&#10;El contenido generado por IA puede ser incorrecto.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15819" y="2961428"/>
            <a:ext cx="2983552" cy="37968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4" name="Imagen 13" descr="Un par de personas de pie sobre pasto&#10;&#10;El contenido generado por IA puede ser incorrecto.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115819" y="112524"/>
            <a:ext cx="4099796" cy="2694340"/>
          </a:xfrm>
          <a:prstGeom prst="ellipse">
            <a:avLst/>
          </a:prstGeom>
          <a:ln w="63500" cap="rnd">
            <a:solidFill>
              <a:schemeClr val="accent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CuadroTexto 15"/>
          <p:cNvSpPr txBox="1"/>
          <p:nvPr/>
        </p:nvSpPr>
        <p:spPr>
          <a:xfrm>
            <a:off x="3294853" y="3126480"/>
            <a:ext cx="64174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此外，约书亚提出了一个去培养这份爱的动力：就是神的信实（约书亚记 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3294852" y="3998675"/>
            <a:ext cx="64644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今天我们有更大的动力：就是耶稣的榜样（约 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34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3246761" y="4566732"/>
            <a:ext cx="6603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上帝渴望与每一个回应祂爱的人建立亲密而个人的关系。</a:t>
            </a:r>
            <a:endParaRPr lang="en-GB" sz="2000" b="1" dirty="0"/>
          </a:p>
        </p:txBody>
      </p:sp>
      <p:sp>
        <p:nvSpPr>
          <p:cNvPr id="22" name="CuadroTexto 21"/>
          <p:cNvSpPr txBox="1"/>
          <p:nvPr/>
        </p:nvSpPr>
        <p:spPr>
          <a:xfrm>
            <a:off x="4295488" y="2210686"/>
            <a:ext cx="53589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以色列人必须通过不爱其他神来表达他们的爱，否则会对他们造成严重伤害（约书记 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12-13</a:t>
            </a:r>
            <a:r>
              <a:rPr lang="en-GB" sz="2000" b="1" dirty="0"/>
              <a:t>)</a:t>
            </a:r>
            <a:r>
              <a:rPr lang="zh-CN" altLang="en-US" sz="2000" b="1" dirty="0"/>
              <a:t>。</a:t>
            </a:r>
            <a:endParaRPr lang="en-GB" sz="2000" b="1" dirty="0"/>
          </a:p>
        </p:txBody>
      </p:sp>
      <p:pic>
        <p:nvPicPr>
          <p:cNvPr id="24" name="Imagen 23" descr="Un dibujo de una persona&#10;&#10;El contenido generado por IA puede ser incorrecto.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9849955" y="1407872"/>
            <a:ext cx="2226226" cy="378088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F1E2B9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CuadroTexto 25"/>
          <p:cNvSpPr txBox="1"/>
          <p:nvPr/>
        </p:nvSpPr>
        <p:spPr>
          <a:xfrm>
            <a:off x="3429741" y="5590596"/>
            <a:ext cx="38825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因此，祂对所有人的爱构成了我们自愿且相互之爱显现的框架。</a:t>
            </a:r>
            <a:endParaRPr lang="en-GB" sz="2000" b="1" dirty="0"/>
          </a:p>
        </p:txBody>
      </p:sp>
      <p:pic>
        <p:nvPicPr>
          <p:cNvPr id="28" name="Imagen 27" descr="Dibujo de una persona&#10;&#10;El contenido generado por IA puede ser incorrecto."/>
          <p:cNvPicPr>
            <a:picLocks noChangeAspect="1"/>
          </p:cNvPicPr>
          <p:nvPr/>
        </p:nvPicPr>
        <p:blipFill rotWithShape="1">
          <a:blip r:embed="rId7" cstate="email"/>
          <a:srcRect/>
          <a:stretch>
            <a:fillRect/>
          </a:stretch>
        </p:blipFill>
        <p:spPr>
          <a:xfrm>
            <a:off x="7312326" y="5421778"/>
            <a:ext cx="4763855" cy="133747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6" grpId="0"/>
      <p:bldP spid="18" grpId="0"/>
      <p:bldP spid="20" grpId="0"/>
      <p:bldP spid="22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55942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不忠的惩罚</a:t>
            </a:r>
            <a:endParaRPr lang="en-GB" sz="4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1936" y="779710"/>
            <a:ext cx="116681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耶和华你们 神所应许的一切福气，怎样临到你们身上，耶和华也必照样使各</a:t>
            </a:r>
          </a:p>
          <a:p>
            <a:pPr algn="ctr"/>
            <a:r>
              <a:rPr lang="zh-CN" alt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样祸患临到你们身上，直到把你们从耶和华你们 神所赐的这美地上除灭。</a:t>
            </a:r>
            <a:r>
              <a:rPr lang="en-GB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zh-CN" altLang="en-US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约书亚记</a:t>
            </a:r>
            <a:r>
              <a:rPr lang="en-GB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23:15 )</a:t>
            </a:r>
            <a:endParaRPr lang="es-ES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61936" y="1739968"/>
            <a:ext cx="7920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约书亚以严厉的警告结束他的演讲，警告不顺服的后果：就是承受神的愤怒（约书亚记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15-16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GB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n 5" descr="Imagen que contiene edificio, frente, tabla, fuego&#10;&#10;El contenido generado por IA puede ser incorrecto.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21748" y="1775097"/>
            <a:ext cx="3508313" cy="4962033"/>
          </a:xfrm>
          <a:prstGeom prst="snip2DiagRect">
            <a:avLst>
              <a:gd name="adj1" fmla="val 17675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AB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Un grupo de personas en medio de una multitud de gente&#10;&#10;El contenido generado por IA puede ser incorrecto."/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14791" y="3770243"/>
            <a:ext cx="3429000" cy="29560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/>
          <p:cNvSpPr txBox="1"/>
          <p:nvPr/>
        </p:nvSpPr>
        <p:spPr>
          <a:xfrm>
            <a:off x="3704409" y="3604853"/>
            <a:ext cx="46858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促使神将他的儿子赐给我们的爱，也是促使上帝向那些固执沉溺于罪恶者显露出愤怒的同一份爱（约翰福音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16; 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罗马书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1948" y="2607289"/>
            <a:ext cx="79202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在应许之地也是如此，并且他们也完全清楚通过公然违背盟约激怒耶和华的后果。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783400" y="5071683"/>
            <a:ext cx="44777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以色列失败并遭受了惩罚。我们今天有机会写下一个不同的故事：就是保持忠诚，常住在祂的爱里（约翰福音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CN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zh-CN" altLang="en-US" sz="2000" b="1" dirty="0">
                <a:solidFill>
                  <a:schemeClr val="bg1"/>
                </a:solidFill>
                <a:effectLst>
                  <a:glow rad="127000">
                    <a:srgbClr val="8E0025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）。</a:t>
            </a:r>
            <a:endParaRPr lang="en-GB" sz="2000" b="1" dirty="0">
              <a:solidFill>
                <a:schemeClr val="bg1"/>
              </a:solidFill>
              <a:effectLst>
                <a:glow rad="127000">
                  <a:srgbClr val="8E0025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376858" y="1189925"/>
            <a:ext cx="9033805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GB" sz="2800" b="1" dirty="0">
                <a:latin typeface="Constantia" panose="02030602050306030303" pitchFamily="18" charset="0"/>
              </a:rPr>
              <a:t>“ </a:t>
            </a:r>
            <a:r>
              <a:rPr lang="zh-CN" altLang="en-US" sz="3600" b="1" dirty="0">
                <a:latin typeface="Constantia" panose="02030602050306030303" pitchFamily="18" charset="0"/>
              </a:rPr>
              <a:t>你今生的一切幸福、平安、喜乐和成功都有赖于你真诚地信靠上帝。这个信心必要使你忠实地顺从上帝的诫命。你对上帝的认识和信心能最有力地约束自己脱离每一恶行，并发动一切善行。</a:t>
            </a:r>
            <a:r>
              <a:rPr lang="en-US" altLang="zh-CN" sz="3600" b="1" dirty="0">
                <a:latin typeface="Constantia" panose="02030602050306030303" pitchFamily="18" charset="0"/>
              </a:rPr>
              <a:t> </a:t>
            </a:r>
          </a:p>
          <a:p>
            <a:pPr>
              <a:spcBef>
                <a:spcPts val="600"/>
              </a:spcBef>
            </a:pPr>
            <a:r>
              <a:rPr lang="zh-CN" altLang="en-US" sz="3600" b="1" dirty="0">
                <a:latin typeface="Constantia" panose="02030602050306030303" pitchFamily="18" charset="0"/>
              </a:rPr>
              <a:t>要相信耶稣能赦免你一切的罪，并希望你到祂所预备的地方得享快乐。祂要你活在祂面前，承受永生和荣耀的冠冕。</a:t>
            </a:r>
            <a:r>
              <a:rPr lang="en-GB" sz="3600" b="1" dirty="0">
                <a:latin typeface="Constantia" panose="02030602050306030303" pitchFamily="18" charset="0"/>
              </a:rPr>
              <a:t>”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93948" y="5933036"/>
            <a:ext cx="51058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/>
              <a:t>怀爱伦（告青年书，第</a:t>
            </a:r>
            <a:r>
              <a:rPr lang="en-MY" altLang="zh-CN" sz="2000" b="1" dirty="0"/>
              <a:t>138</a:t>
            </a:r>
            <a:r>
              <a:rPr lang="zh-CN" altLang="en-US" sz="2000" b="1" dirty="0"/>
              <a:t>章，原文</a:t>
            </a:r>
            <a:r>
              <a:rPr lang="en-MY" altLang="zh-CN" sz="2000" b="1" dirty="0"/>
              <a:t>410</a:t>
            </a:r>
            <a:r>
              <a:rPr lang="zh-CN" altLang="en-US" sz="2000" b="1" dirty="0"/>
              <a:t>面）</a:t>
            </a:r>
            <a:endParaRPr lang="en-GB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009999"/>
      </a:dk2>
      <a:lt2>
        <a:srgbClr val="FFBDBD"/>
      </a:lt2>
      <a:accent1>
        <a:srgbClr val="3399FF"/>
      </a:accent1>
      <a:accent2>
        <a:srgbClr val="FFCC00"/>
      </a:accent2>
      <a:accent3>
        <a:srgbClr val="FF66CC"/>
      </a:accent3>
      <a:accent4>
        <a:srgbClr val="00CC00"/>
      </a:accent4>
      <a:accent5>
        <a:srgbClr val="8D30F4"/>
      </a:accent5>
      <a:accent6>
        <a:srgbClr val="CC0066"/>
      </a:accent6>
      <a:hlink>
        <a:srgbClr val="0563C1"/>
      </a:hlink>
      <a:folHlink>
        <a:srgbClr val="954F72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1827</Words>
  <Application>Microsoft Office PowerPoint</Application>
  <PresentationFormat>Panorámica</PresentationFormat>
  <Paragraphs>55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Aptos Display</vt:lpstr>
      <vt:lpstr>Calibri</vt:lpstr>
      <vt:lpstr>Constantia</vt:lpstr>
      <vt:lpstr>Aptos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92</cp:revision>
  <dcterms:created xsi:type="dcterms:W3CDTF">2025-11-21T08:17:00Z</dcterms:created>
  <dcterms:modified xsi:type="dcterms:W3CDTF">2025-12-13T22:15:54Z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B44168AF2CF04EC4A352DDC2F7A9E982_13</vt:lpwstr>
  </property>
  <property fmtid="{D5CDD505-2E9C-101B-9397-08002B2CF9AE}" pid="3" name="KSOProductBuildVer">
    <vt:lpwstr>1033-12.2.0.23155</vt:lpwstr>
  </property>
</Properties>
</file>