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90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zh-CN" altLang="en-US" sz="2000" b="1" dirty="0"/>
            <a:t>上帝写的故事（约书亚记</a:t>
          </a:r>
          <a:r>
            <a:rPr lang="en-US" altLang="zh-CN" sz="2000" b="1" dirty="0"/>
            <a:t>24</a:t>
          </a:r>
          <a:r>
            <a:rPr lang="zh-CN" altLang="en-US" sz="2000" b="1" dirty="0"/>
            <a:t>：</a:t>
          </a:r>
          <a:r>
            <a:rPr lang="en-US" altLang="zh-CN" sz="2000" b="1" dirty="0"/>
            <a:t>1-13</a:t>
          </a:r>
          <a:r>
            <a:rPr lang="en-GB" sz="2000" b="1" dirty="0"/>
            <a:t>)</a:t>
          </a:r>
          <a:endParaRPr lang="es-ES" sz="20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zh-CN" altLang="en-US" sz="2000" b="1" dirty="0"/>
            <a:t>  正直的呼召（约书亚记 </a:t>
          </a:r>
          <a:r>
            <a:rPr lang="en-US" altLang="zh-CN" sz="2000" b="1" dirty="0"/>
            <a:t>24</a:t>
          </a:r>
          <a:r>
            <a:rPr lang="zh-CN" altLang="en-US" sz="2000" b="1" dirty="0"/>
            <a:t>：</a:t>
          </a:r>
          <a:r>
            <a:rPr lang="en-US" altLang="zh-CN" sz="2000" b="1" dirty="0"/>
            <a:t>14-15</a:t>
          </a:r>
          <a:r>
            <a:rPr lang="zh-CN" altLang="en-US" sz="2000" b="1" dirty="0"/>
            <a:t>）</a:t>
          </a:r>
          <a:endParaRPr lang="es-ES" sz="2000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zh-CN" altLang="en-US" sz="2000" b="1" dirty="0"/>
            <a:t>百姓的选择（约书亚记 </a:t>
          </a:r>
          <a:r>
            <a:rPr lang="en-US" altLang="zh-CN" sz="2000" b="1" dirty="0"/>
            <a:t>24</a:t>
          </a:r>
          <a:r>
            <a:rPr lang="zh-CN" altLang="en-US" sz="2000" b="1" dirty="0"/>
            <a:t>：</a:t>
          </a:r>
          <a:r>
            <a:rPr lang="en-US" altLang="zh-CN" sz="2000" b="1" dirty="0"/>
            <a:t>16-21</a:t>
          </a:r>
          <a:r>
            <a:rPr lang="en-GB" sz="2000" b="1" dirty="0"/>
            <a:t>)</a:t>
          </a:r>
          <a:endParaRPr lang="es-ES" sz="20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zh-CN" altLang="en-US" sz="1800" b="1" dirty="0"/>
            <a:t> </a:t>
          </a:r>
          <a:r>
            <a:rPr lang="zh-CN" altLang="en-US" sz="2000" b="1" dirty="0"/>
            <a:t>更新盟约（约书亚记 </a:t>
          </a:r>
          <a:r>
            <a:rPr lang="en-US" altLang="zh-CN" sz="2000" b="1" dirty="0"/>
            <a:t>24</a:t>
          </a:r>
          <a:r>
            <a:rPr lang="zh-CN" altLang="en-US" sz="2000" b="1" dirty="0"/>
            <a:t>：</a:t>
          </a:r>
          <a:r>
            <a:rPr lang="en-US" altLang="zh-CN" sz="2000" b="1" dirty="0"/>
            <a:t>22-28</a:t>
          </a:r>
          <a:r>
            <a:rPr lang="en-GB" sz="2000" b="1" dirty="0"/>
            <a:t>)</a:t>
          </a:r>
          <a:endParaRPr lang="es-ES" sz="20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zh-CN" altLang="en-US" sz="2000" b="1" dirty="0"/>
            <a:t>故事的续篇（约书亚记 </a:t>
          </a:r>
          <a:r>
            <a:rPr lang="en-US" altLang="zh-CN" sz="2000" b="1" dirty="0"/>
            <a:t>24</a:t>
          </a:r>
          <a:r>
            <a:rPr lang="zh-CN" altLang="en-US" sz="2000" b="1" dirty="0"/>
            <a:t>：</a:t>
          </a:r>
          <a:r>
            <a:rPr lang="en-US" altLang="zh-CN" sz="2000" b="1" dirty="0"/>
            <a:t>29-33</a:t>
          </a:r>
          <a:r>
            <a:rPr lang="en-GB" sz="2000" b="1" dirty="0"/>
            <a:t>)</a:t>
          </a:r>
          <a:endParaRPr lang="es-ES" sz="20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#1" loCatId="list" qsTypeId="urn:microsoft.com/office/officeart/2005/8/quickstyle/simple5#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这是亚伯拉罕在迦南地第一个扎营的地方（ 创世记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这是雅各在迦南地第一个扎营的地方（创世记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 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这是雅各唯一获得的产业（创世记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雅各在那里掩埋了家族亲人仍收藏着的偶像（创世记 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35:4)</a:t>
          </a: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#1"/>
    <dgm:cxn modelId="{FE490D5A-4FC7-477D-81C1-B9B994831A4B}" type="presOf" srcId="{798AB19D-ECD5-4E83-93C1-1F58EE9C9242}" destId="{F28057B6-914F-4162-A1E6-62C0FACC967C}" srcOrd="0" destOrd="0" presId="urn:microsoft.com/office/officeart/2005/8/layout/vList2#1"/>
    <dgm:cxn modelId="{FC606192-AE35-484D-8FE2-E4F289761943}" type="presOf" srcId="{9AC10BB6-9906-415A-9957-9AAB382B0671}" destId="{8CF698DE-538E-4611-B39E-0660C0FA78DD}" srcOrd="0" destOrd="0" presId="urn:microsoft.com/office/officeart/2005/8/layout/vList2#1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#1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#1"/>
    <dgm:cxn modelId="{B59D99D7-75D0-4320-841F-D90D137ABDA8}" type="presParOf" srcId="{8CF698DE-538E-4611-B39E-0660C0FA78DD}" destId="{11E0DE68-D6C6-4A99-AE8F-6B0DB7F1EF15}" srcOrd="0" destOrd="0" presId="urn:microsoft.com/office/officeart/2005/8/layout/vList2#1"/>
    <dgm:cxn modelId="{B27704F9-E769-4C20-8129-D3E9C548EDA1}" type="presParOf" srcId="{8CF698DE-538E-4611-B39E-0660C0FA78DD}" destId="{DAE775A6-BC74-4981-AFFA-CCE0C81B60DB}" srcOrd="1" destOrd="0" presId="urn:microsoft.com/office/officeart/2005/8/layout/vList2#1"/>
    <dgm:cxn modelId="{E71B7355-D340-4F7B-B3A9-ABA5EDF5E096}" type="presParOf" srcId="{8CF698DE-538E-4611-B39E-0660C0FA78DD}" destId="{F28057B6-914F-4162-A1E6-62C0FACC967C}" srcOrd="2" destOrd="0" presId="urn:microsoft.com/office/officeart/2005/8/layout/vList2#1"/>
    <dgm:cxn modelId="{8C5F8303-1897-4B13-A383-DBF62493FE8E}" type="presParOf" srcId="{8CF698DE-538E-4611-B39E-0660C0FA78DD}" destId="{557CCA0B-0676-4C3E-A6E4-DA3282A1084A}" srcOrd="3" destOrd="0" presId="urn:microsoft.com/office/officeart/2005/8/layout/vList2#1"/>
    <dgm:cxn modelId="{52E12894-1D35-4A0D-B23B-692C486A3AFA}" type="presParOf" srcId="{8CF698DE-538E-4611-B39E-0660C0FA78DD}" destId="{AC61220C-B99C-49DF-98C9-45D044822E5A}" srcOrd="4" destOrd="0" presId="urn:microsoft.com/office/officeart/2005/8/layout/vList2#1"/>
    <dgm:cxn modelId="{F04F0397-253A-467E-982B-F7130487ACCF}" type="presParOf" srcId="{8CF698DE-538E-4611-B39E-0660C0FA78DD}" destId="{8850C61C-B71E-4A5B-95DB-D1885DF61CFA}" srcOrd="5" destOrd="0" presId="urn:microsoft.com/office/officeart/2005/8/layout/vList2#1"/>
    <dgm:cxn modelId="{9040D6CD-DDB9-4FCB-9232-8A0C72C31B1D}" type="presParOf" srcId="{8CF698DE-538E-4611-B39E-0660C0FA78DD}" destId="{D8E3A47D-7AAD-492B-87DB-471556F70C0E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#2" loCatId="list" qsTypeId="urn:microsoft.com/office/officeart/2005/8/quickstyle/3d1#1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敬畏上帝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zh-CN" altLang="en-US" sz="2000" b="1" dirty="0">
              <a:effectLst/>
            </a:rPr>
            <a:t>对那位远比我更伟大的主表达深切敬意，并接受他为我的王和我的主</a:t>
          </a:r>
          <a:endParaRPr lang="es-ES" sz="2000" dirty="0">
            <a:effectLst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诚心实意的事奉上帝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诚实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zh-CN" altLang="en-US" sz="2000" b="1" dirty="0">
              <a:effectLst/>
            </a:rPr>
            <a:t>无瑕疵的事奉（即该动物的定义：只有当其“无瑕疵”</a:t>
          </a:r>
          <a:r>
            <a:rPr lang="en-US" altLang="zh-CN" sz="2000" b="1" dirty="0">
              <a:effectLst/>
            </a:rPr>
            <a:t>[</a:t>
          </a:r>
          <a:r>
            <a:rPr lang="zh-CN" altLang="en-US" sz="2000" b="1" dirty="0">
              <a:effectLst/>
            </a:rPr>
            <a:t>完整</a:t>
          </a:r>
          <a:r>
            <a:rPr lang="en-US" altLang="zh-CN" sz="2000" b="1" dirty="0">
              <a:effectLst/>
            </a:rPr>
            <a:t>]</a:t>
          </a:r>
          <a:r>
            <a:rPr lang="zh-CN" altLang="en-US" sz="2000" b="1" dirty="0">
              <a:effectLst/>
            </a:rPr>
            <a:t>时才适合被献为祭）</a:t>
          </a:r>
          <a:endParaRPr lang="es-ES" sz="2000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真诚地事奉上帝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zh-CN" altLang="en-US" sz="2000" b="1" dirty="0">
              <a:effectLst/>
            </a:rPr>
            <a:t>要忠诚、值得信赖、忠心、不分裂且始终如一。要通过我的人生反映我对上帝所做的一切的感恩。</a:t>
          </a:r>
          <a:endParaRPr lang="es-ES" sz="2000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 custLinFactNeighborX="4290" custLinFactNeighborY="8878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 custLinFactNeighborY="14067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#2"/>
    <dgm:cxn modelId="{82FF432E-1C37-49C0-A7C1-142824BD06EB}" type="presOf" srcId="{0554EEC4-DF4A-4B57-AE62-D704C4B36887}" destId="{91EBD55B-773A-4BEF-B76C-4D8BBE65E8E9}" srcOrd="0" destOrd="0" presId="urn:microsoft.com/office/officeart/2005/8/layout/vList2#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#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#2"/>
    <dgm:cxn modelId="{574E4A83-6506-4F45-A51D-B521355A2675}" type="presOf" srcId="{3B57E65D-C111-415A-97A6-2D0FDEF89D6E}" destId="{DC838278-61D5-4F0B-A5CA-D07614038E8A}" srcOrd="0" destOrd="0" presId="urn:microsoft.com/office/officeart/2005/8/layout/vList2#2"/>
    <dgm:cxn modelId="{AE2048AC-29C7-43C3-A5C0-CE3667E98FB3}" type="presOf" srcId="{4F57E86D-CC5D-41E7-9D5C-8F0BF098E704}" destId="{F01C0CC6-238B-429D-AD18-2848C863196E}" srcOrd="0" destOrd="0" presId="urn:microsoft.com/office/officeart/2005/8/layout/vList2#2"/>
    <dgm:cxn modelId="{C2A1F0CF-479B-45A4-B9D0-C74719F75166}" type="presOf" srcId="{B82ED169-2531-4C62-A3DC-2B0118B8A22F}" destId="{2E1229BB-88F6-4208-A452-84AC4F717891}" srcOrd="0" destOrd="0" presId="urn:microsoft.com/office/officeart/2005/8/layout/vList2#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#2"/>
    <dgm:cxn modelId="{AA7D8626-8929-43E0-8FE5-DE95EF0F94D8}" type="presParOf" srcId="{80B4658F-1381-4912-BDD2-CF4A73DDEF41}" destId="{854F4650-27AE-4C03-B454-E09E451F5BDE}" srcOrd="1" destOrd="0" presId="urn:microsoft.com/office/officeart/2005/8/layout/vList2#2"/>
    <dgm:cxn modelId="{4A97C415-6F18-4460-BCAC-22161FAE7B8F}" type="presParOf" srcId="{80B4658F-1381-4912-BDD2-CF4A73DDEF41}" destId="{91EBD55B-773A-4BEF-B76C-4D8BBE65E8E9}" srcOrd="2" destOrd="0" presId="urn:microsoft.com/office/officeart/2005/8/layout/vList2#2"/>
    <dgm:cxn modelId="{52561AD6-B48B-4949-8DD9-557C850E67B8}" type="presParOf" srcId="{80B4658F-1381-4912-BDD2-CF4A73DDEF41}" destId="{7CF48978-E8B4-4BA6-95E8-43AAEF845A18}" srcOrd="3" destOrd="0" presId="urn:microsoft.com/office/officeart/2005/8/layout/vList2#2"/>
    <dgm:cxn modelId="{C0683F7B-762C-4DCF-AB5C-5FF8098672B7}" type="presParOf" srcId="{80B4658F-1381-4912-BDD2-CF4A73DDEF41}" destId="{DC838278-61D5-4F0B-A5CA-D07614038E8A}" srcOrd="4" destOrd="0" presId="urn:microsoft.com/office/officeart/2005/8/layout/vList2#2"/>
    <dgm:cxn modelId="{27FCFB85-5179-49E3-9C99-3EED1A21009E}" type="presParOf" srcId="{80B4658F-1381-4912-BDD2-CF4A73DDEF41}" destId="{F01C0CC6-238B-429D-AD18-2848C863196E}" srcOrd="5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 bwMode="white"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上帝写的故事（约书亚记</a:t>
          </a:r>
          <a:r>
            <a:rPr lang="en-US" altLang="zh-CN" sz="2000" b="1" kern="1200" dirty="0"/>
            <a:t>24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1-13</a:t>
          </a:r>
          <a:r>
            <a:rPr lang="en-GB" sz="2000" b="1" kern="1200" dirty="0"/>
            <a:t>)</a:t>
          </a:r>
          <a:endParaRPr lang="es-ES" sz="2000" kern="1200" dirty="0"/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 bwMode="white"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  正直的呼召（约书亚记 </a:t>
          </a:r>
          <a:r>
            <a:rPr lang="en-US" altLang="zh-CN" sz="2000" b="1" kern="1200" dirty="0"/>
            <a:t>24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14-15</a:t>
          </a:r>
          <a:r>
            <a:rPr lang="zh-CN" altLang="en-US" sz="2000" b="1" kern="1200" dirty="0"/>
            <a:t>）</a:t>
          </a:r>
          <a:endParaRPr lang="es-ES" sz="2000" kern="1200" dirty="0"/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 bwMode="white"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百姓的选择（约书亚记 </a:t>
          </a:r>
          <a:r>
            <a:rPr lang="en-US" altLang="zh-CN" sz="2000" b="1" kern="1200" dirty="0"/>
            <a:t>24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16-21</a:t>
          </a:r>
          <a:r>
            <a:rPr lang="en-GB" sz="2000" b="1" kern="1200" dirty="0"/>
            <a:t>)</a:t>
          </a:r>
          <a:endParaRPr lang="es-ES" sz="2000" kern="1200" dirty="0"/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 bwMode="white">
        <a:xfrm>
          <a:off x="1295572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 </a:t>
          </a:r>
          <a:r>
            <a:rPr lang="zh-CN" altLang="en-US" sz="2000" b="1" kern="1200" dirty="0"/>
            <a:t>更新盟约（约书亚记 </a:t>
          </a:r>
          <a:r>
            <a:rPr lang="en-US" altLang="zh-CN" sz="2000" b="1" kern="1200" dirty="0"/>
            <a:t>24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22-28</a:t>
          </a:r>
          <a:r>
            <a:rPr lang="en-GB" sz="2000" b="1" kern="1200" dirty="0"/>
            <a:t>)</a:t>
          </a:r>
          <a:endParaRPr lang="es-ES" sz="2000" kern="1200" dirty="0"/>
        </a:p>
      </dsp:txBody>
      <dsp:txXfrm>
        <a:off x="1310879" y="1800941"/>
        <a:ext cx="4980957" cy="492010"/>
      </dsp:txXfrm>
    </dsp:sp>
    <dsp:sp modelId="{A69A85D2-7D25-468F-B109-5D85D6A87DA0}">
      <dsp:nvSpPr>
        <dsp:cNvPr id="0" name=""/>
        <dsp:cNvSpPr/>
      </dsp:nvSpPr>
      <dsp:spPr bwMode="white"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故事的续篇（约书亚记 </a:t>
          </a:r>
          <a:r>
            <a:rPr lang="en-US" altLang="zh-CN" sz="2000" b="1" kern="1200" dirty="0"/>
            <a:t>24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29-33</a:t>
          </a:r>
          <a:r>
            <a:rPr lang="en-GB" sz="2000" b="1" kern="1200" dirty="0"/>
            <a:t>)</a:t>
          </a:r>
          <a:endParaRPr lang="es-ES" sz="2000" kern="1200" dirty="0"/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 bwMode="white"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 bwMode="white"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 bwMode="white"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 bwMode="white"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 bwMode="white">
        <a:xfrm>
          <a:off x="0" y="588"/>
          <a:ext cx="8467725" cy="32392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这是亚伯拉罕在迦南地第一个扎营的地方（ 创世记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5812" y="16400"/>
        <a:ext cx="8436101" cy="292296"/>
      </dsp:txXfrm>
    </dsp:sp>
    <dsp:sp modelId="{F28057B6-914F-4162-A1E6-62C0FACC967C}">
      <dsp:nvSpPr>
        <dsp:cNvPr id="0" name=""/>
        <dsp:cNvSpPr/>
      </dsp:nvSpPr>
      <dsp:spPr bwMode="white">
        <a:xfrm>
          <a:off x="0" y="333368"/>
          <a:ext cx="8467725" cy="32392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这是雅各在迦南地第一个扎营的地方（创世记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 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5812" y="349180"/>
        <a:ext cx="8436101" cy="292296"/>
      </dsp:txXfrm>
    </dsp:sp>
    <dsp:sp modelId="{AC61220C-B99C-49DF-98C9-45D044822E5A}">
      <dsp:nvSpPr>
        <dsp:cNvPr id="0" name=""/>
        <dsp:cNvSpPr/>
      </dsp:nvSpPr>
      <dsp:spPr bwMode="white">
        <a:xfrm>
          <a:off x="0" y="666149"/>
          <a:ext cx="8467725" cy="32392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这是雅各唯一获得的产业（创世记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5812" y="681961"/>
        <a:ext cx="8436101" cy="292296"/>
      </dsp:txXfrm>
    </dsp:sp>
    <dsp:sp modelId="{D8E3A47D-7AAD-492B-87DB-471556F70C0E}">
      <dsp:nvSpPr>
        <dsp:cNvPr id="0" name=""/>
        <dsp:cNvSpPr/>
      </dsp:nvSpPr>
      <dsp:spPr bwMode="white">
        <a:xfrm>
          <a:off x="0" y="999518"/>
          <a:ext cx="8467725" cy="323920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雅各在那里掩埋了家族亲人仍收藏着的偶像（创世记 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35:4)</a:t>
          </a:r>
        </a:p>
      </dsp:txBody>
      <dsp:txXfrm>
        <a:off x="15812" y="1015330"/>
        <a:ext cx="8436101" cy="292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431"/>
          <a:ext cx="9088067" cy="5028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敬畏上帝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47" y="24978"/>
        <a:ext cx="9038973" cy="453754"/>
      </dsp:txXfrm>
    </dsp:sp>
    <dsp:sp modelId="{854F4650-27AE-4C03-B454-E09E451F5BDE}">
      <dsp:nvSpPr>
        <dsp:cNvPr id="0" name=""/>
        <dsp:cNvSpPr/>
      </dsp:nvSpPr>
      <dsp:spPr>
        <a:xfrm>
          <a:off x="0" y="503280"/>
          <a:ext cx="9088067" cy="35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zh-CN" altLang="en-US" sz="2000" b="1" kern="1200" dirty="0">
              <a:effectLst/>
            </a:rPr>
            <a:t>对那位远比我更伟大的主表达深切敬意，并接受他为我的王和我的主</a:t>
          </a:r>
          <a:endParaRPr lang="es-ES" sz="2000" kern="1200" dirty="0">
            <a:effectLst/>
          </a:endParaRPr>
        </a:p>
      </dsp:txBody>
      <dsp:txXfrm>
        <a:off x="0" y="503280"/>
        <a:ext cx="9088067" cy="355862"/>
      </dsp:txXfrm>
    </dsp:sp>
    <dsp:sp modelId="{91EBD55B-773A-4BEF-B76C-4D8BBE65E8E9}">
      <dsp:nvSpPr>
        <dsp:cNvPr id="0" name=""/>
        <dsp:cNvSpPr/>
      </dsp:nvSpPr>
      <dsp:spPr>
        <a:xfrm>
          <a:off x="0" y="917063"/>
          <a:ext cx="9088067" cy="502848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诚心实意的事奉上帝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诚实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47" y="941610"/>
        <a:ext cx="9038973" cy="453754"/>
      </dsp:txXfrm>
    </dsp:sp>
    <dsp:sp modelId="{7CF48978-E8B4-4BA6-95E8-43AAEF845A18}">
      <dsp:nvSpPr>
        <dsp:cNvPr id="0" name=""/>
        <dsp:cNvSpPr/>
      </dsp:nvSpPr>
      <dsp:spPr>
        <a:xfrm>
          <a:off x="0" y="1432726"/>
          <a:ext cx="9088067" cy="65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zh-CN" altLang="en-US" sz="2000" b="1" kern="1200" dirty="0">
              <a:effectLst/>
            </a:rPr>
            <a:t>无瑕疵的事奉（即该动物的定义：只有当其“无瑕疵”</a:t>
          </a:r>
          <a:r>
            <a:rPr lang="en-US" altLang="zh-CN" sz="2000" b="1" kern="1200" dirty="0">
              <a:effectLst/>
            </a:rPr>
            <a:t>[</a:t>
          </a:r>
          <a:r>
            <a:rPr lang="zh-CN" altLang="en-US" sz="2000" b="1" kern="1200" dirty="0">
              <a:effectLst/>
            </a:rPr>
            <a:t>完整</a:t>
          </a:r>
          <a:r>
            <a:rPr lang="en-US" altLang="zh-CN" sz="2000" b="1" kern="1200" dirty="0">
              <a:effectLst/>
            </a:rPr>
            <a:t>]</a:t>
          </a:r>
          <a:r>
            <a:rPr lang="zh-CN" altLang="en-US" sz="2000" b="1" kern="1200" dirty="0">
              <a:effectLst/>
            </a:rPr>
            <a:t>时才适合被献为祭）</a:t>
          </a:r>
          <a:endParaRPr lang="es-ES" sz="2000" kern="1200" dirty="0">
            <a:effectLst/>
          </a:endParaRPr>
        </a:p>
      </dsp:txBody>
      <dsp:txXfrm>
        <a:off x="0" y="1432726"/>
        <a:ext cx="9088067" cy="652413"/>
      </dsp:txXfrm>
    </dsp:sp>
    <dsp:sp modelId="{DC838278-61D5-4F0B-A5CA-D07614038E8A}">
      <dsp:nvSpPr>
        <dsp:cNvPr id="0" name=""/>
        <dsp:cNvSpPr/>
      </dsp:nvSpPr>
      <dsp:spPr>
        <a:xfrm>
          <a:off x="0" y="2014404"/>
          <a:ext cx="9088067" cy="502848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真诚地事奉上帝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47" y="2038951"/>
        <a:ext cx="9038973" cy="453754"/>
      </dsp:txXfrm>
    </dsp:sp>
    <dsp:sp modelId="{F01C0CC6-238B-429D-AD18-2848C863196E}">
      <dsp:nvSpPr>
        <dsp:cNvPr id="0" name=""/>
        <dsp:cNvSpPr/>
      </dsp:nvSpPr>
      <dsp:spPr>
        <a:xfrm>
          <a:off x="0" y="2517253"/>
          <a:ext cx="9088067" cy="65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zh-CN" altLang="en-US" sz="2000" b="1" kern="1200" dirty="0">
              <a:effectLst/>
            </a:rPr>
            <a:t>要忠诚、值得信赖、忠心、不分裂且始终如一。要通过我的人生反映我对上帝所做的一切的感恩。</a:t>
          </a:r>
          <a:endParaRPr lang="es-ES" sz="2000" kern="1200" dirty="0">
            <a:effectLst/>
          </a:endParaRPr>
        </a:p>
      </dsp:txBody>
      <dsp:txXfrm>
        <a:off x="0" y="2517253"/>
        <a:ext cx="9088067" cy="65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A35C6-CA59-4863-89BD-CCC4231D7AC7}" type="datetimeFigureOut">
              <a:rPr lang="en-MY" smtClean="0"/>
              <a:t>19/12/2025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B8EB1-759C-42EE-9F10-DA69EA827A8F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712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8EB1-759C-42EE-9F10-DA69EA827A8F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311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8EB1-759C-42EE-9F10-DA69EA827A8F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619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B8EB1-759C-42EE-9F10-DA69EA827A8F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745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41302" y="106746"/>
            <a:ext cx="518601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zh-CN" alt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今日就可以选择</a:t>
            </a:r>
            <a:r>
              <a:rPr lang="en-GB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!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35278" y="6285530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二零二五年十二月二十七日，第十三课</a:t>
            </a:r>
            <a:endParaRPr lang="en-GB" sz="2000" b="1" dirty="0">
              <a:solidFill>
                <a:srgbClr val="FBF8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84875" y="3849378"/>
            <a:ext cx="5224131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若是你们以事奉耶和华为不好，今日就可以选择所要事奉的。。。至于我和我家，我们必定事奉耶</a:t>
            </a: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和华。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约书亚记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24:15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71078204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4680" y="102377"/>
            <a:ext cx="6915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约书亚感觉自己的终结之日将至。那美好的仗他已经打过了；当跑的路他已经跑尽了；所信的道他也已经守住了。他可以像保罗一样，自信地等待他的公义冠冕（提摩太后书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7-8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grupo, grande, parado, viejo&#10;&#10;El contenido generado por IA puede ser incorrecto.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234678" y="2241423"/>
            <a:ext cx="6915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因此，他召集人们来到示剑来更新忠诚之约，劝勉他们选择事奉上帝的生活。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4678" y="1359164"/>
            <a:ext cx="6915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但像迦勒一样，他仍必须确保其他人能接过火炬，引领上帝的子民走在正道上。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96790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</a:rPr>
              <a:t>上帝写下的故事</a:t>
            </a: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0651" y="646464"/>
            <a:ext cx="9137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我赐给你们地土，非你们所修治的；我赐给你们城邑，非你们所建造的。你们</a:t>
            </a:r>
          </a:p>
          <a:p>
            <a:pPr algn="ctr"/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就住在其中，又得吃非你们所栽种的葡萄园、橄榄园的果子。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约书亚记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24:13)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1527" y="1487321"/>
            <a:ext cx="1177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约书亚为他最后的演讲选择了一处历史悠久的地方：示剑（约书记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81853109"/>
              </p:ext>
            </p:extLst>
          </p:nvPr>
        </p:nvGraphicFramePr>
        <p:xfrm>
          <a:off x="2207595" y="1935637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182353" y="3323242"/>
            <a:ext cx="8582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约书亚首先告诉他们，关于他们祖先他拉所崇拜的“别神”（约书亚记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）。接着，他以第一人称提醒他们上帝所做的一切：我带出来了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我带领你了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我使你众多了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我差遣了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我出手击打了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我领你出来了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我把你带进来的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我把他们交付你手 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我灭绝了它们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我没有听巴兰的话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我把你救了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我放弃了它们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我派了黄蜂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我把地赐给了你（约书亚书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3-13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9" name="Imagen 8" descr="Una pintura de un grupo de personas posando para una fot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2150444" y="5176569"/>
            <a:ext cx="85248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在这个叙述中，一代又一代地流逝，似乎都融合在一起毫无区别了。所有人均包含在内。约书亚的听众“来自河的彼岸”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他们下到埃及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他们带着强大的力量离开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他们横渡大河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他们征服了约旦河外之地 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他们占领了迦南地。上帝为他们祖先所做的，祂也正在为他们做，今天也将为我们而做。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4324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正直的呼召</a:t>
            </a:r>
            <a:endParaRPr lang="en-GB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5693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若是你们以事奉耶和华为不好，今日就可以选择所要事奉的：是你们列祖在大</a:t>
            </a:r>
          </a:p>
          <a:p>
            <a:pPr algn="ctr"/>
            <a:r>
              <a:rPr lang="zh-CN" altLang="en-US" sz="20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河那边所事奉的神呢？是你们所住这地的亚摩利人的神呢？至于我和我家，我们必定事奉耶和华。</a:t>
            </a:r>
            <a:r>
              <a:rPr lang="en-GB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GB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24:15)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29582" y="1835002"/>
            <a:ext cx="896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正如雅各邀请家人在伯特利与神续约前把偶像别神丢弃一样，约书亚也邀请百姓在与神续约前放弃他们的诸神偶像（约书亚书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下）。</a:t>
            </a:r>
            <a:endParaRPr lang="en-GB" sz="20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28932031"/>
              </p:ext>
            </p:extLst>
          </p:nvPr>
        </p:nvGraphicFramePr>
        <p:xfrm>
          <a:off x="211576" y="3690868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Grupo de personas con instrumentos musicales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3229583" y="2850665"/>
            <a:ext cx="5793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他们应当敬畏上帝，并“诚心实意地事奉他”</a:t>
            </a:r>
            <a:br>
              <a:rPr lang="zh-CN" altLang="en-US" sz="2000" b="1" dirty="0"/>
            </a:br>
            <a:r>
              <a:rPr lang="zh-CN" altLang="en-US" sz="2000" b="1" dirty="0"/>
              <a:t>（约书亚记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14a</a:t>
            </a:r>
            <a:r>
              <a:rPr lang="zh-CN" altLang="en-US" sz="2000" b="1" dirty="0"/>
              <a:t>）这意味着什么？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47850" y="0"/>
            <a:ext cx="93943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zh-CN" altLang="en-US" sz="40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百姓的选择</a:t>
            </a:r>
            <a:endParaRPr lang="en-GB" sz="40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35037" y="680812"/>
            <a:ext cx="6358647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百姓回答说：“我们断不敢离弃耶和华去事奉别神！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’”</a:t>
            </a:r>
          </a:p>
          <a:p>
            <a:pPr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24:16)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10225" y="1584214"/>
            <a:ext cx="6581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约书亚的呼召（约书亚记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）得到了怎样的回应？               全体百姓都拒绝了他们曾经敬拜的别神，并接受了他们只有一位神：“我们的神”，就是那位引导他们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无论是祖先还是他们自己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直到那一刻的那位神（约书亚记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17-18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Grupo de personas en una montañ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70537" y="3452193"/>
            <a:ext cx="6142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约书亚没有祝贺百姓的决定，反而给出了意想不到的回答：“你们不能事奉主。”（约书亚记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 </a:t>
            </a:r>
            <a:r>
              <a:rPr lang="zh-CN" altLang="en-US" sz="2000" b="1" dirty="0"/>
              <a:t>）。                                         真是令人失望</a:t>
            </a:r>
            <a:r>
              <a:rPr lang="en-GB" sz="2000" b="1" dirty="0"/>
              <a:t>!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0537" y="5688940"/>
            <a:ext cx="6142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这种严厉的回应达到了它的目的。新一代决心不再重蹈覆辙（约书记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0537" y="4673057"/>
            <a:ext cx="5925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约书亚曾听过父母也许下了同样的承诺（出埃及记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），也亲眼见证了他们四十年来屡次违背承诺。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0883" y="-1577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zh-CN" altLang="en-US" sz="40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更新盟约</a:t>
            </a:r>
            <a:endParaRPr lang="en-GB" sz="4000" b="1" spc="600" dirty="0">
              <a:ln w="66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29534" y="660353"/>
            <a:ext cx="97067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当日，约书亚就与百姓立约，在示剑为他们立定律例典章。</a:t>
            </a:r>
            <a:r>
              <a:rPr lang="en-GB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US" altLang="zh-C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24:25 )</a:t>
            </a:r>
            <a:endParaRPr lang="es-ES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09663" y="1316944"/>
            <a:ext cx="988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在演讲结束时，约书亚要求他们除去“他们中间”的偶像神，将心转回归向神（约书亚记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Un grupo de personas posando delante de una multitud de gente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2309662" y="5729517"/>
            <a:ext cx="6658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他把盟约写下来，立了纪念碑：一块石头，作为他们所立承诺的见证（约书亚记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26-27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638714" y="3100122"/>
            <a:ext cx="3099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虽然与上帝的盟约是建立在与祂的活泼关系之上，这关系是无法仅凭规章完全表达的，约书亚明白必须留下明确的提醒，帮助他们保持在这盟约中</a:t>
            </a:r>
            <a:r>
              <a:rPr lang="en-GB" sz="2000" b="1" dirty="0"/>
              <a:t>.</a:t>
            </a:r>
          </a:p>
        </p:txBody>
      </p:sp>
      <p:pic>
        <p:nvPicPr>
          <p:cNvPr id="18" name="Imagen 17" descr="Grupo de personas posando delante de una montaña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/>
          <p:cNvSpPr txBox="1"/>
          <p:nvPr/>
        </p:nvSpPr>
        <p:spPr>
          <a:xfrm>
            <a:off x="2309662" y="1854590"/>
            <a:ext cx="9882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第三次，百姓发誓要事奉神（约书亚记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）。盟约得到了坚定，约书亚像摩西一样“，赐给他们律法和典章”（约书亚记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25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故事的续篇</a:t>
            </a:r>
            <a:endParaRPr lang="en-GB" sz="4400" b="1" dirty="0">
              <a:pattFill prst="dkUpDiag">
                <a:fgClr>
                  <a:schemeClr val="bg1">
                    <a:lumMod val="75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4284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约书亚在世和约书亚死后，那些知道耶和华为以色列人所行诸事的长老还在的</a:t>
            </a:r>
          </a:p>
          <a:p>
            <a:pPr algn="ctr"/>
            <a:r>
              <a:rPr lang="zh-CN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时候，以色列人事奉耶和华。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24:31)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7130" y="1409659"/>
            <a:ext cx="4581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约书亚记是以三次的葬礼作为结的束。其中一个，几百年前就被预言，就是约瑟的骸骨被埋葬在雅各的产业之中（创世记  </a:t>
            </a:r>
            <a:r>
              <a:rPr lang="en-US" altLang="zh-CN" sz="2000" b="1" dirty="0"/>
              <a:t>50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24-26;  </a:t>
            </a:r>
            <a:r>
              <a:rPr lang="zh-CN" altLang="en-US" sz="2000" b="1" dirty="0"/>
              <a:t>约书记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32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2796372" y="4919765"/>
            <a:ext cx="54309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每一代都必须个别的与上帝立下自己的约。父母的信仰可以帮助他们做出正确的决定。但决定权在他们手中。让我们今天做出决定：“我和我的家，我们必事奉耶和华”（约书亚记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97130" y="3247036"/>
            <a:ext cx="1191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出自埃及的叛逆一代已被埋葬在沙漠中。但新一代将会被埋葬在“他们的产业里”，与那些处在不忠实的一代中仍然保持忠诚的人一起：就是约书亚和以利亚撒（约书亚记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29-30,33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796372" y="4160098"/>
            <a:ext cx="6599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这新一代依然忠诚（约书亚书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31</a:t>
            </a:r>
            <a:r>
              <a:rPr lang="zh-CN" altLang="en-US" sz="2000" b="1" dirty="0"/>
              <a:t>）。 但下一代如何呢（士师记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10-11</a:t>
            </a:r>
            <a:r>
              <a:rPr lang="en-GB" sz="2000" b="1" dirty="0"/>
              <a:t>) ?</a:t>
            </a:r>
          </a:p>
        </p:txBody>
      </p:sp>
      <p:pic>
        <p:nvPicPr>
          <p:cNvPr id="20" name="Imagen 19" descr="Imagen que contiene vestido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50285" y="418329"/>
            <a:ext cx="96966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600" b="1" dirty="0">
                <a:latin typeface="Constantia" panose="02030602050306030303" pitchFamily="18" charset="0"/>
              </a:rPr>
              <a:t>。我们战无不胜的元帅，也要依靠凡来投在祂旗帜下的每一个人甘心乐意的忠诚服务。在这善恶两军最后交锋之时，祂希望每一个人，无论平信徒、传道人，全都投入战斗。凡应募作祂士兵的人都要有重大的责任感，忠心尽职，像随时应召的志愿兵一样。</a:t>
            </a:r>
            <a:endParaRPr lang="en-GB" sz="3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61907" y="5159311"/>
            <a:ext cx="7225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/>
              <a:t>怀爱伦（给教会证言，第九卷，原文</a:t>
            </a:r>
            <a:r>
              <a:rPr lang="en-MY" altLang="zh-CN" sz="2800" b="1" dirty="0"/>
              <a:t>116</a:t>
            </a:r>
            <a:r>
              <a:rPr lang="zh-CN" altLang="en-US" sz="2800" b="1" dirty="0"/>
              <a:t>面）</a:t>
            </a:r>
            <a:endParaRPr lang="en-GB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2111</Words>
  <Application>Microsoft Office PowerPoint</Application>
  <PresentationFormat>Panorámica</PresentationFormat>
  <Paragraphs>59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Wingdings</vt:lpstr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2025-12-04T08:44:00Z</dcterms:created>
  <dcterms:modified xsi:type="dcterms:W3CDTF">2025-12-19T06:06:35Z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06BED7BC2C5E46F8A0CEEC623D2A2839_13</vt:lpwstr>
  </property>
  <property fmtid="{D5CDD505-2E9C-101B-9397-08002B2CF9AE}" pid="3" name="KSOProductBuildVer">
    <vt:lpwstr>1033-12.2.0.23155</vt:lpwstr>
  </property>
</Properties>
</file>