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在基督里的劝勉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爱心中的安慰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圣灵的交通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心中的慈悲</a:t>
          </a:r>
          <a:endParaRPr lang="en-MY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怜悯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意念与爱心相同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zh-CN" altLang="en-US" sz="1800" b="1" dirty="0"/>
            <a:t>他鼓励他们学习并效仿基督的榜样生活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zh-CN" altLang="en-US" sz="1800" b="1" dirty="0"/>
            <a:t>他们对基督的爱激励他们的心灵，使他们得力量</a:t>
          </a:r>
          <a:endParaRPr lang="es-ES" sz="18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zh-CN" altLang="en-US" sz="1800" b="1" dirty="0"/>
            <a:t>他们必须顺服圣灵的管制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zh-CN" altLang="en-US" sz="1800" b="1" dirty="0"/>
            <a:t>它们应当反映人类情感中柔和温馨的情感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zh-CN" altLang="en-US" sz="1800" b="1" dirty="0"/>
            <a:t>让他们通过个人的慈悲行为来展现真挚的怜悯。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zh-CN" altLang="en-US" sz="1800" b="1" dirty="0"/>
            <a:t>相互的爱让思想相似，并引发团结行动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#1" qsCatId="3D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zh-CN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他放弃了神的特权（腓立比书 </a:t>
          </a:r>
          <a:r>
            <a:rPr lang="en-US" altLang="zh-C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</a:t>
          </a:r>
          <a:r>
            <a: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zh-CN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他成为人来服事我们（腓立比书 </a:t>
          </a:r>
          <a:r>
            <a:rPr lang="en-US" altLang="zh-C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</a:t>
          </a:r>
          <a:r>
            <a: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zh-CN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他谦卑地服从一切，甚至直到死（腓立比书 </a:t>
          </a:r>
          <a:r>
            <a:rPr lang="en-US" altLang="zh-C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 </a:t>
          </a:r>
          <a:r>
            <a: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他鼓励他们学习并效仿基督的榜样生活</a:t>
          </a:r>
          <a:endParaRPr lang="es-ES" sz="18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在基督里的劝勉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他们对基督的爱激励他们的心灵，使他们得力量</a:t>
          </a:r>
          <a:endParaRPr lang="es-ES" sz="18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爱心中的安慰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他们必须顺服圣灵的管制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圣灵的交通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它们应当反映人类情感中柔和温馨的情感</a:t>
          </a:r>
          <a:endParaRPr lang="es-ES" sz="18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心中的慈悲</a:t>
          </a:r>
          <a:endParaRPr lang="en-MY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让他们通过个人的慈悲行为来展现真挚的怜悯。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怜悯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dirty="0"/>
            <a:t>相互的爱让思想相似，并引发团结行动</a:t>
          </a:r>
          <a:endParaRPr lang="es-ES" sz="18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意念与爱心相同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他放弃了神的特权（腓立比书 </a:t>
          </a:r>
          <a:r>
            <a:rPr lang="en-US" altLang="zh-C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</a:t>
          </a:r>
          <a:r>
            <a:rPr lang="en-GB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他成为人来服事我们（腓立比书 </a:t>
          </a:r>
          <a:r>
            <a:rPr lang="en-US" altLang="zh-C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</a:t>
          </a:r>
          <a:r>
            <a:rPr lang="en-GB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他谦卑地服从一切，甚至直到死（腓立比书 </a:t>
          </a:r>
          <a:r>
            <a:rPr lang="en-US" altLang="zh-C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zh-CN" alt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 </a:t>
          </a:r>
          <a:r>
            <a:rPr lang="en-GB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0E48D-1893-4661-BCBF-BF4DDE005F7B}" type="datetimeFigureOut">
              <a:rPr lang="en-MY" smtClean="0"/>
              <a:t>19/1/2026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5A887-4D42-4B11-84A6-360C2940EBBA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967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5A887-4D42-4B11-84A6-360C2940EBBA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784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5A887-4D42-4B11-84A6-360C2940EBBA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472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5A887-4D42-4B11-84A6-360C2940EBBA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4021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/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/>
          <p:cNvGrpSpPr>
            <a:grpSpLocks noGrp="1" noUngrp="1" noRot="1" noChangeAspect="1" noMove="1" noResize="1"/>
          </p:cNvGrpSpPr>
          <p:nvPr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718433" y="1176670"/>
            <a:ext cx="3982294" cy="3296094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zh-CN" altLang="en-US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谦卑中</a:t>
            </a:r>
            <a:endParaRPr lang="en-MY" altLang="zh-CN" sz="5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zh-CN" altLang="en-US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的</a:t>
            </a:r>
            <a:endParaRPr lang="en-MY" altLang="zh-CN" sz="5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zh-CN" altLang="en-US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合一</a:t>
            </a:r>
            <a:endParaRPr lang="en-GB" sz="5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4071" y="5327387"/>
            <a:ext cx="4096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二零二六年一月二十四日。</a:t>
            </a:r>
            <a:endParaRPr lang="en-MY" altLang="zh-C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第四课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69770" y="1056174"/>
            <a:ext cx="79933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800" b="1" dirty="0">
                <a:latin typeface="Constantia" panose="02030602050306030303" pitchFamily="18" charset="0"/>
              </a:rPr>
              <a:t>“</a:t>
            </a:r>
            <a:r>
              <a:rPr lang="zh-CN" altLang="en-US" sz="3600" b="1" dirty="0">
                <a:latin typeface="Constantia" panose="02030602050306030303" pitchFamily="18" charset="0"/>
              </a:rPr>
              <a:t>上帝允许每一个人发挥他自己的个性。祂并不希望任何一个人将自己的心意埋没在他同人的心意中。凡切望在心思与品格方面得以变化的人，决不可仰望世人，乃要仰望那位神圣的典范。上帝赐下邀请说：“你们当以基督耶稣的心为心。”世人由于悔改而变化，要接受基督的心。</a:t>
            </a:r>
            <a:r>
              <a:rPr lang="en-GB" sz="3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024887" y="5401716"/>
            <a:ext cx="4031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怀爱伦（使我认识他，五月八日）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384776" y="1002888"/>
            <a:ext cx="5755902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</a:t>
            </a:r>
            <a:r>
              <a:rPr kumimoji="0" lang="zh-CN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你们就要意念相同，爱心相同，有一样的心思，有一样的意念，使我的喜乐可以满足。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腓立比书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09433" y="3961099"/>
            <a:ext cx="5653967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zh-CN" altLang="en-US" sz="2000" b="1" dirty="0">
                <a:solidFill>
                  <a:srgbClr val="B92F00"/>
                </a:solidFill>
              </a:rPr>
              <a:t>分裂的起源（腓立比书 </a:t>
            </a:r>
            <a:r>
              <a:rPr lang="en-GB" sz="2000" b="1" dirty="0">
                <a:solidFill>
                  <a:srgbClr val="B92F00"/>
                </a:solidFill>
              </a:rPr>
              <a:t>2:1-3 </a:t>
            </a:r>
            <a:r>
              <a:rPr lang="zh-CN" altLang="en-US" sz="2000" b="1" dirty="0">
                <a:solidFill>
                  <a:srgbClr val="B92F00"/>
                </a:solidFill>
              </a:rPr>
              <a:t>前段 </a:t>
            </a:r>
            <a:r>
              <a:rPr lang="en-GB" sz="2000" b="1" dirty="0">
                <a:solidFill>
                  <a:srgbClr val="B92F00"/>
                </a:solidFill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zh-CN" altLang="en-US" sz="2000" b="1" dirty="0">
                <a:solidFill>
                  <a:srgbClr val="008496"/>
                </a:solidFill>
              </a:rPr>
              <a:t>通过谦卑合一（腓立比书 </a:t>
            </a:r>
            <a:r>
              <a:rPr lang="en-US" altLang="zh-CN" sz="2000" b="1" dirty="0">
                <a:solidFill>
                  <a:srgbClr val="008496"/>
                </a:solidFill>
              </a:rPr>
              <a:t>2</a:t>
            </a:r>
            <a:r>
              <a:rPr lang="zh-CN" altLang="en-US" sz="2000" b="1" dirty="0">
                <a:solidFill>
                  <a:srgbClr val="008496"/>
                </a:solidFill>
              </a:rPr>
              <a:t>：</a:t>
            </a:r>
            <a:r>
              <a:rPr lang="en-US" altLang="zh-CN" sz="2000" b="1" dirty="0">
                <a:solidFill>
                  <a:srgbClr val="008496"/>
                </a:solidFill>
              </a:rPr>
              <a:t>3</a:t>
            </a:r>
            <a:r>
              <a:rPr lang="zh-CN" altLang="en-US" sz="2000" b="1" dirty="0">
                <a:solidFill>
                  <a:srgbClr val="008496"/>
                </a:solidFill>
              </a:rPr>
              <a:t>后段 </a:t>
            </a:r>
            <a:r>
              <a:rPr lang="en-US" altLang="zh-CN" sz="2000" b="1" dirty="0">
                <a:solidFill>
                  <a:srgbClr val="008496"/>
                </a:solidFill>
              </a:rPr>
              <a:t>-4</a:t>
            </a:r>
            <a:r>
              <a:rPr lang="en-GB" sz="2000" b="1" dirty="0">
                <a:solidFill>
                  <a:srgbClr val="008496"/>
                </a:solidFill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zh-CN" altLang="en-US" sz="2000" b="1" dirty="0">
                <a:solidFill>
                  <a:srgbClr val="139E00"/>
                </a:solidFill>
              </a:rPr>
              <a:t>有耶稣一样的心思（腓立比书</a:t>
            </a:r>
            <a:r>
              <a:rPr lang="en-US" altLang="zh-CN" sz="2000" b="1" dirty="0">
                <a:solidFill>
                  <a:srgbClr val="139E00"/>
                </a:solidFill>
              </a:rPr>
              <a:t>2</a:t>
            </a:r>
            <a:r>
              <a:rPr lang="zh-CN" altLang="en-US" sz="2000" b="1" dirty="0">
                <a:solidFill>
                  <a:srgbClr val="139E00"/>
                </a:solidFill>
              </a:rPr>
              <a:t>：</a:t>
            </a:r>
            <a:r>
              <a:rPr lang="en-US" altLang="zh-CN" sz="2000" b="1" dirty="0">
                <a:solidFill>
                  <a:srgbClr val="139E00"/>
                </a:solidFill>
              </a:rPr>
              <a:t>5</a:t>
            </a:r>
            <a:r>
              <a:rPr lang="en-GB" sz="2000" b="1" dirty="0">
                <a:solidFill>
                  <a:srgbClr val="139E00"/>
                </a:solidFill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zh-CN" altLang="en-US" sz="2000" b="1" dirty="0">
                <a:solidFill>
                  <a:srgbClr val="9800B9"/>
                </a:solidFill>
              </a:rPr>
              <a:t>耶稣的态度（腓立比书</a:t>
            </a:r>
            <a:r>
              <a:rPr lang="en-US" altLang="zh-CN" sz="2000" b="1" dirty="0">
                <a:solidFill>
                  <a:srgbClr val="9800B9"/>
                </a:solidFill>
              </a:rPr>
              <a:t>2</a:t>
            </a:r>
            <a:r>
              <a:rPr lang="zh-CN" altLang="en-US" sz="2000" b="1" dirty="0">
                <a:solidFill>
                  <a:srgbClr val="9800B9"/>
                </a:solidFill>
              </a:rPr>
              <a:t>：</a:t>
            </a:r>
            <a:r>
              <a:rPr lang="en-US" altLang="zh-CN" sz="2000" b="1" dirty="0">
                <a:solidFill>
                  <a:srgbClr val="9800B9"/>
                </a:solidFill>
              </a:rPr>
              <a:t>6-8</a:t>
            </a:r>
            <a:r>
              <a:rPr lang="en-GB" sz="2000" b="1" dirty="0">
                <a:solidFill>
                  <a:srgbClr val="9800B9"/>
                </a:solidFill>
              </a:rPr>
              <a:t>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8599" y="333375"/>
            <a:ext cx="6267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保罗刚刚鼓励腓立比的信徒在基督徒生活的挑战面前坚定立场。他要求他们以天国公民的身份行事，并强调团结合一。</a:t>
            </a:r>
            <a:endParaRPr lang="en-GB" sz="2000" b="1" dirty="0"/>
          </a:p>
        </p:txBody>
      </p:sp>
      <p:pic>
        <p:nvPicPr>
          <p:cNvPr id="5" name="Imagen 4" descr="Un hombre parado junto a una ventana&#10;&#10;El contenido generado por IA puede ser incorrecto.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hqprint"/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 flipH="1">
            <a:off x="5635446" y="5328846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/>
          <p:cNvPicPr>
            <a:picLocks noChangeAspect="1"/>
          </p:cNvPicPr>
          <p:nvPr/>
        </p:nvPicPr>
        <p:blipFill>
          <a:blip r:embed="rId8" cstate="hqprint"/>
          <a:stretch>
            <a:fillRect/>
          </a:stretch>
        </p:blipFill>
        <p:spPr>
          <a:xfrm flipH="1">
            <a:off x="5635446" y="464021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/>
          <p:cNvPicPr>
            <a:picLocks noChangeAspect="1"/>
          </p:cNvPicPr>
          <p:nvPr/>
        </p:nvPicPr>
        <p:blipFill>
          <a:blip r:embed="rId9" cstate="hqprint"/>
          <a:stretch>
            <a:fillRect/>
          </a:stretch>
        </p:blipFill>
        <p:spPr>
          <a:xfrm flipH="1">
            <a:off x="5635446" y="6017481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/>
          <p:cNvPicPr>
            <a:picLocks noChangeAspect="1"/>
          </p:cNvPicPr>
          <p:nvPr/>
        </p:nvPicPr>
        <p:blipFill>
          <a:blip r:embed="rId10" cstate="hqprint"/>
          <a:stretch>
            <a:fillRect/>
          </a:stretch>
        </p:blipFill>
        <p:spPr>
          <a:xfrm flipH="1">
            <a:off x="5635446" y="395157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28599" y="1799210"/>
            <a:ext cx="62674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保罗以“所以”这词开启了一个新篇章，向我们提供了理解如何实现完美合一的关键密钥：就是效法耶稣的榜样。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891785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 dirty="0">
                <a:solidFill>
                  <a:schemeClr val="accent6"/>
                </a:solidFill>
              </a:rPr>
              <a:t>分裂的起源</a:t>
            </a:r>
            <a:endParaRPr lang="en-GB" sz="4000" b="1" dirty="0">
              <a:solidFill>
                <a:schemeClr val="accent6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72716" y="604472"/>
            <a:ext cx="760095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凡事不可结党，不可贪图虚浮的荣耀。</a:t>
            </a:r>
            <a:r>
              <a:rPr lang="en-GB" b="1" dirty="0">
                <a:solidFill>
                  <a:schemeClr val="tx2"/>
                </a:solidFill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腓立比书</a:t>
            </a:r>
            <a:r>
              <a:rPr lang="en-GB" b="1" dirty="0">
                <a:solidFill>
                  <a:schemeClr val="tx2"/>
                </a:solidFill>
                <a:latin typeface="Comic Sans MS" panose="030F0702030302020204" pitchFamily="66" charset="0"/>
              </a:rPr>
              <a:t> 2:3</a:t>
            </a:r>
            <a:r>
              <a:rPr lang="zh-CN" alt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前段</a:t>
            </a:r>
            <a:r>
              <a:rPr lang="en-GB" b="1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4262" y="1240720"/>
            <a:ext cx="8917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在指出腓立比人之间被看出不合一的原因之前，他首先给出的建议是什么，以实现合一，并使他的喜乐得以满足呢（腓立比书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1-2</a:t>
            </a:r>
            <a:r>
              <a:rPr lang="zh-CN" altLang="en-US" sz="2000" b="1" dirty="0"/>
              <a:t>）</a:t>
            </a:r>
            <a:r>
              <a:rPr lang="en-GB" sz="2000" b="1" dirty="0"/>
              <a:t>?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32251980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031116" y="5203938"/>
            <a:ext cx="708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这一切只有在放下隔阂的傲慢和争论时才能实现（腓立比书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前段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9" name="Imagen 8" descr="Un par de hombres sentados en una mesa&#10;&#10;El contenido generado por IA puede ser incorrecto."/>
          <p:cNvPicPr>
            <a:picLocks noChangeAspect="1"/>
          </p:cNvPicPr>
          <p:nvPr/>
        </p:nvPicPr>
        <p:blipFill rotWithShape="1">
          <a:blip r:embed="rId9" cstate="hqprint"/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/>
          <p:cNvPicPr>
            <a:picLocks noChangeAspect="1"/>
          </p:cNvPicPr>
          <p:nvPr/>
        </p:nvPicPr>
        <p:blipFill rotWithShape="1">
          <a:blip r:embed="rId10" cstate="hqprint"/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/>
          <p:cNvPicPr>
            <a:picLocks noChangeAspect="1"/>
          </p:cNvPicPr>
          <p:nvPr/>
        </p:nvPicPr>
        <p:blipFill rotWithShape="1">
          <a:blip r:embed="rId11" cstate="hqprint"/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5031116" y="6014373"/>
            <a:ext cx="7087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这两种问题在路锡弗的叛乱中都存在，也是人际关系中最严重的问题之一（加拉太书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26; </a:t>
            </a:r>
            <a:r>
              <a:rPr lang="zh-CN" altLang="en-US" sz="2000" b="1" dirty="0"/>
              <a:t>雅各书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16 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在谦卑中合一</a:t>
            </a:r>
            <a:endParaRPr lang="en-GB" sz="4000" b="1" spc="300" dirty="0">
              <a:ln w="6600">
                <a:solidFill>
                  <a:srgbClr val="10A499"/>
                </a:solidFill>
                <a:prstDash val="solid"/>
              </a:ln>
              <a:solidFill>
                <a:srgbClr val="96F5EE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56929" y="704373"/>
            <a:ext cx="1037029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。。。</a:t>
            </a:r>
            <a:r>
              <a:rPr lang="zh-CN" alt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只要存心谦卑，各人看别人比自己强。</a:t>
            </a:r>
            <a:r>
              <a:rPr lang="en-US" altLang="zh-CN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各人不要单顾自己的事，也要顾别人的事。</a:t>
            </a:r>
            <a:r>
              <a:rPr lang="en-GB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GB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zh-CN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腓立比书 </a:t>
            </a:r>
            <a:r>
              <a:rPr lang="en-US" altLang="zh-C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zh-CN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：</a:t>
            </a:r>
            <a:r>
              <a:rPr lang="en-US" altLang="zh-C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zh-CN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后段</a:t>
            </a:r>
            <a:r>
              <a:rPr lang="en-GB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-4 </a:t>
            </a:r>
            <a:r>
              <a:rPr lang="en-GB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805943" y="1473814"/>
            <a:ext cx="838605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保罗提出的合一公式不是外在的，而是内心的一种态度：谦卑。除了是耶稣的特质外，也是保罗鼓励他的听众所抱持的态度（马太福音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29; </a:t>
            </a:r>
          </a:p>
          <a:p>
            <a:pPr>
              <a:spcBef>
                <a:spcPts val="600"/>
              </a:spcBef>
            </a:pPr>
            <a:r>
              <a:rPr lang="en-US" altLang="zh-CN" sz="2000" b="1" dirty="0"/>
              <a:t>18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4; 23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4" name="Imagen 3" descr="Un grupo de personas de pie&#10;&#10;El contenido generado por IA puede ser incorrecto.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/>
          <p:cNvPicPr>
            <a:picLocks noChangeAspect="1"/>
          </p:cNvPicPr>
          <p:nvPr/>
        </p:nvPicPr>
        <p:blipFill>
          <a:blip r:embed="rId7" cstate="hqprint"/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1316" y="2515069"/>
            <a:ext cx="2718004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/>
          <p:cNvSpPr txBox="1"/>
          <p:nvPr/>
        </p:nvSpPr>
        <p:spPr>
          <a:xfrm>
            <a:off x="3835439" y="2680615"/>
            <a:ext cx="54658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为了达到这种谦卑，保罗建议我们要把别人看得比自己更重要（腓立比书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）。但我们难道不是在上帝面前都是平等的吗？难道不应该有平等才能实现合一吗？</a:t>
            </a:r>
            <a:r>
              <a:rPr lang="en-GB" sz="2000" b="1" dirty="0"/>
              <a:t>?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72680" y="6144297"/>
            <a:ext cx="9128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为了帮助他人，我们必须学会倾听他们，理解他们的观点。这一切无疑都是圣灵的工作。</a:t>
            </a:r>
            <a:endParaRPr lang="en-GB" sz="20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805941" y="4382285"/>
            <a:ext cx="5465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保罗并不是说我们就是比别人低人一等，而是说我们应该这样看待自己。正如仆人寻求主人的益处，我们也应寻求那些我们认为比自己高一等者的益处（腓立比书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87212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有耶稣一样的心思</a:t>
            </a:r>
            <a:endParaRPr lang="en-GB" sz="40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5857" y="646787"/>
            <a:ext cx="7649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你们当以基督耶稣的心为心。</a:t>
            </a:r>
            <a:r>
              <a:rPr lang="en-GB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zh-CN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（腓立比书</a:t>
            </a:r>
            <a:r>
              <a:rPr lang="en-GB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2:5  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53848" y="1315773"/>
            <a:ext cx="8419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的思想是如何被塑造的？乃是通过“灵魂的通道”，也就是我们的感官。我们所读、所见、所闻的一切，都在以某种方式塑造了我们。当然，撒但会轰炸我们的感官，按照他自己的思维方式去塑造我们的思维。</a:t>
            </a:r>
            <a:endParaRPr lang="en-GB" sz="2000" b="1" dirty="0"/>
          </a:p>
        </p:txBody>
      </p:sp>
      <p:pic>
        <p:nvPicPr>
          <p:cNvPr id="4" name="Imagen 3" descr="Imagen que contiene hombre&#10;&#10;El contenido generado por IA puede ser incorrecto."/>
          <p:cNvPicPr>
            <a:picLocks noChangeAspect="1"/>
          </p:cNvPicPr>
          <p:nvPr/>
        </p:nvPicPr>
        <p:blipFill rotWithShape="1">
          <a:blip r:embed="rId4" cstate="hqprint"/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/>
          <p:cNvPicPr>
            <a:picLocks noChangeAspect="1"/>
          </p:cNvPicPr>
          <p:nvPr/>
        </p:nvPicPr>
        <p:blipFill rotWithShape="1">
          <a:blip r:embed="rId5" cstate="hqprint"/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6" cstate="hqprint"/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/>
          <p:cNvSpPr txBox="1"/>
          <p:nvPr/>
        </p:nvSpPr>
        <p:spPr>
          <a:xfrm>
            <a:off x="4689481" y="4726619"/>
            <a:ext cx="37971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这是因为我们的思想是属肉体的，我们的心是诡诈的（耶利米书 </a:t>
            </a:r>
            <a:r>
              <a:rPr lang="en-US" altLang="zh-CN" sz="2000" b="1" dirty="0"/>
              <a:t>17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）。圣灵将把我们属肉体的心思转变为属灵的心思，就像基督一样（罗马书</a:t>
            </a:r>
            <a:r>
              <a:rPr lang="en-US" altLang="zh-CN" sz="2000" b="1" dirty="0"/>
              <a:t> 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1,5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53848" y="3472747"/>
            <a:ext cx="8266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也许我们可以通过极大的努力实现第一个目标。但改变我们的心意，顺从耶稣的心意，只能靠圣灵在我们里面完成。</a:t>
            </a:r>
            <a:endParaRPr lang="en-GB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50664" y="2548148"/>
            <a:ext cx="84198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保罗是激进的。他不仅邀请我们省察自己的思想，还要我们像基督所想的那样去思考（腓立比书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8;2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78965" y="2118327"/>
            <a:ext cx="89080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3200" b="1" dirty="0">
                <a:latin typeface="Constantia" panose="02030602050306030303" pitchFamily="18" charset="0"/>
              </a:rPr>
              <a:t>“</a:t>
            </a:r>
            <a:r>
              <a:rPr lang="zh-CN" altLang="en-US" sz="4000" b="1" dirty="0">
                <a:latin typeface="Constantia" panose="02030602050306030303" pitchFamily="18" charset="0"/>
              </a:rPr>
              <a:t>但为要抵抗试探，我们也有当尽的本分。凡不愿落在撒但的诡计中成为他牺牲品的人，就必须慎重地保卫心灵的每一条通道。我们不可读、看、或听那足以引起污秽思想的事物。我们切不可让心思随着仇敌的诱惑任意游荡。</a:t>
            </a:r>
            <a:r>
              <a:rPr lang="en-GB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228653" y="827752"/>
            <a:ext cx="6835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400" b="1" dirty="0"/>
              <a:t>怀爱伦（先祖与先知，第四十一章，原文</a:t>
            </a:r>
            <a:r>
              <a:rPr lang="en-MY" altLang="zh-CN" sz="2400" b="1" dirty="0"/>
              <a:t>460</a:t>
            </a:r>
            <a:r>
              <a:rPr lang="zh-CN" altLang="en-US" sz="2400" b="1" dirty="0"/>
              <a:t>面）</a:t>
            </a:r>
            <a:endParaRPr lang="en-GB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860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耶稣的态度（一）</a:t>
            </a:r>
            <a:endParaRPr lang="en-GB" sz="48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86021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他本有 神的形像，不以自己与 神同等为强夺的。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腓立比书 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2:6)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保罗强调了耶稣的三个品质</a:t>
            </a:r>
            <a:r>
              <a:rPr lang="en-GB" sz="2000" b="1" dirty="0"/>
              <a:t>: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57103192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56390" y="3356662"/>
            <a:ext cx="714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作为造物主，他成为了一个受造物。他承受了被人虐待和死在十字架上的遭遇，为要救赎我们。</a:t>
            </a:r>
            <a:endParaRPr lang="en-GB" sz="2000" b="1" dirty="0"/>
          </a:p>
        </p:txBody>
      </p:sp>
      <p:pic>
        <p:nvPicPr>
          <p:cNvPr id="10" name="Imagen 9" descr="Un 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8" cstate="hqprint"/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/>
          <p:cNvPicPr>
            <a:picLocks noChangeAspect="1"/>
          </p:cNvPicPr>
          <p:nvPr/>
        </p:nvPicPr>
        <p:blipFill>
          <a:blip r:embed="rId9" cstate="hqprint"/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/>
          <p:cNvSpPr txBox="1"/>
          <p:nvPr/>
        </p:nvSpPr>
        <p:spPr>
          <a:xfrm>
            <a:off x="156382" y="6101319"/>
            <a:ext cx="7144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他是我们的榜样。我们必须愿意谦卑自己，为他人的利益牺牲自己。</a:t>
            </a:r>
            <a:endParaRPr lang="en-GB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56383" y="5355411"/>
            <a:ext cx="71443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当我们思考这些时，只能俯首敬拜我们奇妙的救主。</a:t>
            </a:r>
            <a:endParaRPr lang="en-GB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68528" y="4301727"/>
            <a:ext cx="71443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尽管耶稣与另外两位神格平等，但他对父的旨意的顺服始终是完美的。他从未拒绝服从。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577982" y="-64858"/>
            <a:ext cx="76140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zh-CN" altLang="en-US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耶稣的态度（二）</a:t>
            </a:r>
            <a:endParaRPr lang="en-GB" sz="4000" b="1" spc="300" dirty="0">
              <a:ln w="12700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C000"/>
                  </a:gs>
                  <a:gs pos="100000">
                    <a:schemeClr val="bg2">
                      <a:lumMod val="50000"/>
                    </a:schemeClr>
                  </a:gs>
                </a:gsLst>
                <a:lin ang="135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69637" y="744332"/>
            <a:ext cx="7030706" cy="173664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大哉，敬虔的奥秘！无人不以为然，就是 神在肉身显现，被圣灵称义，被天使看见，被传于外邦，被世人信服，被接在荣耀里。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（提摩太前书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3:16)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800601" y="2678932"/>
            <a:ext cx="7391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基督成为人类时的惊人屈尊下降，将成为被救赎者永远研究的主题。</a:t>
            </a:r>
            <a:endParaRPr lang="en-GB" sz="2000" b="1" dirty="0"/>
          </a:p>
        </p:txBody>
      </p:sp>
      <p:pic>
        <p:nvPicPr>
          <p:cNvPr id="4" name="Imagen 3" descr="Dibujo de una persona&#10;&#10;El contenido generado por IA puede ser incorrecto."/>
          <p:cNvPicPr>
            <a:picLocks noChangeAspect="1"/>
          </p:cNvPicPr>
          <p:nvPr/>
        </p:nvPicPr>
        <p:blipFill>
          <a:blip r:embed="rId3" cstate="hqprint"/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/>
          <p:cNvSpPr txBox="1"/>
          <p:nvPr/>
        </p:nvSpPr>
        <p:spPr>
          <a:xfrm>
            <a:off x="4800598" y="5888977"/>
            <a:ext cx="7391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这个榜样呼召我们放弃自私和被服务的渴望，用谦卑和乐意服务他人的心来取而代之。</a:t>
            </a:r>
            <a:endParaRPr lang="en-GB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800599" y="4716369"/>
            <a:ext cx="739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耶稣从全宇宙最高者成为一个完完全全的仆人。这恰恰与路锡弗所追求的相反，路锡弗作为一个仆人，却去渴望全宇宙至高无上的地位。</a:t>
            </a:r>
            <a:endParaRPr lang="en-GB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00600" y="3543762"/>
            <a:ext cx="739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令人最不可思议的是，那无限而永恒的存在竟然成为一个有限的人类，且受死亡约束。这就是保罗所说的“敬虔的奥秘”（提摩太前书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9961</TotalTime>
  <Words>1931</Words>
  <Application>Microsoft Office PowerPoint</Application>
  <PresentationFormat>Panorámica</PresentationFormat>
  <Paragraphs>67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 Display</vt:lpstr>
      <vt:lpstr>Calibri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81</cp:revision>
  <dcterms:created xsi:type="dcterms:W3CDTF">2025-12-31T11:02:00Z</dcterms:created>
  <dcterms:modified xsi:type="dcterms:W3CDTF">2026-01-19T06:38:53Z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152F3FDA96FA4B3DBB48A1FF483F8CF0_13</vt:lpwstr>
  </property>
  <property fmtid="{D5CDD505-2E9C-101B-9397-08002B2CF9AE}" pid="3" name="KSOProductBuildVer">
    <vt:lpwstr>1033-12.2.0.23196</vt:lpwstr>
  </property>
</Properties>
</file>