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9" r:id="rId4"/>
    <p:sldId id="257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zh-CN" altLang="en-US" sz="1800" b="1" dirty="0"/>
            <a:t>我们的身体将是属灵的、不朽的、不毁坏的（哥林多前书</a:t>
          </a:r>
          <a:r>
            <a:rPr lang="en-US" altLang="zh-CN" sz="1800" b="1" dirty="0"/>
            <a:t>15</a:t>
          </a:r>
          <a:r>
            <a:rPr lang="zh-CN" altLang="en-US" sz="1800" b="1" dirty="0"/>
            <a:t>：</a:t>
          </a:r>
          <a:r>
            <a:rPr lang="en-US" altLang="zh-CN" sz="1800" b="1" dirty="0"/>
            <a:t>42-44,50-54</a:t>
          </a:r>
          <a:r>
            <a:rPr lang="zh-CN" altLang="en-US" sz="1800" b="1" dirty="0"/>
            <a:t>）</a:t>
          </a:r>
          <a:endParaRPr lang="es-ES" sz="1800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zh-CN" altLang="en-US" sz="1800" b="1" dirty="0"/>
            <a:t>我们必得荣耀（歌罗西书</a:t>
          </a:r>
          <a:r>
            <a:rPr lang="en-US" altLang="zh-CN" sz="1800" b="1" dirty="0"/>
            <a:t>3</a:t>
          </a:r>
          <a:r>
            <a:rPr lang="zh-CN" altLang="en-US" sz="1800" b="1" dirty="0"/>
            <a:t>：</a:t>
          </a:r>
          <a:r>
            <a:rPr lang="en-US" altLang="zh-CN" sz="1800" b="1" dirty="0"/>
            <a:t>4;</a:t>
          </a:r>
          <a:br>
            <a:rPr lang="en-US" altLang="zh-CN" sz="1800" b="1" dirty="0"/>
          </a:br>
          <a:r>
            <a:rPr lang="zh-CN" altLang="en-US" sz="1800" b="1" dirty="0"/>
            <a:t>腓立比书 </a:t>
          </a:r>
          <a:r>
            <a:rPr lang="en-US" altLang="zh-CN" sz="1800" b="1" dirty="0"/>
            <a:t>3</a:t>
          </a:r>
          <a:r>
            <a:rPr lang="zh-CN" altLang="en-US" sz="1800" b="1" dirty="0"/>
            <a:t>：</a:t>
          </a:r>
          <a:r>
            <a:rPr lang="en-US" altLang="zh-CN" sz="1800" b="1" dirty="0"/>
            <a:t>21</a:t>
          </a:r>
          <a:r>
            <a:rPr lang="en" sz="1800" b="1" dirty="0"/>
            <a:t>)</a:t>
          </a:r>
          <a:endParaRPr lang="es-ES" sz="18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zh-CN" altLang="en-US" sz="1800" b="1" dirty="0"/>
            <a:t>我们将会拥有肉身，也能以自己的眼睛看到上帝。                              （约伯记</a:t>
          </a:r>
          <a:r>
            <a:rPr lang="en-US" altLang="zh-CN" sz="1800" b="1" dirty="0"/>
            <a:t>19</a:t>
          </a:r>
          <a:r>
            <a:rPr lang="zh-CN" altLang="en-US" sz="1800" b="1" dirty="0"/>
            <a:t>：</a:t>
          </a:r>
          <a:r>
            <a:rPr lang="en-US" altLang="zh-CN" sz="1800" b="1" dirty="0"/>
            <a:t>25-27</a:t>
          </a:r>
          <a:r>
            <a:rPr lang="en" sz="1800" b="1" dirty="0"/>
            <a:t>)</a:t>
          </a:r>
          <a:endParaRPr lang="es-ES" sz="1800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LinFactNeighborY="47400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69809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凡是真实的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可敬的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公义的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zh-CN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凡是清洁的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有德行的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zh-CN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凡是有美名的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zh-CN" altLang="en-US" sz="2000" b="1" dirty="0">
              <a:solidFill>
                <a:schemeClr val="tx1"/>
              </a:solidFill>
            </a:rPr>
            <a:t>为亲人或朋友的得救（提摩太前书  </a:t>
          </a:r>
          <a:r>
            <a:rPr lang="en-US" sz="2000" b="1" dirty="0">
              <a:solidFill>
                <a:schemeClr val="tx1"/>
              </a:solidFill>
            </a:rPr>
            <a:t>2:3, 4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zh-CN" altLang="en-US" sz="2000" b="1" dirty="0">
              <a:solidFill>
                <a:schemeClr val="tx1"/>
              </a:solidFill>
            </a:rPr>
            <a:t>有勇气分享我们的信仰（启示录</a:t>
          </a:r>
          <a:r>
            <a:rPr lang="en-US" altLang="zh-CN" sz="2000" b="1" dirty="0">
              <a:solidFill>
                <a:schemeClr val="tx1"/>
              </a:solidFill>
            </a:rPr>
            <a:t>22</a:t>
          </a:r>
          <a:r>
            <a:rPr lang="zh-CN" altLang="en-US" sz="2000" b="1" dirty="0">
              <a:solidFill>
                <a:schemeClr val="tx1"/>
              </a:solidFill>
            </a:rPr>
            <a:t>：</a:t>
          </a:r>
          <a:r>
            <a:rPr lang="en-US" altLang="zh-CN" sz="2000" b="1" dirty="0">
              <a:solidFill>
                <a:schemeClr val="tx1"/>
              </a:solidFill>
            </a:rPr>
            <a:t>17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zh-CN" altLang="en-US" sz="2000" b="1" dirty="0">
              <a:solidFill>
                <a:schemeClr val="tx1"/>
              </a:solidFill>
            </a:rPr>
            <a:t>当我们认罪并丢弃这错误时，就会得到宽恕（约翰一书 </a:t>
          </a:r>
          <a:r>
            <a:rPr lang="en-US" altLang="zh-CN" sz="2000" b="1" dirty="0">
              <a:solidFill>
                <a:schemeClr val="tx1"/>
              </a:solidFill>
            </a:rPr>
            <a:t>1</a:t>
          </a:r>
          <a:r>
            <a:rPr lang="zh-CN" altLang="en-US" sz="2000" b="1" dirty="0">
              <a:solidFill>
                <a:schemeClr val="tx1"/>
              </a:solidFill>
            </a:rPr>
            <a:t>：</a:t>
          </a:r>
          <a:r>
            <a:rPr lang="en-US" altLang="zh-CN" sz="2000" b="1" dirty="0">
              <a:solidFill>
                <a:schemeClr val="tx1"/>
              </a:solidFill>
            </a:rPr>
            <a:t>9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zh-CN" altLang="en-US" sz="2000" b="1" dirty="0">
              <a:solidFill>
                <a:schemeClr val="tx1"/>
              </a:solidFill>
            </a:rPr>
            <a:t>有力量去遵守神的诫命（希伯来书</a:t>
          </a:r>
          <a:r>
            <a:rPr lang="en-US" altLang="zh-CN" sz="2000" b="1" dirty="0">
              <a:solidFill>
                <a:schemeClr val="tx1"/>
              </a:solidFill>
            </a:rPr>
            <a:t>13</a:t>
          </a:r>
          <a:r>
            <a:rPr lang="zh-CN" altLang="en-US" sz="2000" b="1" dirty="0">
              <a:solidFill>
                <a:schemeClr val="tx1"/>
              </a:solidFill>
            </a:rPr>
            <a:t>：</a:t>
          </a:r>
          <a:r>
            <a:rPr lang="en-US" altLang="zh-CN" sz="2000" b="1" dirty="0">
              <a:solidFill>
                <a:schemeClr val="tx1"/>
              </a:solidFill>
            </a:rPr>
            <a:t>20</a:t>
          </a:r>
          <a:r>
            <a:rPr lang="en-US" sz="2000" b="1" dirty="0">
              <a:solidFill>
                <a:schemeClr val="tx1"/>
              </a:solidFill>
            </a:rPr>
            <a:t>, 21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爱那些恨我们、虐待我们的人（马太福音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5:44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应对挑战情况时的智慧（雅各书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理解神话语中的真理（约翰福音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8:32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60785" y="14060"/>
          <a:ext cx="3312904" cy="5219979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193301" y="2032460"/>
          <a:ext cx="2550936" cy="25353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93301" y="2032460"/>
        <a:ext cx="2550936" cy="2535385"/>
      </dsp:txXfrm>
    </dsp:sp>
    <dsp:sp modelId="{E3B5FC91-B78A-4126-8A8E-103CD1E4413E}">
      <dsp:nvSpPr>
        <dsp:cNvPr id="0" name=""/>
        <dsp:cNvSpPr/>
      </dsp:nvSpPr>
      <dsp:spPr>
        <a:xfrm>
          <a:off x="3000800" y="277329"/>
          <a:ext cx="706455" cy="7064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822580" y="299946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我们将会拥有肉身，也能以自己的眼睛看到上帝。                              （约伯记</a:t>
          </a:r>
          <a:r>
            <a:rPr lang="en-US" altLang="zh-CN" sz="1800" b="1" kern="1200" dirty="0"/>
            <a:t>19</a:t>
          </a:r>
          <a:r>
            <a:rPr lang="zh-CN" altLang="en-US" sz="1800" b="1" kern="1200" dirty="0"/>
            <a:t>：</a:t>
          </a:r>
          <a:r>
            <a:rPr lang="en-US" altLang="zh-CN" sz="1800" b="1" kern="1200" dirty="0"/>
            <a:t>25-27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3822580" y="299946"/>
        <a:ext cx="1750824" cy="1140923"/>
      </dsp:txXfrm>
    </dsp:sp>
    <dsp:sp modelId="{92B38AFF-B673-4C25-AB6B-57902FB61F66}">
      <dsp:nvSpPr>
        <dsp:cNvPr id="0" name=""/>
        <dsp:cNvSpPr/>
      </dsp:nvSpPr>
      <dsp:spPr>
        <a:xfrm>
          <a:off x="3000800" y="1863470"/>
          <a:ext cx="706455" cy="70645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822580" y="218703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我们的身体将是属灵的、不朽的、不毁坏的（哥林多前书</a:t>
          </a:r>
          <a:r>
            <a:rPr lang="en-US" altLang="zh-CN" sz="1800" b="1" kern="1200" dirty="0"/>
            <a:t>15</a:t>
          </a:r>
          <a:r>
            <a:rPr lang="zh-CN" altLang="en-US" sz="1800" b="1" kern="1200" dirty="0"/>
            <a:t>：</a:t>
          </a:r>
          <a:r>
            <a:rPr lang="en-US" altLang="zh-CN" sz="1800" b="1" kern="1200" dirty="0"/>
            <a:t>42-44,50-54</a:t>
          </a:r>
          <a:r>
            <a:rPr lang="zh-CN" altLang="en-US" sz="1800" b="1" kern="1200" dirty="0"/>
            <a:t>）</a:t>
          </a:r>
          <a:endParaRPr lang="es-ES" sz="1800" kern="1200" dirty="0"/>
        </a:p>
      </dsp:txBody>
      <dsp:txXfrm>
        <a:off x="3822580" y="2187034"/>
        <a:ext cx="1750824" cy="1140923"/>
      </dsp:txXfrm>
    </dsp:sp>
    <dsp:sp modelId="{89A536DA-7373-4595-BEEC-C02148F19477}">
      <dsp:nvSpPr>
        <dsp:cNvPr id="0" name=""/>
        <dsp:cNvSpPr/>
      </dsp:nvSpPr>
      <dsp:spPr>
        <a:xfrm>
          <a:off x="3000800" y="3828736"/>
          <a:ext cx="706455" cy="70645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822580" y="378899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我们必得荣耀（歌罗西书</a:t>
          </a:r>
          <a:r>
            <a:rPr lang="en-US" altLang="zh-CN" sz="1800" b="1" kern="1200" dirty="0"/>
            <a:t>3</a:t>
          </a:r>
          <a:r>
            <a:rPr lang="zh-CN" altLang="en-US" sz="1800" b="1" kern="1200" dirty="0"/>
            <a:t>：</a:t>
          </a:r>
          <a:r>
            <a:rPr lang="en-US" altLang="zh-CN" sz="1800" b="1" kern="1200" dirty="0"/>
            <a:t>4;</a:t>
          </a:r>
          <a:br>
            <a:rPr lang="en-US" altLang="zh-CN" sz="1800" b="1" kern="1200" dirty="0"/>
          </a:br>
          <a:r>
            <a:rPr lang="zh-CN" altLang="en-US" sz="1800" b="1" kern="1200" dirty="0"/>
            <a:t>腓立比书 </a:t>
          </a:r>
          <a:r>
            <a:rPr lang="en-US" altLang="zh-CN" sz="1800" b="1" kern="1200" dirty="0"/>
            <a:t>3</a:t>
          </a:r>
          <a:r>
            <a:rPr lang="zh-CN" altLang="en-US" sz="1800" b="1" kern="1200" dirty="0"/>
            <a:t>：</a:t>
          </a:r>
          <a:r>
            <a:rPr lang="en-US" altLang="zh-CN" sz="1800" b="1" kern="1200" dirty="0"/>
            <a:t>21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3822580" y="3788994"/>
        <a:ext cx="1750824" cy="114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50803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凡是真实的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39595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4212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555836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可敬的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96057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8355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55836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公义的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406391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965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50803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凡是清洁的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12881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455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45769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有德行的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60097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95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45769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凡是有美名的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708067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2684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为亲人或朋友的得救（提摩太前书  </a:t>
          </a:r>
          <a:r>
            <a:rPr lang="en-US" sz="2000" b="1" kern="1200" dirty="0">
              <a:solidFill>
                <a:schemeClr val="tx1"/>
              </a:solidFill>
            </a:rPr>
            <a:t>2:3, 4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有勇气分享我们的信仰（启示录</a:t>
          </a:r>
          <a:r>
            <a:rPr lang="en-US" altLang="zh-CN" sz="2000" b="1" kern="1200" dirty="0">
              <a:solidFill>
                <a:schemeClr val="tx1"/>
              </a:solidFill>
            </a:rPr>
            <a:t>22</a:t>
          </a:r>
          <a:r>
            <a:rPr lang="zh-CN" altLang="en-US" sz="2000" b="1" kern="1200" dirty="0">
              <a:solidFill>
                <a:schemeClr val="tx1"/>
              </a:solidFill>
            </a:rPr>
            <a:t>：</a:t>
          </a:r>
          <a:r>
            <a:rPr lang="en-US" altLang="zh-CN" sz="2000" b="1" kern="1200" dirty="0">
              <a:solidFill>
                <a:schemeClr val="tx1"/>
              </a:solidFill>
            </a:rPr>
            <a:t>17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当我们认罪并丢弃这错误时，就会得到宽恕（约翰一书 </a:t>
          </a:r>
          <a:r>
            <a:rPr lang="en-US" altLang="zh-CN" sz="2000" b="1" kern="1200" dirty="0">
              <a:solidFill>
                <a:schemeClr val="tx1"/>
              </a:solidFill>
            </a:rPr>
            <a:t>1</a:t>
          </a:r>
          <a:r>
            <a:rPr lang="zh-CN" altLang="en-US" sz="2000" b="1" kern="1200" dirty="0">
              <a:solidFill>
                <a:schemeClr val="tx1"/>
              </a:solidFill>
            </a:rPr>
            <a:t>：</a:t>
          </a:r>
          <a:r>
            <a:rPr lang="en-US" altLang="zh-CN" sz="2000" b="1" kern="1200" dirty="0">
              <a:solidFill>
                <a:schemeClr val="tx1"/>
              </a:solidFill>
            </a:rPr>
            <a:t>9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有力量去遵守神的诫命（希伯来书</a:t>
          </a:r>
          <a:r>
            <a:rPr lang="en-US" altLang="zh-CN" sz="2000" b="1" kern="1200" dirty="0">
              <a:solidFill>
                <a:schemeClr val="tx1"/>
              </a:solidFill>
            </a:rPr>
            <a:t>13</a:t>
          </a:r>
          <a:r>
            <a:rPr lang="zh-CN" altLang="en-US" sz="2000" b="1" kern="1200" dirty="0">
              <a:solidFill>
                <a:schemeClr val="tx1"/>
              </a:solidFill>
            </a:rPr>
            <a:t>：</a:t>
          </a:r>
          <a:r>
            <a:rPr lang="en-US" altLang="zh-CN" sz="2000" b="1" kern="1200" dirty="0">
              <a:solidFill>
                <a:schemeClr val="tx1"/>
              </a:solidFill>
            </a:rPr>
            <a:t>20</a:t>
          </a:r>
          <a:r>
            <a:rPr lang="en-US" sz="2000" b="1" kern="1200" dirty="0">
              <a:solidFill>
                <a:schemeClr val="tx1"/>
              </a:solidFill>
            </a:rPr>
            <a:t>, 21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爱那些恨我们、虐待我们的人（马太福音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5:44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应对挑战情况时的智慧（雅各书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理解神话语中的真理（约翰福音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8:32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6313280" y="3429000"/>
            <a:ext cx="567569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ctr"/>
            <a:r>
              <a:rPr lang="zh-CN" altLang="en-US" sz="72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天国的公民</a:t>
            </a:r>
            <a:endParaRPr lang="en" sz="7200" b="1" noProof="0" dirty="0">
              <a:ln w="254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3061185" y="6083129"/>
            <a:ext cx="3611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二零二六年二月十四日第七课</a:t>
            </a:r>
            <a:endParaRPr lang="en" sz="2000" b="1" noProof="0" dirty="0">
              <a:solidFill>
                <a:srgbClr val="DAC1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078935" y="1370157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知足</a:t>
            </a:r>
            <a:endParaRPr lang="en" sz="4400" b="1" spc="60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1" y="691247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我的 神必照他荣耀的丰富，在基督耶稣里使你们一切所需用的都充足。</a:t>
            </a:r>
            <a:r>
              <a:rPr lang="en" sz="20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 </a:t>
            </a:r>
            <a:r>
              <a:rPr lang="zh-CN" altLang="en-US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腓立比书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167150" y="1392138"/>
            <a:ext cx="32989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我们充满喜乐</a:t>
            </a:r>
            <a:r>
              <a:rPr lang="en-US" altLang="zh-CN" sz="2000" b="1" dirty="0"/>
              <a:t>;</a:t>
            </a:r>
            <a:r>
              <a:rPr lang="zh-CN" altLang="en-US" sz="2000" b="1" dirty="0"/>
              <a:t>没有什么困扰我们</a:t>
            </a:r>
            <a:r>
              <a:rPr lang="en-US" altLang="zh-CN" sz="2000" b="1" dirty="0"/>
              <a:t>;</a:t>
            </a:r>
            <a:r>
              <a:rPr lang="zh-CN" altLang="en-US" sz="2000" b="1" dirty="0"/>
              <a:t>我们拥有和平</a:t>
            </a:r>
            <a:r>
              <a:rPr lang="en-US" altLang="zh-CN" sz="2000" b="1" dirty="0"/>
              <a:t>;</a:t>
            </a:r>
            <a:r>
              <a:rPr lang="zh-CN" altLang="en-US" sz="2000" b="1" dirty="0"/>
              <a:t>我们的思想是纯净的。我们拥有完美而充实的生活。。。。</a:t>
            </a:r>
            <a:br>
              <a:rPr lang="en-US" altLang="zh-CN" sz="2000" b="1" dirty="0"/>
            </a:br>
            <a:r>
              <a:rPr lang="zh-CN" altLang="en-US" sz="2000" b="1" dirty="0"/>
              <a:t>是这样吗 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177549" y="1392138"/>
            <a:ext cx="49751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像阿古尔一样，我们相信上帝对我们的赐于，不会超出或达不到对我们有益的程度。（箴言</a:t>
            </a:r>
            <a:r>
              <a:rPr lang="en-US" altLang="zh-CN" sz="2000" b="1" dirty="0"/>
              <a:t>30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8-9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103" y="3497295"/>
            <a:ext cx="3706762" cy="3124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167150" y="3497295"/>
            <a:ext cx="329899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我们或许会发达 </a:t>
            </a:r>
            <a:r>
              <a:rPr lang="en-US" altLang="zh-CN" sz="2000" b="1" dirty="0"/>
              <a:t>;</a:t>
            </a:r>
            <a:r>
              <a:rPr lang="zh-CN" altLang="en-US" sz="2000" b="1" dirty="0"/>
              <a:t>我们可能有需求或问题。如果我们像保罗一样，完全确信上帝引导我们的人生，那么无论处境如何，我们都可以对祂保持信心。</a:t>
            </a:r>
            <a:br>
              <a:rPr lang="zh-CN" altLang="en-US" sz="2000" b="1" dirty="0"/>
            </a:br>
            <a:r>
              <a:rPr lang="zh-CN" altLang="en-US" sz="2000" b="1" dirty="0"/>
              <a:t>（腓立比书 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11-12,19</a:t>
            </a:r>
            <a:r>
              <a:rPr lang="en" sz="2000" b="1" dirty="0"/>
              <a:t>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226709" y="2413337"/>
            <a:ext cx="49259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当我们怀着这种信心生活时，我们确信“我靠着那加给我力量的，凡事都能做。”（腓立比书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13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285749" y="1238250"/>
            <a:ext cx="7285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当我们没有我们所认为自己需要的东西时会怎么样</a:t>
            </a:r>
            <a:r>
              <a:rPr lang="en" sz="2000" b="1" dirty="0"/>
              <a:t>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35931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知</a:t>
            </a:r>
            <a:r>
              <a:rPr lang="zh-CN" altLang="en-US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足</a:t>
            </a:r>
            <a:endParaRPr lang="en" sz="4400" b="1" spc="60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1" y="691247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sz="20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我的 神必照他荣耀的丰富，在基督耶稣里使你们一切所需用的都充足。</a:t>
            </a:r>
            <a:r>
              <a:rPr lang="en" sz="20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zh-CN" altLang="en-US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腓立比书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285749" y="2527009"/>
            <a:ext cx="7285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我们并不总知道所求是否符合祂的旨意，但有些请求我们确知总是符合祂的旨意的 </a:t>
            </a:r>
            <a:r>
              <a:rPr lang="en" sz="2000" b="1" dirty="0"/>
              <a:t>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285749" y="1763959"/>
            <a:ext cx="72850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让我们向主祈求，如果这符合祂的旨意，祂必赐给我们（雅各书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2b; </a:t>
            </a:r>
            <a:r>
              <a:rPr lang="zh-CN" altLang="en-US" sz="2000" b="1" dirty="0"/>
              <a:t>约翰一书 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14-15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987502" y="1677867"/>
            <a:ext cx="78653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zh-CN" altLang="en-US" sz="2800" b="1" dirty="0">
                <a:latin typeface="Constantia" panose="02030602050306030303" pitchFamily="18" charset="0"/>
              </a:rPr>
              <a:t>我们应该为来生而生活。过一种随便的、无目的的生活是非常可怜的。愿上帝帮助我们大家都实行自我牺牲，少些自我考虑，多多忘记自我和自私的利益，并且要行善，不是为了指望由此得尊荣，而是因为这是我们人生的目标，会符合我们存在的目的。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5485257" y="4841579"/>
            <a:ext cx="4597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/>
              <a:t>怀爱伦（ 崇高的恩召，八月二十四日）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690214" y="976897"/>
            <a:ext cx="4042205" cy="36625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应当一无挂虑，只要凡事借着祷告、祈求和感谢，将你们所要的告诉神。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zh-CN" altLang="en-US" sz="32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腓立比书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</a:t>
            </a: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708055" y="3858628"/>
            <a:ext cx="6336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</a:t>
            </a:r>
            <a:r>
              <a:rPr lang="zh-CN" altLang="en-US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天国公民的身份</a:t>
            </a:r>
            <a:r>
              <a:rPr lang="en" altLang="zh-CN" sz="2000" b="1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</a:t>
            </a: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效法有信心之人（腓立比书 </a:t>
            </a:r>
            <a:r>
              <a:rPr lang="en" sz="2000" b="1" noProof="0" dirty="0"/>
              <a:t>3:17-19)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完全的公民权（腓立比书 </a:t>
            </a:r>
            <a:r>
              <a:rPr lang="en" sz="2000" b="1" noProof="0" dirty="0"/>
              <a:t>3:20-21)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</a:t>
            </a:r>
            <a:r>
              <a:rPr lang="zh-CN" altLang="en-US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直到我们到达那里</a:t>
            </a:r>
            <a:r>
              <a:rPr lang="en" altLang="zh-CN" sz="2000" b="1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</a:t>
            </a: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和谐与喜乐（腓立比书 </a:t>
            </a:r>
            <a:r>
              <a:rPr lang="en" sz="2000" b="1" noProof="0" dirty="0"/>
              <a:t>4:1-6)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纯洁的思想（ 腓立比书 </a:t>
            </a:r>
            <a:r>
              <a:rPr lang="en" sz="2000" b="1" noProof="0" dirty="0"/>
              <a:t>4:7-9)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知足（ 腓立比书 </a:t>
            </a:r>
            <a:r>
              <a:rPr lang="en" sz="2000" b="1" noProof="0" dirty="0"/>
              <a:t>4:10-13, 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5" y="153353"/>
            <a:ext cx="7047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保罗在书信中明确表示，我们不是这个世界的公民。通过接受耶稣为我们的救主，我们重生了。有了这次新生，我们成为了天国的公民。</a:t>
            </a:r>
            <a:endParaRPr lang="en" sz="2000" b="1" noProof="0" dirty="0"/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698683"/>
            <a:ext cx="3926014" cy="39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3316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56255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69827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3896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00952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389792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520101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5" y="1479546"/>
            <a:ext cx="70476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虽然我们尊重并服从这个世界的法律和规范，但我们的生活方式，实际上，是遵循更高尚，更广大的道德标准。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天国公民的身份</a:t>
            </a:r>
            <a:endParaRPr lang="en" sz="6600" b="1" noProof="0" dirty="0">
              <a:ln w="12700">
                <a:solidFill>
                  <a:srgbClr val="009A54"/>
                </a:solidFill>
                <a:prstDash val="solid"/>
              </a:ln>
              <a:pattFill prst="narHorz">
                <a:fgClr>
                  <a:srgbClr val="00FF8D"/>
                </a:fgClr>
                <a:bgClr>
                  <a:srgbClr val="6DFFBD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10678" y="-3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zh-CN" altLang="en-US" sz="4000" b="1" spc="600" noProof="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效学有信心之人</a:t>
            </a:r>
            <a:endParaRPr lang="en" sz="4000" b="1" spc="600" noProof="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1100137" y="720779"/>
            <a:ext cx="998220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弟兄们，你们要一同效法我，也当留意看那些照我们榜样行的人。</a:t>
            </a:r>
            <a:r>
              <a:rPr lang="en" sz="20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zh-CN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腓立比书 </a:t>
            </a:r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3:17)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381291"/>
            <a:ext cx="1211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我们每个人都有以某种方式塑造过我们的人生或思想的人。也许是艺术家、运动员、音乐家、歌手。也许是牧师、传教士、忠心的弟兄姐妹。</a:t>
            </a:r>
            <a:endParaRPr lang="en" sz="2000" b="1" noProof="0" dirty="0"/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474893"/>
            <a:ext cx="3624724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251" y="2231923"/>
            <a:ext cx="3646077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4020701" y="2370550"/>
            <a:ext cx="42883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这些“榜样”是否帮助我们成长，或引导我们走上了本不该走的道路呢 </a:t>
            </a:r>
            <a:r>
              <a:rPr lang="en" sz="2000" b="1" noProof="0" dirty="0"/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941148" y="3510678"/>
            <a:ext cx="43097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保罗邀请我们效法那些以榜样鼓动我们、激励我们变得更好的人（腓立比书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17</a:t>
            </a:r>
            <a:r>
              <a:rPr lang="zh-CN" altLang="en-US" sz="2000" b="1" dirty="0"/>
              <a:t>）。他还警告我们，即使在信徒中，也有人是不配被效法的（腓立比书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18-19</a:t>
            </a:r>
            <a:r>
              <a:rPr lang="en" sz="2000" b="1" noProof="0" dirty="0"/>
              <a:t>)</a:t>
            </a:r>
            <a:r>
              <a:rPr lang="zh-CN" altLang="en-US" sz="2000" b="1" noProof="0" dirty="0"/>
              <a:t>。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178671" y="5806479"/>
            <a:ext cx="80293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他们之间有什么区别呢 ？有些人只想着世俗的事情，而有些人则专注于耶稣。好的榜样转过来又是效法基督的人（哥林多前书 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）。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1114501" y="0"/>
            <a:ext cx="790513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4000" b="1" dirty="0">
                <a:ln/>
                <a:solidFill>
                  <a:schemeClr val="accent3"/>
                </a:solidFill>
              </a:rPr>
              <a:t>完全的公民身份</a:t>
            </a:r>
            <a:endParaRPr lang="en" sz="40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1175491" y="757189"/>
            <a:ext cx="778315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我们却是天上的国民，并且等候救主，就是主耶稣基督从天上降临。</a:t>
            </a:r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腓立比书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841215" y="1644774"/>
            <a:ext cx="364776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让我们面对这个事实。我们基督徒面临一个问题：就是双重国籍。我们既是这个世界的公民，同时也是天国的公民。这给我们带来了严重的冲突</a:t>
            </a:r>
            <a:endParaRPr lang="en-MY" altLang="zh-CN" sz="2000" b="1" dirty="0"/>
          </a:p>
          <a:p>
            <a:pPr>
              <a:spcBef>
                <a:spcPts val="600"/>
              </a:spcBef>
            </a:pPr>
            <a:r>
              <a:rPr lang="zh-CN" altLang="en-US" sz="2000" b="1" dirty="0"/>
              <a:t>（罗 </a:t>
            </a:r>
            <a:r>
              <a:rPr lang="en-US" altLang="zh-CN" sz="2000" b="1" dirty="0"/>
              <a:t>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22-23</a:t>
            </a:r>
            <a:r>
              <a:rPr lang="en" sz="2000" b="1" noProof="0" dirty="0"/>
              <a:t>)</a:t>
            </a:r>
            <a:r>
              <a:rPr lang="zh-CN" altLang="en-US" sz="2000" b="1" noProof="0" dirty="0"/>
              <a:t>。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988883"/>
              </p:ext>
            </p:extLst>
          </p:nvPr>
        </p:nvGraphicFramePr>
        <p:xfrm>
          <a:off x="6488984" y="1435510"/>
          <a:ext cx="5634191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406440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733364" y="5375561"/>
            <a:ext cx="36477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当我们复活（或变化时），死亡就对我们失去了力量时，将会有什么事发生呢 </a:t>
            </a:r>
            <a:r>
              <a:rPr lang="en" sz="2000" b="1" noProof="0" dirty="0"/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733364" y="3764083"/>
            <a:ext cx="36477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我们什么时候才能获得完全的天国公民身份呢 ？我们什么时候才能不再是这个罪恶世界的公民呢 ？就是在基督复临时（腓立比书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20</a:t>
            </a:r>
            <a:r>
              <a:rPr lang="en" sz="2000" b="1" noProof="0" dirty="0"/>
              <a:t>)</a:t>
            </a:r>
            <a:r>
              <a:rPr lang="zh-CN" altLang="en-US" sz="2000" b="1" noProof="0" dirty="0"/>
              <a:t>。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直到我们到达那里</a:t>
            </a:r>
            <a:endParaRPr lang="en" sz="6600" b="1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zh-CN" altLang="en-US" sz="4000" b="1" spc="60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和谐与喜乐</a:t>
            </a:r>
            <a:endParaRPr lang="en" sz="4000" b="1" spc="600" noProof="0" dirty="0">
              <a:ln w="12700" cmpd="sng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chemeClr val="accent5"/>
                  </a:gs>
                  <a:gs pos="4000">
                    <a:schemeClr val="accent5">
                      <a:lumMod val="60000"/>
                      <a:lumOff val="40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  <a:alpha val="86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1347787" y="733183"/>
            <a:ext cx="9496425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你们要靠主常常喜乐！我再说，你们要喜乐</a:t>
            </a:r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!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zh-CN" altLang="en-U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（腓立比书 </a:t>
            </a:r>
            <a:r>
              <a:rPr lang="en-US" altLang="zh-C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zh-CN" altLang="en-U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：</a:t>
            </a:r>
            <a:r>
              <a:rPr lang="en-US" altLang="zh-C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zh-CN" altLang="en-U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）</a:t>
            </a:r>
            <a:endParaRPr lang="en" sz="1400" b="1" noProof="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161285" y="1525616"/>
            <a:ext cx="8186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在信的结尾，保罗将个人问候与实用建议交织在一起。他请求西齐格斯（忠实伙伴）和革利免帮助友阿爹和循都基和谐共处。在保罗的同工中，他说：“他们的名字都写在生命书里”（腓立比书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2-3</a:t>
            </a:r>
            <a:r>
              <a:rPr lang="zh-CN" altLang="en-US" sz="2000" b="1" dirty="0"/>
              <a:t>）。</a:t>
            </a:r>
            <a:endParaRPr lang="en" sz="2000" b="1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020758"/>
            <a:ext cx="2681466" cy="363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902633" y="2875492"/>
            <a:ext cx="53364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以下建议可能会让我们困惑：“要常常喜乐</a:t>
            </a:r>
            <a:r>
              <a:rPr lang="en-US" altLang="zh-CN" sz="2000" b="1" dirty="0"/>
              <a:t>[...]</a:t>
            </a:r>
            <a:r>
              <a:rPr lang="zh-CN" altLang="en-US" sz="2000" b="1" dirty="0"/>
              <a:t>不要为任何事忧虑“（腓立比书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4,6</a:t>
            </a:r>
            <a:r>
              <a:rPr lang="zh-CN" altLang="en-US" sz="2000" b="1" dirty="0"/>
              <a:t>）。在这个充满问题和苦难的世界里，这又怎么可能呢 </a:t>
            </a:r>
            <a:r>
              <a:rPr lang="en" sz="2000" b="1" noProof="0" dirty="0"/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902633" y="4427009"/>
            <a:ext cx="58677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这是可能的，因为我们的喜乐“在主里”（腓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4a</a:t>
            </a:r>
            <a:r>
              <a:rPr lang="zh-CN" altLang="en-US" sz="2000" b="1" dirty="0"/>
              <a:t>）。我们将焦虑倾诉于祂，坚信祂能为我们承担这些痛苦（马太福音 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31-34; </a:t>
            </a:r>
            <a:r>
              <a:rPr lang="zh-CN" altLang="en-US" sz="2000" b="1" dirty="0"/>
              <a:t>彼前书 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7</a:t>
            </a:r>
            <a:r>
              <a:rPr lang="zh-CN" altLang="en-US" sz="2000" b="1" dirty="0"/>
              <a:t>）</a:t>
            </a:r>
            <a:endParaRPr lang="en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902632" y="5639961"/>
            <a:ext cx="5867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我们如何将焦虑交讬给耶稣呢 ？乃是通过祷告（腓立比书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6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s-E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2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zh-CN" altLang="en-US" sz="4400" b="1" spc="600" noProof="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纯洁的思想</a:t>
            </a:r>
            <a:endParaRPr lang="en" sz="4400" b="1" spc="600" noProof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1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0" y="722508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弟兄们，我还有未尽的话：凡是真实的、可敬的、公义的、清洁的、可爱的、有美名</a:t>
            </a:r>
          </a:p>
          <a:p>
            <a:pPr algn="ctr"/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的，若有甚么德行，若有甚么称赞，这些事你们都要思念。</a:t>
            </a:r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（腓立比书 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4:8)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3" y="1680681"/>
            <a:ext cx="6806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将我们的焦虑交讬于耶稣并喜乐的结果是平安（腓立比书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7</a:t>
            </a:r>
            <a:r>
              <a:rPr lang="zh-CN" altLang="en-US" sz="2000" b="1" dirty="0"/>
              <a:t>）。这是世人无法给予或夺走的平安（约翰福音 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27;16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33</a:t>
            </a:r>
            <a:r>
              <a:rPr lang="en" sz="2000" b="1" dirty="0"/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179670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3165714" y="5177319"/>
            <a:ext cx="3642476" cy="1172825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2000" b="1" dirty="0"/>
              <a:t>总结来说</a:t>
            </a:r>
            <a:r>
              <a:rPr lang="en" sz="2000" b="1" dirty="0"/>
              <a:t>: “</a:t>
            </a:r>
            <a:r>
              <a:rPr lang="zh-CN" altLang="en-US" sz="2000" b="1" dirty="0"/>
              <a:t>若有甚么称赞，这些事你们都要思念。</a:t>
            </a:r>
            <a:r>
              <a:rPr lang="en" sz="2000" b="1" dirty="0"/>
              <a:t>”           ( </a:t>
            </a:r>
            <a:r>
              <a:rPr lang="zh-CN" altLang="en-US" sz="2000" b="1" dirty="0"/>
              <a:t>腓立比书 </a:t>
            </a:r>
            <a:r>
              <a:rPr lang="en" sz="2000" b="1" dirty="0"/>
              <a:t>4:8</a:t>
            </a:r>
            <a:r>
              <a:rPr lang="zh-CN" altLang="en-US" sz="2000" b="1" dirty="0"/>
              <a:t>后段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67050" y="2766923"/>
            <a:ext cx="38398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根据保罗所说，这份平安将保守我们的心怀意念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护卫（ 腓立比书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7</a:t>
            </a:r>
            <a:r>
              <a:rPr lang="zh-CN" altLang="en-US" sz="2000" b="1" dirty="0"/>
              <a:t>后段 ）。为了让这个护卫有效工作，我们应该思念哪些事情呢（腓立比书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）？</a:t>
            </a:r>
            <a:endParaRPr lang="en" sz="2000" b="1" dirty="0"/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2047</Words>
  <Application>Microsoft Office PowerPoint</Application>
  <PresentationFormat>Panorámica</PresentationFormat>
  <Paragraphs>69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Aptos Display</vt:lpstr>
      <vt:lpstr>Century Gothic</vt:lpstr>
      <vt:lpstr>Wingdings 3</vt:lpstr>
      <vt:lpstr>Aptos</vt:lpstr>
      <vt:lpstr>Constantia</vt:lpstr>
      <vt:lpstr>Comic Sans MS</vt:lpstr>
      <vt:lpstr>Arial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94</cp:revision>
  <dcterms:created xsi:type="dcterms:W3CDTF">2026-01-12T07:53:42Z</dcterms:created>
  <dcterms:modified xsi:type="dcterms:W3CDTF">2026-02-08T18:20:22Z</dcterms:modified>
</cp:coreProperties>
</file>