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60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zh-CN" altLang="en-US" sz="2000" b="1" dirty="0">
              <a:solidFill>
                <a:schemeClr val="tx2">
                  <a:lumMod val="50000"/>
                </a:schemeClr>
              </a:solidFill>
            </a:rPr>
            <a:t>如何研究圣经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时间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地点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zh-CN" altLang="en-US" sz="2000" b="1" dirty="0">
              <a:solidFill>
                <a:schemeClr val="accent2">
                  <a:lumMod val="50000"/>
                </a:schemeClr>
              </a:solidFill>
            </a:rPr>
            <a:t>研究圣经的益处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分享它的益处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食用它的益处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2000" dirty="0">
              <a:effectLst>
                <a:outerShdw blurRad="38100" dist="38100" dir="2700000" algn="tl">
                  <a:srgbClr val="000000"/>
                </a:outerShdw>
              </a:effectLst>
            </a:rPr>
            <a:t>方法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有深度的研读圣经包括了四个部分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祷告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诵读和了解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[</a:t>
          </a:r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建议的技巧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]</a:t>
          </a: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祷告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分享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>
              <a:effectLst/>
            </a:rPr>
            <a:t>邀请圣灵来做你研经的导师</a:t>
          </a:r>
          <a:endParaRPr lang="en" sz="2000" b="1" dirty="0">
            <a:effectLst/>
          </a:endParaRP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zh-CN" altLang="en-US" sz="2000" b="1" dirty="0">
              <a:effectLst/>
            </a:rPr>
            <a:t>选择一节或一段经文</a:t>
          </a:r>
          <a:endParaRPr lang="en" sz="2000" b="1" dirty="0">
            <a:effectLst/>
          </a:endParaRP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>
              <a:effectLst/>
            </a:rPr>
            <a:t>祂会感动你的心思意念，使你明白你所读的经文</a:t>
          </a:r>
          <a:endParaRPr lang="es-ES" sz="20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zh-CN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把重点画线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zh-CN" altLang="en-US" sz="2000" b="1" kern="1200" dirty="0">
              <a:effectLst/>
            </a:rPr>
            <a:t>求上帝帮助你把你所学习到的思想应用在生活上</a:t>
          </a:r>
          <a:endParaRPr lang="en" sz="2000" b="1" kern="1200" dirty="0">
            <a:effectLst/>
          </a:endParaRP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zh-CN" altLang="en-US" sz="2000" b="1" kern="1200" dirty="0">
              <a:effectLst/>
            </a:rPr>
            <a:t>想想你能和谁分享你刚刚学习到的</a:t>
          </a:r>
          <a:endParaRPr lang="en" sz="2000" b="1" kern="1200" dirty="0">
            <a:effectLst/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zh-CN" alt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写下来以帮助你记在心里</a:t>
          </a:r>
          <a:endParaRPr lang="en" sz="2000" b="1" kern="1200" dirty="0">
            <a:effectLst/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写下这些重点感动你的思想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其他研经方法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CN" altLang="en-US" sz="2400" b="1" dirty="0">
              <a:solidFill>
                <a:schemeClr val="tx1"/>
              </a:solidFill>
              <a:effectLst/>
            </a:rPr>
            <a:t>以经文比较经文（以赛亚书</a:t>
          </a:r>
          <a:r>
            <a:rPr lang="en-US" altLang="zh-CN" sz="2400" b="1" dirty="0">
              <a:solidFill>
                <a:schemeClr val="tx1"/>
              </a:solidFill>
              <a:effectLst/>
            </a:rPr>
            <a:t>28</a:t>
          </a:r>
          <a:r>
            <a:rPr lang="zh-CN" altLang="en-US" sz="2400" b="1" dirty="0">
              <a:solidFill>
                <a:schemeClr val="tx1"/>
              </a:solidFill>
              <a:effectLst/>
            </a:rPr>
            <a:t>：</a:t>
          </a:r>
          <a:r>
            <a:rPr lang="en-US" altLang="zh-CN" sz="2400" b="1" dirty="0">
              <a:solidFill>
                <a:schemeClr val="tx1"/>
              </a:solidFill>
              <a:effectLst/>
            </a:rPr>
            <a:t>10</a:t>
          </a:r>
          <a:r>
            <a:rPr lang="en" sz="2000" b="1" dirty="0">
              <a:solidFill>
                <a:schemeClr val="tx1"/>
              </a:solidFill>
              <a:effectLst/>
            </a:rPr>
            <a:t>)</a:t>
          </a: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zh-CN" altLang="en-US" sz="2400" b="1" dirty="0">
              <a:solidFill>
                <a:schemeClr val="tx1"/>
              </a:solidFill>
              <a:effectLst/>
            </a:rPr>
            <a:t>研究几章或一整卷书</a:t>
          </a:r>
          <a:endParaRPr lang="en" sz="2400" b="1" dirty="0">
            <a:solidFill>
              <a:schemeClr val="tx1"/>
            </a:solidFill>
            <a:effectLst/>
          </a:endParaRP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zh-CN" altLang="en-US" sz="2400" b="1" dirty="0">
              <a:solidFill>
                <a:schemeClr val="tx1"/>
              </a:solidFill>
              <a:effectLst/>
            </a:rPr>
            <a:t>藉着经文索引的帮助来研究一个题目或一个词</a:t>
          </a:r>
          <a:endParaRPr lang="en" sz="2400" b="1" dirty="0">
            <a:solidFill>
              <a:schemeClr val="tx1"/>
            </a:solidFill>
            <a:effectLst/>
          </a:endParaRP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2400" b="1" dirty="0">
              <a:solidFill>
                <a:schemeClr val="tx1"/>
              </a:solidFill>
              <a:effectLst/>
            </a:rPr>
            <a:t>参考经文注释或词典</a:t>
          </a:r>
          <a:endParaRPr lang="en" sz="2400" b="1" dirty="0">
            <a:solidFill>
              <a:schemeClr val="tx1"/>
            </a:solidFill>
            <a:effectLst/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zh-CN" altLang="en-US" sz="2400" b="1" dirty="0">
              <a:solidFill>
                <a:schemeClr val="tx1"/>
              </a:solidFill>
              <a:effectLst/>
            </a:rPr>
            <a:t>同时配搭怀爱伦所著的历代之争丛书一起研读经文</a:t>
          </a:r>
          <a:endParaRPr lang="en" sz="2400" b="1" dirty="0">
            <a:solidFill>
              <a:schemeClr val="tx1"/>
            </a:solidFill>
            <a:effectLst/>
          </a:endParaRP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2">
                  <a:lumMod val="50000"/>
                </a:schemeClr>
              </a:solidFill>
            </a:rPr>
            <a:t>如何研究圣经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时间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地点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方法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accent2">
                  <a:lumMod val="50000"/>
                </a:schemeClr>
              </a:solidFill>
            </a:rPr>
            <a:t>研究圣经的益处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分享它的益处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食用它的益处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8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32"/>
              </a:lnTo>
              <a:lnTo>
                <a:pt x="349532" y="28850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有深度的研读圣经包括了四个部分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祷告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/>
            </a:rPr>
            <a:t>邀请圣灵来做你研经的导师</a:t>
          </a:r>
          <a:endParaRPr lang="en" sz="2000" b="1" kern="1200" dirty="0">
            <a:effectLst/>
          </a:endParaRP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/>
            </a:rPr>
            <a:t>祂会感动你的心思意念，使你明白你所读的经文</a:t>
          </a:r>
          <a:endParaRPr lang="es-ES" sz="2000" b="1" kern="1200" dirty="0">
            <a:effectLst/>
          </a:endParaRP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诵读和了解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[</a:t>
          </a: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建议的技巧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]</a:t>
          </a: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/>
            </a:rPr>
            <a:t>选择一节或一段经文</a:t>
          </a:r>
          <a:endParaRPr lang="en" sz="2000" b="1" kern="1200" dirty="0">
            <a:effectLst/>
          </a:endParaRP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写下来以帮助你记在心里</a:t>
          </a:r>
          <a:endParaRPr lang="en" sz="2000" b="1" kern="1200" dirty="0">
            <a:effectLst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把重点画线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写下这些重点感动你的思想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祷告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/>
            </a:rPr>
            <a:t>求上帝帮助你把你所学习到的思想应用在生活上</a:t>
          </a:r>
          <a:endParaRPr lang="en" sz="2000" b="1" kern="1200" dirty="0">
            <a:effectLst/>
          </a:endParaRP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分享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/>
            </a:rPr>
            <a:t>想想你能和谁分享你刚刚学习到的</a:t>
          </a:r>
          <a:endParaRPr lang="en" sz="2000" b="1" kern="1200" dirty="0">
            <a:effectLst/>
          </a:endParaRP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其他研经方法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tx1"/>
              </a:solidFill>
              <a:effectLst/>
            </a:rPr>
            <a:t>以经文比较经文（以赛亚书</a:t>
          </a:r>
          <a:r>
            <a:rPr lang="en-US" altLang="zh-CN" sz="2400" b="1" kern="1200" dirty="0">
              <a:solidFill>
                <a:schemeClr val="tx1"/>
              </a:solidFill>
              <a:effectLst/>
            </a:rPr>
            <a:t>28</a:t>
          </a:r>
          <a:r>
            <a:rPr lang="zh-CN" altLang="en-US" sz="2400" b="1" kern="1200" dirty="0">
              <a:solidFill>
                <a:schemeClr val="tx1"/>
              </a:solidFill>
              <a:effectLst/>
            </a:rPr>
            <a:t>：</a:t>
          </a:r>
          <a:r>
            <a:rPr lang="en-US" altLang="zh-CN" sz="2400" b="1" kern="1200" dirty="0">
              <a:solidFill>
                <a:schemeClr val="tx1"/>
              </a:solidFill>
              <a:effectLst/>
            </a:rPr>
            <a:t>10</a:t>
          </a:r>
          <a:r>
            <a:rPr lang="en" sz="2000" b="1" kern="1200" dirty="0">
              <a:solidFill>
                <a:schemeClr val="tx1"/>
              </a:solidFill>
              <a:effectLst/>
            </a:rPr>
            <a:t>)</a:t>
          </a: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tx1"/>
              </a:solidFill>
              <a:effectLst/>
            </a:rPr>
            <a:t>研究几章或一整卷书</a:t>
          </a:r>
          <a:endParaRPr lang="en" sz="2400" b="1" kern="1200" dirty="0">
            <a:solidFill>
              <a:schemeClr val="tx1"/>
            </a:solidFill>
            <a:effectLst/>
          </a:endParaRP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tx1"/>
              </a:solidFill>
              <a:effectLst/>
            </a:rPr>
            <a:t>藉着经文索引的帮助来研究一个题目或一个词</a:t>
          </a:r>
          <a:endParaRPr lang="en" sz="2400" b="1" kern="1200" dirty="0">
            <a:solidFill>
              <a:schemeClr val="tx1"/>
            </a:solidFill>
            <a:effectLst/>
          </a:endParaRP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tx1"/>
              </a:solidFill>
              <a:effectLst/>
            </a:rPr>
            <a:t>参考经文注释或词典</a:t>
          </a:r>
          <a:endParaRPr lang="en" sz="2400" b="1" kern="1200" dirty="0">
            <a:solidFill>
              <a:schemeClr val="tx1"/>
            </a:solidFill>
            <a:effectLst/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tx1"/>
              </a:solidFill>
              <a:effectLst/>
            </a:rPr>
            <a:t>同时配搭怀爱伦所著的历代之争丛书一起研读经文</a:t>
          </a:r>
          <a:endParaRPr lang="en" sz="2400" b="1" kern="1200" dirty="0">
            <a:solidFill>
              <a:schemeClr val="tx1"/>
            </a:solidFill>
            <a:effectLst/>
          </a:endParaRP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47B40-F9B2-48C3-A2C4-8CF83D998740}" type="datetimeFigureOut">
              <a:rPr lang="en-MY" smtClean="0"/>
              <a:t>28/4/2026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8EB62-9090-4A47-9BF7-65BCD7328147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0072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8EB62-9090-4A47-9BF7-65BCD7328147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5918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8EB62-9090-4A47-9BF7-65BCD7328147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5276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8EB62-9090-4A47-9BF7-65BCD7328147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350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8EB62-9090-4A47-9BF7-65BCD7328147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619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8EB62-9090-4A47-9BF7-65BCD7328147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634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openxmlformats.org/officeDocument/2006/relationships/image" Target="../media/image21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057650"/>
            <a:ext cx="50055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如何研究</a:t>
            </a:r>
            <a:endParaRPr lang="en-US" altLang="zh-CN" sz="52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zh-CN" altLang="en-US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圣经</a:t>
            </a:r>
            <a:endParaRPr lang="en" sz="52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78235" y="6254411"/>
            <a:ext cx="500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二零二六年五月二日。第五课</a:t>
            </a:r>
            <a:endParaRPr lang="en" sz="24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分享圣经的好处</a:t>
            </a:r>
            <a:endParaRPr lang="en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691397"/>
            <a:ext cx="119227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主耶和华赐我受教者的舌头、使我知道怎样用言语扶助疲乏的人．主每早晨提醒、提醒我的耳朵、使我能听、像受教者一样。</a:t>
            </a:r>
            <a:r>
              <a:rPr lang="e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( </a:t>
            </a:r>
            <a:r>
              <a:rPr lang="zh-CN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以赛亚书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50:4 )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/>
              <a:t>你被要求为周六的礼拜准备一篇讲道。你专门花时间，以祷告的心去学习圣灵感动你去选择的主题。在周六，你大有能力的讲道。请问谁最能从这次讲道中受益呢 </a:t>
            </a:r>
            <a:r>
              <a:rPr lang="zh-CN" altLang="en-US" sz="2000" b="1" dirty="0"/>
              <a:t>？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36578" y="2694141"/>
            <a:ext cx="60976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/>
              <a:t>我们与他人分享的圣经研究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无论是在讲道中还是在私下个人场合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都带有双重的益处，</a:t>
            </a:r>
            <a:endParaRPr lang="en" sz="24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251056"/>
            <a:ext cx="6079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/>
              <a:t>在这两种情况下，与神的关系都得到了加强和加深。这就是神话语的力量，“必不徒然返回”（以赛亚书</a:t>
            </a:r>
            <a:r>
              <a:rPr lang="en-US" altLang="zh-CN" sz="2400" b="1" dirty="0"/>
              <a:t>55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11</a:t>
            </a:r>
            <a:r>
              <a:rPr lang="en" sz="2400" b="1" dirty="0"/>
              <a:t>)</a:t>
            </a:r>
            <a:r>
              <a:rPr lang="zh-CN" altLang="en-US" sz="2400" b="1" dirty="0"/>
              <a:t>。</a:t>
            </a:r>
            <a:endParaRPr lang="en" sz="24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3892022"/>
            <a:ext cx="61155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/>
              <a:t>首先，我们从所学中受益了。其次，我们与之分享这些知识的人也受益了，并被鼓励深入挖掘这些知识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食用它的好处</a:t>
            </a:r>
            <a:endParaRPr lang="en" sz="40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781050" y="601075"/>
            <a:ext cx="10629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你的言语在我上膛何等甘美．在我口中比蜜更甜！</a:t>
            </a:r>
            <a:r>
              <a:rPr lang="en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诗篇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119:103)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/>
              <a:t>我们必须吃神的话语（耶利米书</a:t>
            </a:r>
            <a:r>
              <a:rPr lang="en-US" altLang="zh-CN" sz="2400" b="1" dirty="0"/>
              <a:t>15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16</a:t>
            </a:r>
            <a:r>
              <a:rPr lang="en" sz="2400" b="1" dirty="0"/>
              <a:t>)!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74" y="1284340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8696" y="4538461"/>
            <a:ext cx="539237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zh-CN" altLang="en-US" sz="2000" b="1" dirty="0"/>
              <a:t>无论人类的智力进步如何，都不要认为不需要彻底且持续地在圣经中寻找更大的亮光。</a:t>
            </a:r>
            <a:endParaRPr lang="en-MY" altLang="zh-CN" sz="2000" b="1" dirty="0"/>
          </a:p>
          <a:p>
            <a:pPr>
              <a:spcBef>
                <a:spcPts val="600"/>
              </a:spcBef>
            </a:pPr>
            <a:r>
              <a:rPr lang="zh-CN" altLang="en-US" sz="2000" b="1" dirty="0"/>
              <a:t>作为一群子民，我们每个人都被呼召成为研究预言的学生。”                                                            </a:t>
            </a:r>
            <a:endParaRPr lang="en-MY" altLang="zh-CN" sz="2000" b="1" dirty="0"/>
          </a:p>
          <a:p>
            <a:pPr>
              <a:spcBef>
                <a:spcPts val="600"/>
              </a:spcBef>
            </a:pPr>
            <a:r>
              <a:rPr lang="zh-CN" altLang="en-US" sz="2000" b="1" dirty="0"/>
              <a:t>怀爱伦</a:t>
            </a:r>
            <a:r>
              <a:rPr lang="en-US" altLang="zh-CN" sz="2000" b="1" dirty="0"/>
              <a:t>《</a:t>
            </a:r>
            <a:r>
              <a:rPr lang="zh-CN" altLang="en-US" sz="2000" b="1" dirty="0"/>
              <a:t>给作家与编辑的勉言</a:t>
            </a:r>
            <a:r>
              <a:rPr lang="en-US" altLang="zh-CN" sz="2000" b="1" dirty="0"/>
              <a:t>》</a:t>
            </a:r>
            <a:r>
              <a:rPr lang="zh-CN" altLang="en-US" sz="2000" b="1" dirty="0"/>
              <a:t>，原文第</a:t>
            </a:r>
            <a:r>
              <a:rPr lang="en-US" altLang="zh-CN" sz="2000" b="1" dirty="0"/>
              <a:t>41</a:t>
            </a:r>
            <a:r>
              <a:rPr lang="zh-CN" altLang="en-US" sz="2000" b="1" dirty="0"/>
              <a:t>页。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5" y="3313800"/>
            <a:ext cx="746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/>
              <a:t>我们只需靠近并倾听神通过圣经告诉我们的话（以赛亚书</a:t>
            </a:r>
            <a:r>
              <a:rPr lang="en-US" altLang="zh-CN" sz="2400" b="1" dirty="0"/>
              <a:t>55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）。我们花越多时间深入阅读圣经，获得的滋养和祝福就越多。</a:t>
            </a:r>
            <a:endParaRPr lang="en" sz="24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354850" y="2867525"/>
            <a:ext cx="7467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400" b="1" dirty="0">
                <a:solidFill>
                  <a:prstClr val="black"/>
                </a:solidFill>
              </a:rPr>
              <a:t>更甚者，这粮食是免费的（以赛亚书</a:t>
            </a:r>
            <a:r>
              <a:rPr lang="en-US" altLang="zh-CN" sz="2400" b="1" dirty="0">
                <a:solidFill>
                  <a:prstClr val="black"/>
                </a:solidFill>
              </a:rPr>
              <a:t>55</a:t>
            </a:r>
            <a:r>
              <a:rPr lang="zh-CN" altLang="en-US" sz="2400" b="1" dirty="0">
                <a:solidFill>
                  <a:prstClr val="black"/>
                </a:solidFill>
              </a:rPr>
              <a:t>：</a:t>
            </a:r>
            <a:r>
              <a:rPr lang="en-US" altLang="zh-CN" sz="2400" b="1" dirty="0">
                <a:solidFill>
                  <a:prstClr val="black"/>
                </a:solidFill>
              </a:rPr>
              <a:t>1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 !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5" y="1642864"/>
            <a:ext cx="746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400" b="1" dirty="0">
                <a:solidFill>
                  <a:prstClr val="black"/>
                </a:solidFill>
              </a:rPr>
              <a:t>虽然它比蜂蜜更甜，但我们不应照字面上说的吃掉它（诗篇</a:t>
            </a:r>
            <a:r>
              <a:rPr lang="en-US" altLang="zh-CN" sz="2400" b="1" dirty="0">
                <a:solidFill>
                  <a:prstClr val="black"/>
                </a:solidFill>
              </a:rPr>
              <a:t>119</a:t>
            </a:r>
            <a:r>
              <a:rPr lang="zh-CN" altLang="en-US" sz="2400" b="1" dirty="0">
                <a:solidFill>
                  <a:prstClr val="black"/>
                </a:solidFill>
              </a:rPr>
              <a:t>：</a:t>
            </a:r>
            <a:r>
              <a:rPr lang="en-US" altLang="zh-CN" sz="2400" b="1" dirty="0">
                <a:solidFill>
                  <a:prstClr val="black"/>
                </a:solidFill>
              </a:rPr>
              <a:t>103</a:t>
            </a:r>
            <a:r>
              <a:rPr lang="zh-CN" altLang="en-US" sz="2400" b="1" dirty="0">
                <a:solidFill>
                  <a:prstClr val="black"/>
                </a:solidFill>
              </a:rPr>
              <a:t>）。研读圣经是心灵的食粮，它是能疗愈心灵、改变品格的真正食粮。</a:t>
            </a:r>
            <a:endParaRPr lang="en-MY" altLang="zh-CN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455426" y="1016616"/>
            <a:ext cx="10031599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zh-CN" altLang="en-US" sz="3200" b="1" dirty="0">
                <a:latin typeface="Constantia" panose="02030602050306030303" pitchFamily="18" charset="0"/>
              </a:rPr>
              <a:t>单单读圣经不能获得上天所预计的成果。我们必须研究圣经，将它珍藏在心中。不用心努力，就得不到上帝的知识。我们要殷勤研究圣经，恳求上帝派圣灵帮助，使我们明白祂的圣言。我们应该阅读一节，然后集中思想弄清楚上帝在这一节中教导我们什么。</a:t>
            </a:r>
            <a:r>
              <a:rPr lang="en-US" altLang="zh-CN" sz="3200" b="1" dirty="0">
                <a:latin typeface="Constantia" panose="02030602050306030303" pitchFamily="18" charset="0"/>
              </a:rPr>
              <a:t>【</a:t>
            </a:r>
            <a:r>
              <a:rPr lang="zh-CN" altLang="en-US" sz="3200" b="1" dirty="0">
                <a:latin typeface="Constantia" panose="02030602050306030303" pitchFamily="18" charset="0"/>
              </a:rPr>
              <a:t>。。。。。</a:t>
            </a:r>
            <a:r>
              <a:rPr lang="en-US" altLang="zh-CN" sz="3200" b="1" dirty="0">
                <a:latin typeface="Constantia" panose="02030602050306030303" pitchFamily="18" charset="0"/>
              </a:rPr>
              <a:t>】</a:t>
            </a:r>
            <a:endParaRPr lang="en" sz="32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zh-CN" altLang="en-US" sz="3200" b="1" dirty="0">
                <a:latin typeface="Constantia" panose="02030602050306030303" pitchFamily="18" charset="0"/>
              </a:rPr>
              <a:t>上帝的道是生命的粮。凡是吃了又消化，使之成为自己每一行动与每一品格属性之组成部分的人，必在上帝的大能中茁壮成长。它会给心灵提供永远的活力、完善我们的经验，并带来永久的喜乐。</a:t>
            </a:r>
            <a:endParaRPr lang="en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6603999" y="5469105"/>
            <a:ext cx="3799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/>
              <a:t>怀爱伦（高举主耶稣，四月七日）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7077075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zh-CN" alt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我口所出的话、也必如此、决不徒然返回、却要成就我所喜悦的、在我发他去成就的事上</a:t>
            </a:r>
            <a:r>
              <a:rPr lang="en-US" altLang="zh-CN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〔</a:t>
            </a:r>
            <a:r>
              <a:rPr lang="zh-CN" alt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发他去成就或作所命定</a:t>
            </a:r>
            <a:r>
              <a:rPr lang="en-US" altLang="zh-CN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〕</a:t>
            </a:r>
            <a:r>
              <a:rPr lang="zh-CN" alt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必然亨通。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zh-CN" altLang="en-US" b="1" dirty="0">
                <a:solidFill>
                  <a:srgbClr val="E4CE84"/>
                </a:solidFill>
                <a:latin typeface="Comic Sans MS" panose="030F0702030302020204" pitchFamily="66" charset="0"/>
              </a:rPr>
              <a:t>以赛亚书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55:11)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881446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76959"/>
            <a:ext cx="6296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zh-CN" altLang="en-US" sz="2000" b="1" dirty="0"/>
              <a:t>。。。。人被圣灵感动说出　神的话来</a:t>
            </a:r>
            <a:r>
              <a:rPr lang="en" sz="2000" b="1" dirty="0"/>
              <a:t>” (</a:t>
            </a:r>
            <a:r>
              <a:rPr lang="zh-CN" altLang="en-US" sz="2000" b="1" dirty="0"/>
              <a:t>彼得后书</a:t>
            </a:r>
            <a:r>
              <a:rPr lang="en" sz="2000" b="1" dirty="0"/>
              <a:t>1:21), </a:t>
            </a:r>
            <a:r>
              <a:rPr lang="zh-CN" altLang="en-US" sz="2000" b="1" dirty="0"/>
              <a:t>并因此记录在圣经中。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144487"/>
            <a:ext cx="63319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我们如何方能找到上帝为我们所准备，在圣经中的珍宝呢？从研究圣经我们又能得到什么益处呢？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2" y="1110723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在其中我们可以找到给我们带来生命，希望，勉励，安慰的珍宝，。。。有些一眼就看得到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有些则必须细心去寻找它们才能找到。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3855475" y="1790090"/>
            <a:ext cx="5166851" cy="32778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如何研究</a:t>
            </a:r>
            <a:endParaRPr lang="en-US" altLang="zh-CN" sz="7200" b="1" spc="600" dirty="0">
              <a:ln/>
              <a:solidFill>
                <a:srgbClr val="A32F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圣经</a:t>
            </a:r>
            <a:endParaRPr lang="en" sz="7200" b="1" spc="600" dirty="0">
              <a:ln/>
              <a:solidFill>
                <a:srgbClr val="A32F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时间</a:t>
            </a:r>
            <a:endParaRPr lang="en" sz="5400" b="1" spc="2000" dirty="0">
              <a:ln/>
              <a:solidFill>
                <a:srgbClr val="FFE24F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81967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你们寻求我、若专心寻求我、就必寻见。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zh-CN" altLang="en-U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耶利米书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29:13)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什么时候是研究圣经最好的时间？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825715"/>
            <a:ext cx="5151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我们必须要分析我们的反应，考虑到两个因素：时间因素和素质的因素。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313993"/>
            <a:ext cx="88663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无论如何，我们所分别出来研究的时间不能只限于表面阅读而已。这就是我们的动机发挥其作用的地方。我为什么要研读圣经？我只是要寻求更多的知识，还是我们有很深的渴望要更多的认识上帝呢？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2917573"/>
            <a:ext cx="5151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显然，若我们把我们的时间分出一小时来研究圣经，肯定会比分出五分钟来研究所得到的益处更多。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3" y="5343187"/>
            <a:ext cx="8866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若我们研经的时间变成我们与上帝相处的时间，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耶利米书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29:13),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并在他里面欢欣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诗篇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37:4);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在圣经的扉页中寻找上帝给我们特别的信息，</a:t>
            </a:r>
            <a:r>
              <a:rPr lang="zh-CN" altLang="en-US" sz="2000" b="1" dirty="0">
                <a:solidFill>
                  <a:prstClr val="black"/>
                </a:solidFill>
              </a:rPr>
              <a:t>那么我们就会从中得到最大的益处 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CN" altLang="en-US" dirty="0">
                <a:solidFill>
                  <a:schemeClr val="accent5"/>
                </a:solidFill>
              </a:rPr>
              <a:t>地点</a:t>
            </a:r>
            <a:endParaRPr lang="en" dirty="0"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690681"/>
            <a:ext cx="10210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次日早晨、天未亮的时候、耶稣起来、到旷野地方去、在那里祷告。</a:t>
            </a:r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(</a:t>
            </a:r>
            <a:r>
              <a:rPr lang="zh-CN" alt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马可福音</a:t>
            </a:r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当耶稣想要与上帝有一个特别的相处时间时，他会早起，并寻找一个安静的地方</a:t>
            </a:r>
            <a:r>
              <a:rPr lang="en" sz="2000" b="1" dirty="0"/>
              <a:t> (</a:t>
            </a:r>
            <a:r>
              <a:rPr lang="zh-CN" altLang="en-US" sz="2000" b="1" dirty="0"/>
              <a:t>马可福音</a:t>
            </a:r>
            <a:r>
              <a:rPr lang="en" sz="2000" b="1" dirty="0"/>
              <a:t> 1:35)</a:t>
            </a:r>
            <a:r>
              <a:rPr lang="zh-CN" altLang="en-US" sz="2000" b="1" dirty="0"/>
              <a:t>。这可以是祷告或研读圣经。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9" y="2602388"/>
            <a:ext cx="5839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在一个嘈杂繁忙的地方，我们会比较难专心研读圣经。在一个安静，舒适，独处的地方就会比较容易专心。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80423" y="4692311"/>
            <a:ext cx="58391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当我们找到了那个合适的时间和地点，让我们把它养成一个习惯性的活动。或许有时有一些特别的情况会使我们错过这个时间，但是让我们不要容许自己度过太长没有每日读经的时间。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5" y="3801238"/>
            <a:ext cx="58391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一日中的开始或结束的时间段，在比较安静的时刻，可能是我们比较容易把心思专注于上帝的时间。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CN" alt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方法</a:t>
            </a:r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</a:t>
            </a:r>
            <a:r>
              <a:rPr lang="zh-CN" altLang="en-US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一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2015613" y="775506"/>
            <a:ext cx="1017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我口所出的话、也必如此、决不徒然返回。。</a:t>
            </a:r>
            <a:r>
              <a:rPr lang="zh-CN" alt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。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以赛亚书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55:11)</a:t>
            </a:r>
            <a:endParaRPr lang="es-ES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751007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461632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zh-CN" alt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方法（二）</a:t>
            </a:r>
            <a:endParaRPr lang="en" spc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3" y="775506"/>
            <a:ext cx="1017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我口所出的话、也必如此、决不徒然返回。。。</a:t>
            </a:r>
            <a:r>
              <a:rPr lang="en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以赛亚书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55:11)</a:t>
            </a:r>
            <a:endParaRPr lang="es-ES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683412" y="2379449"/>
            <a:ext cx="5451986" cy="209910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zh-CN" altLang="en-US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研读圣经的</a:t>
            </a:r>
            <a:endParaRPr lang="en-MY" altLang="zh-CN" sz="6000" b="1" spc="600" dirty="0">
              <a:ln/>
              <a:solidFill>
                <a:srgbClr val="FF0000"/>
              </a:solidFill>
              <a:effectLst>
                <a:reflection blurRad="6350" stA="55000" endA="300" endPos="30000" dir="5400000" sy="-100000" algn="bl" rotWithShape="0"/>
              </a:effectLst>
            </a:endParaRPr>
          </a:p>
          <a:p>
            <a:pPr algn="ctr">
              <a:lnSpc>
                <a:spcPts val="8000"/>
              </a:lnSpc>
            </a:pPr>
            <a:r>
              <a:rPr lang="zh-CN" altLang="en-US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益处</a:t>
            </a:r>
            <a:endParaRPr lang="en" sz="6000" b="1" spc="600" dirty="0">
              <a:ln/>
              <a:solidFill>
                <a:srgbClr val="FF0000"/>
              </a:solidFill>
              <a:effectLst>
                <a:reflection blurRad="6350" stA="55000" endA="300" endPos="30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1892</Words>
  <Application>Microsoft Office PowerPoint</Application>
  <PresentationFormat>Panorámica</PresentationFormat>
  <Paragraphs>78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Calibri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104</cp:revision>
  <dcterms:created xsi:type="dcterms:W3CDTF">2026-03-21T15:43:08Z</dcterms:created>
  <dcterms:modified xsi:type="dcterms:W3CDTF">2026-04-28T03:23:33Z</dcterms:modified>
</cp:coreProperties>
</file>