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#1" loCatId="list" qsTypeId="urn:microsoft.com/office/officeart/2005/8/quickstyle/simple5#1" qsCatId="simple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教会中的罪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默认接受的罪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除去罪恶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处理内部的问题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如何避免这项在教会中的罪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圣灵的殿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合法的性行为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#1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#1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#1"/>
    <dgm:cxn modelId="{376F0BB7-4E96-4E05-8336-BD6C42F1FE54}" type="presOf" srcId="{42B5CBA6-5FE0-42B8-A277-DB22D09D4AA3}" destId="{421F82FE-17A7-46E8-920D-3EA7353FF2DB}" srcOrd="0" destOrd="0" presId="urn:microsoft.com/office/officeart/2008/layout/PictureAccentList#1"/>
    <dgm:cxn modelId="{8202B0BB-0A82-4D1E-8CA9-61BC50E6F2A1}" type="presOf" srcId="{A5631411-8B09-4431-B32D-A6FB28406E88}" destId="{AF1E3A65-082D-418E-88A0-13B98CA94B80}" srcOrd="0" destOrd="0" presId="urn:microsoft.com/office/officeart/2008/layout/PictureAccentList#1"/>
    <dgm:cxn modelId="{F6EDB3CD-6D59-4FC2-9BF0-A22150E8679C}" type="presOf" srcId="{1599342D-B263-48FC-AA07-C912CAF7E656}" destId="{08F40703-DCF5-4168-9C3F-BB7FAA75591F}" srcOrd="0" destOrd="0" presId="urn:microsoft.com/office/officeart/2008/layout/PictureAccentList#1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#1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#1"/>
    <dgm:cxn modelId="{8C4CA19F-5E45-4503-8964-526EA3C9E81F}" type="presParOf" srcId="{D06F5AB6-56B6-4C22-9AD8-0407E2697D2F}" destId="{C67CB879-D4A5-4833-A181-400836467C0E}" srcOrd="0" destOrd="0" presId="urn:microsoft.com/office/officeart/2008/layout/PictureAccentList#1"/>
    <dgm:cxn modelId="{C0650349-6803-407C-8680-26E385D4F009}" type="presParOf" srcId="{C67CB879-D4A5-4833-A181-400836467C0E}" destId="{8182B109-4F94-4B97-B6C3-C008D8B2EC45}" srcOrd="0" destOrd="0" presId="urn:microsoft.com/office/officeart/2008/layout/PictureAccentList#1"/>
    <dgm:cxn modelId="{64070B85-C824-47A7-A000-214A2C333CE7}" type="presParOf" srcId="{8182B109-4F94-4B97-B6C3-C008D8B2EC45}" destId="{08F40703-DCF5-4168-9C3F-BB7FAA75591F}" srcOrd="0" destOrd="0" presId="urn:microsoft.com/office/officeart/2008/layout/PictureAccentList#1"/>
    <dgm:cxn modelId="{679A53B5-3377-4A3D-8E5E-23F5F6BA0EB8}" type="presParOf" srcId="{C67CB879-D4A5-4833-A181-400836467C0E}" destId="{8D04CFC8-9FE2-4075-B5A7-D3196D551307}" srcOrd="1" destOrd="0" presId="urn:microsoft.com/office/officeart/2008/layout/PictureAccentList#1"/>
    <dgm:cxn modelId="{14BA3ABB-5F99-44FC-B43E-59F3218B2376}" type="presParOf" srcId="{8D04CFC8-9FE2-4075-B5A7-D3196D551307}" destId="{CBCD58DF-8B4A-4194-8768-904A78652948}" srcOrd="0" destOrd="0" presId="urn:microsoft.com/office/officeart/2008/layout/PictureAccentList#1"/>
    <dgm:cxn modelId="{D5B97574-53B4-4759-B0A4-4CFEFD8DDF8E}" type="presParOf" srcId="{CBCD58DF-8B4A-4194-8768-904A78652948}" destId="{CA71A984-303D-40C2-9365-87BCBCFABECE}" srcOrd="0" destOrd="0" presId="urn:microsoft.com/office/officeart/2008/layout/PictureAccentList#1"/>
    <dgm:cxn modelId="{6092062E-1041-426F-8054-97A9EC1F6391}" type="presParOf" srcId="{CBCD58DF-8B4A-4194-8768-904A78652948}" destId="{DEE04D14-ACC9-447E-A6D9-832CEC3780B8}" srcOrd="1" destOrd="0" presId="urn:microsoft.com/office/officeart/2008/layout/PictureAccentList#1"/>
    <dgm:cxn modelId="{ED2451ED-8258-4A67-A3C3-93D190145490}" type="presParOf" srcId="{8D04CFC8-9FE2-4075-B5A7-D3196D551307}" destId="{0C2AB9D0-D3BA-46C9-AE89-2EB0AEEEE449}" srcOrd="1" destOrd="0" presId="urn:microsoft.com/office/officeart/2008/layout/PictureAccentList#1"/>
    <dgm:cxn modelId="{F675269E-BC94-42BE-AC2B-30C99F11F787}" type="presParOf" srcId="{0C2AB9D0-D3BA-46C9-AE89-2EB0AEEEE449}" destId="{891ED311-F33C-43E0-BCE8-DF8EEEA0662D}" srcOrd="0" destOrd="0" presId="urn:microsoft.com/office/officeart/2008/layout/PictureAccentList#1"/>
    <dgm:cxn modelId="{304FF57A-FA32-4EF3-AF57-63967353A701}" type="presParOf" srcId="{0C2AB9D0-D3BA-46C9-AE89-2EB0AEEEE449}" destId="{AF1E3A65-082D-418E-88A0-13B98CA94B80}" srcOrd="1" destOrd="0" presId="urn:microsoft.com/office/officeart/2008/layout/PictureAccentList#1"/>
    <dgm:cxn modelId="{6D8A1CF6-2FDA-436B-AD53-524734730A2A}" type="presParOf" srcId="{8D04CFC8-9FE2-4075-B5A7-D3196D551307}" destId="{0CBBD839-A61C-44A8-B68D-F5742D32511A}" srcOrd="2" destOrd="0" presId="urn:microsoft.com/office/officeart/2008/layout/PictureAccentList#1"/>
    <dgm:cxn modelId="{8913702C-8845-405A-883B-5D44188AFED3}" type="presParOf" srcId="{0CBBD839-A61C-44A8-B68D-F5742D32511A}" destId="{6F1CA706-5070-453D-8F1E-77815CB7DA8A}" srcOrd="0" destOrd="0" presId="urn:microsoft.com/office/officeart/2008/layout/PictureAccentList#1"/>
    <dgm:cxn modelId="{A51D03E1-A838-480D-BC51-94152CC54927}" type="presParOf" srcId="{0CBBD839-A61C-44A8-B68D-F5742D32511A}" destId="{421F82FE-17A7-46E8-920D-3EA7353FF2DB}" srcOrd="1" destOrd="0" presId="urn:microsoft.com/office/officeart/2008/layout/PictureAccentList#1"/>
    <dgm:cxn modelId="{A9DE80E9-F7C2-4F94-B6AB-3E52ABF9FF95}" type="presParOf" srcId="{D06F5AB6-56B6-4C22-9AD8-0407E2697D2F}" destId="{28CC23AD-5BCC-4057-8206-87075ECD62EB}" srcOrd="1" destOrd="0" presId="urn:microsoft.com/office/officeart/2008/layout/PictureAccentList#1"/>
    <dgm:cxn modelId="{94B69FF3-2121-48C0-BF3A-89FB2C6AEA03}" type="presParOf" srcId="{28CC23AD-5BCC-4057-8206-87075ECD62EB}" destId="{43F7557D-0424-49C3-8F19-667CEFC43BA3}" srcOrd="0" destOrd="0" presId="urn:microsoft.com/office/officeart/2008/layout/PictureAccentList#1"/>
    <dgm:cxn modelId="{3624F18A-5EB8-4230-A3E7-B8633BDBBBCD}" type="presParOf" srcId="{43F7557D-0424-49C3-8F19-667CEFC43BA3}" destId="{A9C60E45-6C8E-46C4-9921-F86C7A834BDB}" srcOrd="0" destOrd="0" presId="urn:microsoft.com/office/officeart/2008/layout/PictureAccentList#1"/>
    <dgm:cxn modelId="{CE903D16-3477-4577-8094-9B3F461F8AED}" type="presParOf" srcId="{28CC23AD-5BCC-4057-8206-87075ECD62EB}" destId="{494C1E59-F3EC-4E49-BB76-ECA0B1333FEC}" srcOrd="1" destOrd="0" presId="urn:microsoft.com/office/officeart/2008/layout/PictureAccentList#1"/>
    <dgm:cxn modelId="{B24D9BD4-4D8B-4121-8241-5862E0E2082C}" type="presParOf" srcId="{494C1E59-F3EC-4E49-BB76-ECA0B1333FEC}" destId="{19253E62-C4A7-4422-8C02-5F8C635F16C4}" srcOrd="0" destOrd="0" presId="urn:microsoft.com/office/officeart/2008/layout/PictureAccentList#1"/>
    <dgm:cxn modelId="{B96DB8BD-F30C-49F5-A13F-FCF494E03744}" type="presParOf" srcId="{19253E62-C4A7-4422-8C02-5F8C635F16C4}" destId="{D2B1D707-27EC-4FF1-91C9-7BB673A2B5A0}" srcOrd="0" destOrd="0" presId="urn:microsoft.com/office/officeart/2008/layout/PictureAccentList#1"/>
    <dgm:cxn modelId="{C3EE898F-EBFC-46BA-A41C-D6B802B1A725}" type="presParOf" srcId="{19253E62-C4A7-4422-8C02-5F8C635F16C4}" destId="{094EF217-186A-4E3C-A5A2-6CDED7D127F3}" srcOrd="1" destOrd="0" presId="urn:microsoft.com/office/officeart/2008/layout/PictureAccentList#1"/>
    <dgm:cxn modelId="{9697B242-2AFD-4592-B2F1-25022D5263B3}" type="presParOf" srcId="{494C1E59-F3EC-4E49-BB76-ECA0B1333FEC}" destId="{DBF432D7-93FF-43D6-9586-4293F3DE0118}" srcOrd="1" destOrd="0" presId="urn:microsoft.com/office/officeart/2008/layout/PictureAccentList#1"/>
    <dgm:cxn modelId="{5EFE8125-A0BD-45B6-9F27-B84C70B3F0F9}" type="presParOf" srcId="{DBF432D7-93FF-43D6-9586-4293F3DE0118}" destId="{3D9C0AAA-D938-4478-9F30-BE6E2E2CB4A2}" srcOrd="0" destOrd="0" presId="urn:microsoft.com/office/officeart/2008/layout/PictureAccentList#1"/>
    <dgm:cxn modelId="{4C9BF055-0A72-4E33-A81E-8E5597654D72}" type="presParOf" srcId="{DBF432D7-93FF-43D6-9586-4293F3DE0118}" destId="{BD3D95B7-C2D1-4248-B510-B818E008E93B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#1" loCatId="process" qsTypeId="urn:microsoft.com/office/officeart/2005/8/quickstyle/3d2#1" qsCatId="3D" csTypeId="urn:microsoft.com/office/officeart/2005/8/colors/colorful2#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作出判断，断定一个人有罪或无罪（哥林多前书 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3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只要罪人坚持被视为教会成员，又不愿放弃自己的罪，就不要与他交往，甚至不要与他一起吃饭（哥林多前书 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11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驱逐罪人，将他交给“撒但”，因为他珍爱这罪，自愿将自己置于撒但的轭下（哥林多前书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2 b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，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5a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，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13b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#1"/>
    <dgm:cxn modelId="{D8E18412-44E1-4603-9E9C-57C72106F53A}" type="presOf" srcId="{5B61707F-8D34-4064-A4A8-BF585B05653E}" destId="{DE09943A-C256-40CD-B210-19FD6DF04B3D}" srcOrd="0" destOrd="0" presId="urn:microsoft.com/office/officeart/2005/8/layout/bProcess3#1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#1"/>
    <dgm:cxn modelId="{C51E9838-D5A6-420C-BC44-A46C91172303}" type="presOf" srcId="{D58F5467-AB06-4D16-B2CE-CB31E32A6082}" destId="{4517103E-ADA7-4D99-A534-654E56DEE0F6}" srcOrd="0" destOrd="0" presId="urn:microsoft.com/office/officeart/2005/8/layout/bProcess3#1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#1"/>
    <dgm:cxn modelId="{E35999C6-FEE2-4C8E-BA7A-0EE93BB8F23D}" type="presOf" srcId="{257F8E7A-CAA5-4DCB-9438-E8C4AAEDC3BA}" destId="{53659B7C-0BD0-45C0-AE43-E38BED7A7250}" srcOrd="0" destOrd="0" presId="urn:microsoft.com/office/officeart/2005/8/layout/bProcess3#1"/>
    <dgm:cxn modelId="{7BF310CF-892C-4BFA-80AF-AEEEF4CCE65C}" type="presOf" srcId="{48862ADD-404E-49C9-A66B-47C73C42D1F0}" destId="{075A2E90-841B-40B6-AC71-8B696AA6ACF0}" srcOrd="1" destOrd="0" presId="urn:microsoft.com/office/officeart/2005/8/layout/bProcess3#1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#1"/>
    <dgm:cxn modelId="{1C4072C4-3A88-4D35-B7F8-C7FD7244A724}" type="presParOf" srcId="{4165074B-0EFD-447A-93FC-FBF72EA8F8C3}" destId="{4517103E-ADA7-4D99-A534-654E56DEE0F6}" srcOrd="0" destOrd="0" presId="urn:microsoft.com/office/officeart/2005/8/layout/bProcess3#1"/>
    <dgm:cxn modelId="{9D58B82E-8574-46E1-897F-08B168A34FD4}" type="presParOf" srcId="{4165074B-0EFD-447A-93FC-FBF72EA8F8C3}" destId="{06D00E97-8472-4DEB-B568-1CC0F46D6F4C}" srcOrd="1" destOrd="0" presId="urn:microsoft.com/office/officeart/2005/8/layout/bProcess3#1"/>
    <dgm:cxn modelId="{F8675A17-A048-4E39-AD31-0AC9FEDE0E36}" type="presParOf" srcId="{06D00E97-8472-4DEB-B568-1CC0F46D6F4C}" destId="{075A2E90-841B-40B6-AC71-8B696AA6ACF0}" srcOrd="0" destOrd="0" presId="urn:microsoft.com/office/officeart/2005/8/layout/bProcess3#1"/>
    <dgm:cxn modelId="{F20BC90E-503B-4E84-A5DB-E6457A894004}" type="presParOf" srcId="{4165074B-0EFD-447A-93FC-FBF72EA8F8C3}" destId="{DE09943A-C256-40CD-B210-19FD6DF04B3D}" srcOrd="2" destOrd="0" presId="urn:microsoft.com/office/officeart/2005/8/layout/bProcess3#1"/>
    <dgm:cxn modelId="{680038C7-3029-4123-B657-4024CF1324C9}" type="presParOf" srcId="{4165074B-0EFD-447A-93FC-FBF72EA8F8C3}" destId="{2E1695E2-AA7A-4BE8-80AA-A0A5E0BEED1D}" srcOrd="3" destOrd="0" presId="urn:microsoft.com/office/officeart/2005/8/layout/bProcess3#1"/>
    <dgm:cxn modelId="{77BA6195-22C8-49D9-8FCC-CFA29A97911E}" type="presParOf" srcId="{2E1695E2-AA7A-4BE8-80AA-A0A5E0BEED1D}" destId="{6C83221B-F91F-4DC9-B829-1F87A0247606}" srcOrd="0" destOrd="0" presId="urn:microsoft.com/office/officeart/2005/8/layout/bProcess3#1"/>
    <dgm:cxn modelId="{A21714CD-A098-4133-87D5-BFB37A1B257B}" type="presParOf" srcId="{4165074B-0EFD-447A-93FC-FBF72EA8F8C3}" destId="{53659B7C-0BD0-45C0-AE43-E38BED7A7250}" srcOrd="4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 bwMode="white"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教会中的罪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 bwMode="white"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默认接受的罪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 bwMode="white"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除去罪恶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 bwMode="white"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处理内部的问题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 bwMode="white"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如何避免这项在教会中的罪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 bwMode="white"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圣灵的殿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 bwMode="white"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合法的性行为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作出判断，断定一个人有罪或无罪（哥林多前书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3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只要罪人坚持被视为教会成员，又不愿放弃自己的罪，就不要与他交往，甚至不要与他一起吃饭（哥林多前书 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11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驱逐罪人，将他交给“撒但”，因为他珍爱这罪，自愿将自己置于撒但的轭下（哥林多前书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5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 b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，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5a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，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13b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6CE6-FF2C-4DCC-908E-1FFB89A18EC2}" type="datetimeFigureOut">
              <a:rPr lang="en-MY" smtClean="0"/>
              <a:t>20/7/2026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C32A4-7622-4EC1-B8AC-D9CB66E1CDE3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052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C32A4-7622-4EC1-B8AC-D9CB66E1CDE3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33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zh-CN" altLang="en-US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教会中的罪</a:t>
            </a:r>
            <a:endParaRPr lang="en-GB" sz="6000" b="1" spc="300" dirty="0">
              <a:ln w="0"/>
              <a:solidFill>
                <a:srgbClr val="68668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0121" y="630679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二零二六年七月二十五日，第四课</a:t>
            </a:r>
            <a:endParaRPr lang="en-GB" sz="2000" b="1" dirty="0">
              <a:solidFill>
                <a:srgbClr val="FCE4C4"/>
              </a:solidFill>
              <a:effectLst>
                <a:glow rad="127000">
                  <a:srgbClr val="82502E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60695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圣灵的殿</a:t>
            </a:r>
            <a:endParaRPr lang="en-GB" sz="4000" b="1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932" y="505003"/>
            <a:ext cx="8160774" cy="9848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岂不知你们的身子就是圣灵的殿吗？这圣灵是从 神而来，住在你们里头的；并且你们不是自己的人。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（哥林多前书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1468" y="1507584"/>
            <a:ext cx="807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在讨论诉讼问题后，保罗回到主要话题：教会中的淫乱问题。它为什么存在？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99853" y="4385225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他的论点是：我们的身体是基督的肢体。我们不能把基督的肢体与妓女或淫乱者结合（哥林多前书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15-18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9853" y="5225576"/>
            <a:ext cx="86345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最后，它引领我们思考一个关键的问题：我们的身体是圣灵的居所，因此不是我们自己的产业，而是属于上帝的（哥林多前书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）。因上帝用祂儿子的宝血买了我们，所以我们必须在身体和灵里都荣耀上帝（哥林多前书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27412" y="2489856"/>
            <a:ext cx="7964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基督徒被呼召要成为圣洁（哥林多前书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），这就应排除一切的罪恶。但也有人认为，既然他们的罪已经被赦免，便可以随心所欲地对待自己的身体。这就是为什么保罗澄清“身子不是为淫乱而造的”（哥林多前书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合法的性行为</a:t>
            </a:r>
            <a:endParaRPr lang="en-GB" sz="4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35628" y="1616306"/>
            <a:ext cx="819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通过回答哥林多教会提出的一些问题，保罗帮助我们理解如何逃避淫乱之事（哥林多前书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903102" y="858719"/>
            <a:ext cx="1068638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但要免淫乱的事，男子当各有自己的妻子，女子也当各有自己的丈夫。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（哥林多前书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/>
          <p:cNvSpPr txBox="1"/>
          <p:nvPr/>
        </p:nvSpPr>
        <p:spPr>
          <a:xfrm>
            <a:off x="3993495" y="4341087"/>
            <a:ext cx="4429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拥有节制恩赐的单身人士可以更好地利用机会来服事上帝，不受家庭责任的限制（哥林多前书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6-8,32-34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835629" y="3358641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夫妻不应拒绝发生性关系，以避免激起配偶可能的通奸行为（哥林多前书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3-5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35628" y="2588880"/>
            <a:ext cx="835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基本上：已婚人士应与配偶享有合法性关系</a:t>
            </a:r>
            <a:r>
              <a:rPr lang="en-US" altLang="zh-CN" sz="2000" b="1" dirty="0">
                <a:solidFill>
                  <a:prstClr val="black"/>
                </a:solidFill>
              </a:rPr>
              <a:t>; </a:t>
            </a:r>
            <a:r>
              <a:rPr lang="zh-CN" altLang="en-US" sz="2000" b="1" dirty="0">
                <a:solidFill>
                  <a:prstClr val="black"/>
                </a:solidFill>
              </a:rPr>
              <a:t>单身人士不应与任何人发生性关系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35628" y="5821493"/>
            <a:ext cx="46749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没有节制恩赐的单身者应尽量结婚以避免诱惑（哥林多前书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9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00748" y="650336"/>
            <a:ext cx="75905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在为犯罪的人工作时，每个人的眼睛都必须仰望基督。</a:t>
            </a:r>
            <a:r>
              <a:rPr lang="en-US" altLang="zh-CN" sz="3200" b="1" dirty="0"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latin typeface="Constantia" panose="02030602050306030303" pitchFamily="18" charset="0"/>
              </a:rPr>
              <a:t>。。。</a:t>
            </a:r>
            <a:r>
              <a:rPr lang="en-US" altLang="zh-CN" sz="3200" b="1" dirty="0">
                <a:latin typeface="Constantia" panose="02030602050306030303" pitchFamily="18" charset="0"/>
              </a:rPr>
              <a:t>】</a:t>
            </a:r>
            <a:r>
              <a:rPr lang="zh-CN" altLang="en-US" sz="3200" b="1" dirty="0">
                <a:latin typeface="Constantia" panose="02030602050306030303" pitchFamily="18" charset="0"/>
              </a:rPr>
              <a:t>他们要向犯错误的人讲明救主赦罪之恩。他们要勉励罪人悔改，并相信那广行赦免的主。</a:t>
            </a:r>
            <a:r>
              <a:rPr lang="en-US" altLang="zh-CN" sz="3200" b="1" dirty="0"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latin typeface="Constantia" panose="02030602050306030303" pitchFamily="18" charset="0"/>
              </a:rPr>
              <a:t>。。。</a:t>
            </a:r>
            <a:r>
              <a:rPr lang="en-US" altLang="zh-CN" sz="3200" b="1" dirty="0">
                <a:latin typeface="Constantia" panose="02030602050306030303" pitchFamily="18" charset="0"/>
              </a:rPr>
              <a:t>】 </a:t>
            </a:r>
            <a:r>
              <a:rPr lang="zh-CN" altLang="en-US" sz="3200" b="1" dirty="0">
                <a:latin typeface="Constantia" panose="02030602050306030303" pitchFamily="18" charset="0"/>
              </a:rPr>
              <a:t>教会要以感恩的心情接纳罪人的悔改。要引领悔改的人脱离不信的黑暗，进入信心和公义的光明之中。要使他把战兢发抖的手放在耶稣慈爱的手里，这样的赦免是上天乐于认可的。”</a:t>
            </a:r>
            <a:endParaRPr lang="en-GB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97220" y="5715648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怀爱伦（历代愿望，原文第八十四章，</a:t>
            </a:r>
            <a:r>
              <a:rPr lang="en-MY" altLang="zh-CN" sz="2000" b="1" dirty="0"/>
              <a:t>806</a:t>
            </a:r>
            <a:r>
              <a:rPr lang="zh-CN" altLang="en-US" sz="2000" b="1" dirty="0"/>
              <a:t>面 </a:t>
            </a:r>
            <a:r>
              <a:rPr lang="en-GB" sz="20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881224" y="247118"/>
            <a:ext cx="4225716" cy="4524315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lvl="1" algn="ctr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1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岂不知你们的身子就是圣灵的殿吗？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1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这圣灵是从 神而来，住在你们里头的；</a:t>
            </a:r>
            <a:endParaRPr kumimoji="0" lang="en-MY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1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并且你们不是自己的人，</a:t>
            </a:r>
          </a:p>
          <a:p>
            <a:pPr lvl="1" algn="ctr"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因为你们是重价买来的，所以要在你们的身子上荣耀 神。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1" algn="ctr"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哥林多前书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6:19, 20</a:t>
            </a:r>
            <a:r>
              <a:rPr lang="en-US" sz="20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lvl="1" algn="ctr"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7877150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90902" y="209551"/>
            <a:ext cx="6877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保罗在哥林多前书第五至第七章中，主要试图根除哥林多教会根深蒂固的罪恶：淫乱的行为。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90901" y="2328891"/>
            <a:ext cx="6877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保罗用清晰直接的语言，不仅指出罪恶，还提出了应对和防止再次堕入罪恶的解决方案。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0903" y="1331418"/>
            <a:ext cx="6877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这一具体罪行因兄弟们自身犯下的罪行和欺诈而加剧，甚至被提交到民事法庭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840818" y="752815"/>
            <a:ext cx="5856672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教会中的罪</a:t>
            </a:r>
            <a:endParaRPr lang="en-GB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默认接受的罪</a:t>
            </a:r>
            <a:endParaRPr lang="en-GB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672" y="829351"/>
            <a:ext cx="1201112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你们还是自高自大，并不哀痛，岂不应当把行这事的人从你们中间赶出去吗 ？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哥林多前书 </a:t>
            </a:r>
            <a:r>
              <a:rPr lang="en-US" altLang="zh-CN" b="1" dirty="0">
                <a:solidFill>
                  <a:srgbClr val="7030A0"/>
                </a:solidFill>
                <a:latin typeface="Comic Sans MS" panose="030F0702030302020204" pitchFamily="66" charset="0"/>
              </a:rPr>
              <a:t>5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rgbClr val="7030A0"/>
                </a:solidFill>
                <a:latin typeface="Comic Sans MS" panose="030F0702030302020204" pitchFamily="66" charset="0"/>
              </a:rPr>
              <a:t>2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672" y="1552310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哥林多教会中存在“有淫乱的事。这样的淫乱连外邦人中也没有。”（哥林多前书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 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5495925" y="4186146"/>
            <a:ext cx="661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教会主要由外邦人组成。他们自己的良知告诉他们，乱伦的行为是不应被容忍的。此外，他们对圣经的了解也进一步强化了这一观点（利未记 </a:t>
            </a:r>
            <a:r>
              <a:rPr lang="en-US" altLang="zh-CN" sz="2000" b="1" dirty="0"/>
              <a:t>18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28485" y="2261460"/>
            <a:ext cx="742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教会内部存在乱伦的关系是非常严重的问题。但情况更糟的是，这种关系不但没有激起信徒们的反感，反而骄傲地容忍这种罪（哥林多前书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95925" y="5371521"/>
            <a:ext cx="661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如果他们明确晓得这段关系是罪恶的。。。他们为什么为此感到自豪呢（哥林多前书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）？涉事的家族在教会中很有影响力吗？他们是否自诩为宽容罪人的教会呢 ？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96645" y="49160"/>
            <a:ext cx="771002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除去罪恶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9099" y="641405"/>
            <a:ext cx="735773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至于外人，有 神审判他们。你们应当把那恶人从你们中间赶出去。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（哥林多前书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147" y="1501972"/>
            <a:ext cx="751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此乱伦案已是“公开的秘密”（哥林多前书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 </a:t>
            </a:r>
            <a:r>
              <a:rPr lang="zh-CN" altLang="en-US" sz="2000" b="1" dirty="0"/>
              <a:t>），因此教会必须采取紧急措施以防止教会声誉受损。那么应采取哪些措施呢？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3050368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249174" y="4714307"/>
            <a:ext cx="4729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教会的纪律行动（无论罪恶的严重程度）都必须始终具有救赎的目的。必须明确说明该人的错误，使他们能够认识到错误，悔改，并“在主耶稣的日子可以得救”</a:t>
            </a:r>
            <a:br>
              <a:rPr lang="zh-CN" altLang="en-US" sz="2000" b="1" dirty="0"/>
            </a:br>
            <a:r>
              <a:rPr lang="zh-CN" altLang="en-US" sz="2000" b="1" dirty="0"/>
              <a:t>（哥林多前书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/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email"/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zh-CN" altLang="en-US" sz="40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处理内部问题</a:t>
            </a:r>
            <a:endParaRPr lang="en-GB" sz="4000" b="1" spc="50" dirty="0">
              <a:ln w="15875">
                <a:solidFill>
                  <a:schemeClr val="accent1">
                    <a:lumMod val="75000"/>
                  </a:schemeClr>
                </a:solidFill>
              </a:ln>
              <a:solidFill>
                <a:srgbClr val="A5CA04"/>
              </a:solidFill>
              <a:effectLst>
                <a:innerShdw blurRad="63500" dist="50800" dir="13500000">
                  <a:srgbClr val="000000">
                    <a:alpha val="84000"/>
                  </a:srgb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1534" y="584706"/>
            <a:ext cx="106775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你们中间有彼此相争的事，怎敢在不义的人面前求审，不在圣徒面前求审呢？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哥林多前书 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）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20051" y="1626515"/>
            <a:ext cx="711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在解释如何在教会内解决罪恶后，保罗斥责他们没有遵循正确的指导原则，并将信徒间的争端留给世俗的法庭（哥林多前书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1-6</a:t>
            </a:r>
            <a:r>
              <a:rPr lang="zh-CN" altLang="en-US" sz="2000" b="1" dirty="0"/>
              <a:t>）。但保罗更进一步，直指问题的根源。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547067" y="4405383"/>
            <a:ext cx="6839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其次，兄弟们必须愿意宽恕过犯（哥林多前书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7b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191126" y="2954172"/>
            <a:ext cx="7000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首先，教会成员之间不应有分歧（哥林多前书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7a</a:t>
            </a:r>
            <a:r>
              <a:rPr lang="zh-CN" altLang="en-US" sz="2000" b="1" dirty="0"/>
              <a:t>），当然，信徒不应伤害或欺骗其他信徒（哥林多前书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0224" y="5941320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除非是刑事案件（罗马书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1-5</a:t>
            </a:r>
            <a:r>
              <a:rPr lang="zh-CN" altLang="en-US" sz="2000" b="1" dirty="0"/>
              <a:t>），否则教会内部的问题应在内部解决。</a:t>
            </a:r>
            <a:endParaRPr lang="en-GB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3124" y="5137160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第三，如果信徒之间没有达成一致的解决方案，教会必须在他们之间进行判断或调解（哥林多前书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62881" y="1038050"/>
            <a:ext cx="101862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 </a:t>
            </a:r>
            <a:r>
              <a:rPr lang="zh-CN" altLang="en-US" sz="3200" b="1" dirty="0">
                <a:latin typeface="Constantia" panose="02030602050306030303" pitchFamily="18" charset="0"/>
              </a:rPr>
              <a:t>我们需要了解是什么失败和罪恶造成我们灵性的黑暗和软弱，熄灭我们起初的爱心。我们是否俗念深重？是否自私？是否自高自大？是否凡事想争先？是否有强烈的淫欲？是否犯尼哥拉一党的罪，利用上帝的恩典放纵情欲？是否误用和滥用伟大的真光、机会和特权，自夸拥有智慧和宗教知识，却在生活和品行上自相矛盾和违犯道德？不论你姑息和培育什么欲望，以致强烈得无法挣脱，都要作出坚决的努力予以克服，否则你就会沦亡。</a:t>
            </a:r>
            <a:r>
              <a:rPr lang="en-GB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686830" y="5481396"/>
            <a:ext cx="4237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怀爱伦（你必得能力</a:t>
            </a:r>
            <a:r>
              <a:rPr lang="en-US" sz="2000" b="1" dirty="0"/>
              <a:t>, </a:t>
            </a:r>
            <a:r>
              <a:rPr lang="zh-CN" altLang="en-US" sz="2000" b="1" dirty="0"/>
              <a:t>十二月十八日</a:t>
            </a:r>
            <a:r>
              <a:rPr lang="en-GB" sz="20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3375" y="-104775"/>
            <a:ext cx="7658100" cy="43297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zh-CN" altLang="en-US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如何避免</a:t>
            </a:r>
            <a:endParaRPr lang="en-MY" altLang="zh-CN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  <a:p>
            <a:pPr>
              <a:lnSpc>
                <a:spcPts val="17500"/>
              </a:lnSpc>
            </a:pPr>
            <a:r>
              <a:rPr lang="zh-CN" altLang="en-US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在教会中的罪</a:t>
            </a:r>
            <a:endParaRPr lang="en-GB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2142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Constantia</vt:lpstr>
      <vt:lpstr>Arial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2026-06-19T16:27:00Z</dcterms:created>
  <dcterms:modified xsi:type="dcterms:W3CDTF">2026-07-20T12:54:01Z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542BFA1387E54286BCAC6BC63B4FA3E3_13</vt:lpwstr>
  </property>
  <property fmtid="{D5CDD505-2E9C-101B-9397-08002B2CF9AE}" pid="3" name="KSOProductBuildVer">
    <vt:lpwstr>1033-12.1.0.26880</vt:lpwstr>
  </property>
</Properties>
</file>