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4" r:id="rId2"/>
    <p:sldId id="285" r:id="rId3"/>
    <p:sldId id="286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A4C"/>
    <a:srgbClr val="FDF589"/>
    <a:srgbClr val="FDDE88"/>
    <a:srgbClr val="EFCB7B"/>
    <a:srgbClr val="FFFFCC"/>
    <a:srgbClr val="582A2A"/>
    <a:srgbClr val="241111"/>
    <a:srgbClr val="51473C"/>
    <a:srgbClr val="EAB0E3"/>
    <a:srgbClr val="6D1D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2" r="23692"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9" r="16495"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956551" y="5525631"/>
            <a:ext cx="10285500" cy="110799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神既在古时借着众先知多次多方地晓谕列祖，就在这末世，借着他儿子晓谕我们，又早已立他为承受万有的，也曾借着他创造诸世界。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”</a:t>
            </a:r>
            <a:endParaRPr lang="es-ES" sz="2000" b="1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(  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希伯来书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1:1-2 )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8564219" y="1510747"/>
            <a:ext cx="3432312" cy="4031873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« </a:t>
            </a:r>
            <a:r>
              <a:rPr lang="zh-CN" altLang="en-US" sz="32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我又听见主的声音说：</a:t>
            </a:r>
            <a:endParaRPr lang="en-MY" altLang="zh-CN" sz="3200" b="1" dirty="0">
              <a:solidFill>
                <a:schemeClr val="accent1">
                  <a:lumMod val="75000"/>
                </a:schemeClr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zh-CN" altLang="en-US" sz="32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“我可以差遣谁呢？</a:t>
            </a:r>
            <a:endParaRPr lang="en-MY" altLang="zh-CN" sz="3200" b="1" dirty="0">
              <a:solidFill>
                <a:schemeClr val="accent1">
                  <a:lumMod val="75000"/>
                </a:schemeClr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zh-CN" altLang="en-US" sz="32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谁肯为我们去呢？”</a:t>
            </a:r>
            <a:endParaRPr lang="en-MY" altLang="zh-CN" sz="3200" b="1" dirty="0">
              <a:solidFill>
                <a:schemeClr val="accent1">
                  <a:lumMod val="75000"/>
                </a:schemeClr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zh-CN" altLang="en-US" sz="32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我说：“我在这里，</a:t>
            </a:r>
            <a:endParaRPr lang="en-MY" altLang="zh-CN" sz="3200" b="1" dirty="0">
              <a:solidFill>
                <a:schemeClr val="accent1">
                  <a:lumMod val="75000"/>
                </a:schemeClr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zh-CN" altLang="en-US" sz="32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请差遣我！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” </a:t>
            </a:r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»</a:t>
            </a:r>
            <a:br>
              <a:rPr lang="es-ES" sz="32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(</a:t>
            </a:r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zh-CN" altLang="en-US" sz="32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以赛亚书</a:t>
            </a:r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6:8</a:t>
            </a:r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!!circle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!!dot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" name="!!Straight Connector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8572500" y="1166842"/>
            <a:ext cx="3443428" cy="449353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« </a:t>
            </a: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约沙法站着说：</a:t>
            </a:r>
            <a:endParaRPr lang="en-MY" altLang="zh-CN" sz="32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“犹大人</a:t>
            </a:r>
          </a:p>
          <a:p>
            <a:pPr algn="ctr"/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和耶路撒冷的居民哪，要听我说！</a:t>
            </a:r>
            <a:endParaRPr lang="en-MY" altLang="zh-CN" sz="32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信耶和华你们的 神，就必立稳；</a:t>
            </a:r>
            <a:endParaRPr lang="en-MY" altLang="zh-CN" sz="32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信他的先知，</a:t>
            </a:r>
            <a:endParaRPr lang="en-MY" altLang="zh-CN" sz="32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就必亨通。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»</a:t>
            </a:r>
          </a:p>
          <a:p>
            <a:pPr algn="ctr">
              <a:spcBef>
                <a:spcPts val="1200"/>
              </a:spcBef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( </a:t>
            </a: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历代志下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20:20 )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/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zh-CN" alt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恩赐原有分别，圣灵却是一位。</a:t>
            </a:r>
            <a:r>
              <a:rPr lang="en-US" altLang="zh-CN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zh-CN" alt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职事也有分别，主却是一位。</a:t>
            </a:r>
          </a:p>
          <a:p>
            <a:pPr algn="ctr"/>
            <a:r>
              <a:rPr lang="en-US" altLang="zh-CN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zh-CN" alt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功用也有分别， 神却是一位，在众人里面运行一切的事。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”</a:t>
            </a:r>
            <a:r>
              <a:rPr lang="es-E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s-ES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( </a:t>
            </a:r>
            <a:r>
              <a:rPr lang="zh-CN" altLang="en-US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哥林多前书</a:t>
            </a:r>
            <a:r>
              <a:rPr lang="es-ES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12:4-6 )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/>
          <p:cNvSpPr txBox="1"/>
          <p:nvPr/>
        </p:nvSpPr>
        <p:spPr>
          <a:xfrm>
            <a:off x="419116" y="822861"/>
            <a:ext cx="4967444" cy="453970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spcBef>
                <a:spcPts val="600"/>
              </a:spcBef>
            </a:pP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“</a:t>
            </a:r>
            <a:r>
              <a:rPr lang="zh-CN" altLang="en-US" sz="3200" b="1" dirty="0">
                <a:solidFill>
                  <a:srgbClr val="9E3939"/>
                </a:solidFill>
                <a:latin typeface="Comic Sans MS" panose="030F0702030302020204" pitchFamily="66" charset="0"/>
              </a:rPr>
              <a:t>耶稣基督的启示，就是 神赐给他，叫他将必要快成的事指示他的众仆人。他就差遣</a:t>
            </a:r>
          </a:p>
          <a:p>
            <a:pPr algn="ctr">
              <a:spcBef>
                <a:spcPts val="600"/>
              </a:spcBef>
            </a:pPr>
            <a:r>
              <a:rPr lang="zh-CN" altLang="en-US" sz="3200" b="1" dirty="0">
                <a:solidFill>
                  <a:srgbClr val="9E3939"/>
                </a:solidFill>
                <a:latin typeface="Comic Sans MS" panose="030F0702030302020204" pitchFamily="66" charset="0"/>
              </a:rPr>
              <a:t>使者晓谕他的仆人约翰。</a:t>
            </a:r>
          </a:p>
          <a:p>
            <a:pPr algn="ctr">
              <a:spcBef>
                <a:spcPts val="600"/>
              </a:spcBef>
            </a:pPr>
            <a:r>
              <a:rPr lang="en-US" altLang="zh-CN" sz="32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zh-CN" altLang="en-US" sz="3200" b="1" dirty="0">
                <a:solidFill>
                  <a:srgbClr val="9E3939"/>
                </a:solidFill>
                <a:latin typeface="Comic Sans MS" panose="030F0702030302020204" pitchFamily="66" charset="0"/>
              </a:rPr>
              <a:t>约翰便将 神的道和耶稣基督的见证，凡自己所看见的都证明出来。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” </a:t>
            </a:r>
          </a:p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rgbClr val="9E3939"/>
                </a:solidFill>
                <a:latin typeface="Comic Sans MS" panose="030F0702030302020204" pitchFamily="66" charset="0"/>
              </a:rPr>
              <a:t>(</a:t>
            </a:r>
            <a:r>
              <a:rPr lang="zh-CN" altLang="en-US" sz="2000" b="1" dirty="0">
                <a:solidFill>
                  <a:srgbClr val="9E3939"/>
                </a:solidFill>
                <a:latin typeface="Comic Sans MS" panose="030F0702030302020204" pitchFamily="66" charset="0"/>
              </a:rPr>
              <a:t>启示录 </a:t>
            </a:r>
            <a:r>
              <a:rPr lang="es-ES" sz="2000" b="1" dirty="0">
                <a:solidFill>
                  <a:srgbClr val="9E3939"/>
                </a:solidFill>
                <a:latin typeface="Comic Sans MS" panose="030F0702030302020204" pitchFamily="66" charset="0"/>
              </a:rPr>
              <a:t>1:1-2)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/>
          <p:cNvGrpSpPr>
            <a:grpSpLocks noGrp="1" noUngrp="1" noRot="1" noChangeAspect="1" noMove="1" noResize="1"/>
          </p:cNvGrpSpPr>
          <p:nvPr/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CuadroTexto 4"/>
          <p:cNvSpPr txBox="1"/>
          <p:nvPr/>
        </p:nvSpPr>
        <p:spPr>
          <a:xfrm>
            <a:off x="0" y="5786916"/>
            <a:ext cx="120622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从前所写的圣经，都是为教训我们写的，叫我们因圣经所生的忍耐和安慰，可以得</a:t>
            </a:r>
          </a:p>
          <a:p>
            <a:pPr algn="ctr"/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着盼望。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”</a:t>
            </a:r>
            <a:r>
              <a:rPr lang="es-E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zh-CN" altLang="en-U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罗马书 </a:t>
            </a:r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15:4)</a:t>
            </a:r>
            <a:endParaRPr lang="es-ES" sz="2400" b="1" dirty="0">
              <a:solidFill>
                <a:schemeClr val="accent4">
                  <a:lumMod val="20000"/>
                  <a:lumOff val="80000"/>
                </a:schemeClr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/>
          <p:cNvSpPr/>
          <p:nvPr/>
        </p:nvSpPr>
        <p:spPr>
          <a:xfrm>
            <a:off x="2764277" y="4066162"/>
            <a:ext cx="6663447" cy="256294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246931"/>
            <a:ext cx="2232000" cy="297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2585867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4979999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3501947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2" r="12512"/>
          <a:stretch>
            <a:fillRect/>
          </a:stretch>
        </p:blipFill>
        <p:spPr>
          <a:xfrm>
            <a:off x="9768263" y="3487325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8" r="7928"/>
          <a:stretch>
            <a:fillRect/>
          </a:stretch>
        </p:blipFill>
        <p:spPr>
          <a:xfrm>
            <a:off x="7374131" y="243519"/>
            <a:ext cx="2232000" cy="3569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44"/>
          <a:stretch>
            <a:fillRect/>
          </a:stretch>
        </p:blipFill>
        <p:spPr>
          <a:xfrm>
            <a:off x="9768263" y="243519"/>
            <a:ext cx="2232002" cy="2976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/>
          <p:cNvSpPr txBox="1"/>
          <p:nvPr/>
        </p:nvSpPr>
        <p:spPr>
          <a:xfrm>
            <a:off x="2980779" y="4422768"/>
            <a:ext cx="623044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zh-CN" alt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他们遭遇这些事都要作为鉴戒，并且写在经上，正是警戒我们这末世的人。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  <a:r>
              <a:rPr lang="es-E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s-E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( </a:t>
            </a:r>
            <a:r>
              <a:rPr lang="zh-CN" alt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哥林多前书</a:t>
            </a:r>
            <a:r>
              <a:rPr lang="es-E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10:11 )</a:t>
            </a:r>
            <a:endParaRPr lang="es-ES" sz="28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97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03" t="10045" r="3803" b="11901"/>
          <a:stretch>
            <a:fillRect/>
          </a:stretch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2" name="Freeform: Shape 11"/>
          <p:cNvSpPr>
            <a:spLocks noGrp="1" noRot="1" noChangeAspect="1" noMove="1" noResize="1" noEditPoints="1" noAdjustHandles="1" noChangeArrowheads="1" noChangeShapeType="1"/>
          </p:cNvSpPr>
          <p:nvPr/>
        </p:nvSpPr>
        <p:spPr bwMode="white">
          <a:xfrm>
            <a:off x="-1" y="-16874"/>
            <a:ext cx="4455736" cy="6874873"/>
          </a:xfrm>
          <a:custGeom>
            <a:avLst/>
            <a:gdLst>
              <a:gd name="csX0" fmla="*/ 0 w 4455736"/>
              <a:gd name="csY0" fmla="*/ 16873 h 6874873"/>
              <a:gd name="csX1" fmla="*/ 3620382 w 4455736"/>
              <a:gd name="csY1" fmla="*/ 6934 h 6874873"/>
              <a:gd name="csX2" fmla="*/ 3603853 w 4455736"/>
              <a:gd name="csY2" fmla="*/ 6630 h 6874873"/>
              <a:gd name="csX3" fmla="*/ 4455673 w 4455736"/>
              <a:gd name="csY3" fmla="*/ 3445873 h 6874873"/>
              <a:gd name="csX4" fmla="*/ 3623730 w 4455736"/>
              <a:gd name="csY4" fmla="*/ 6845359 h 6874873"/>
              <a:gd name="csX5" fmla="*/ 3610443 w 4455736"/>
              <a:gd name="csY5" fmla="*/ 6864934 h 6874873"/>
              <a:gd name="csX6" fmla="*/ 0 w 4455736"/>
              <a:gd name="csY6" fmla="*/ 6874873 h 6874873"/>
              <a:gd name="csX7" fmla="*/ 0 w 4455736"/>
              <a:gd name="csY7" fmla="*/ 16873 h 68748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55736" h="6874873">
                <a:moveTo>
                  <a:pt x="0" y="16873"/>
                </a:moveTo>
                <a:lnTo>
                  <a:pt x="3620382" y="6934"/>
                </a:lnTo>
                <a:cubicBezTo>
                  <a:pt x="3641376" y="30024"/>
                  <a:pt x="3582859" y="-16460"/>
                  <a:pt x="3603853" y="6630"/>
                </a:cubicBezTo>
                <a:cubicBezTo>
                  <a:pt x="4314379" y="866459"/>
                  <a:pt x="4452360" y="2306085"/>
                  <a:pt x="4455673" y="3445873"/>
                </a:cubicBezTo>
                <a:cubicBezTo>
                  <a:pt x="4458986" y="4585661"/>
                  <a:pt x="4334256" y="5985529"/>
                  <a:pt x="3623730" y="6845359"/>
                </a:cubicBezTo>
                <a:lnTo>
                  <a:pt x="3610443" y="6864934"/>
                </a:lnTo>
                <a:lnTo>
                  <a:pt x="0" y="6874873"/>
                </a:lnTo>
                <a:lnTo>
                  <a:pt x="0" y="16873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/>
          <p:cNvSpPr>
            <a:spLocks noGrp="1" noRot="1" noChangeAspect="1" noMove="1" noResize="1" noEditPoints="1" noAdjustHandles="1" noChangeArrowheads="1" noChangeShapeType="1"/>
          </p:cNvSpPr>
          <p:nvPr/>
        </p:nvSpPr>
        <p:spPr bwMode="white">
          <a:xfrm>
            <a:off x="1" y="-26812"/>
            <a:ext cx="4486300" cy="6884811"/>
          </a:xfrm>
          <a:custGeom>
            <a:avLst/>
            <a:gdLst>
              <a:gd name="csX0" fmla="*/ 0 w 4486300"/>
              <a:gd name="csY0" fmla="*/ 26811 h 6884811"/>
              <a:gd name="csX1" fmla="*/ 3621177 w 4486300"/>
              <a:gd name="csY1" fmla="*/ 6933 h 6884811"/>
              <a:gd name="csX2" fmla="*/ 3624526 w 4486300"/>
              <a:gd name="csY2" fmla="*/ 6630 h 6884811"/>
              <a:gd name="csX3" fmla="*/ 4486286 w 4486300"/>
              <a:gd name="csY3" fmla="*/ 3445872 h 6884811"/>
              <a:gd name="csX4" fmla="*/ 3634464 w 4486300"/>
              <a:gd name="csY4" fmla="*/ 6865236 h 6884811"/>
              <a:gd name="csX5" fmla="*/ 3650995 w 4486300"/>
              <a:gd name="csY5" fmla="*/ 6884811 h 6884811"/>
              <a:gd name="csX6" fmla="*/ 0 w 4486300"/>
              <a:gd name="csY6" fmla="*/ 6884811 h 6884811"/>
              <a:gd name="csX7" fmla="*/ 0 w 4486300"/>
              <a:gd name="csY7" fmla="*/ 26811 h 68848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86300" h="6884811">
                <a:moveTo>
                  <a:pt x="0" y="26811"/>
                </a:moveTo>
                <a:lnTo>
                  <a:pt x="3621177" y="6933"/>
                </a:lnTo>
                <a:cubicBezTo>
                  <a:pt x="3642171" y="30023"/>
                  <a:pt x="3603532" y="-16460"/>
                  <a:pt x="3624526" y="6630"/>
                </a:cubicBezTo>
                <a:cubicBezTo>
                  <a:pt x="4335052" y="866459"/>
                  <a:pt x="4484630" y="2302771"/>
                  <a:pt x="4486286" y="3445872"/>
                </a:cubicBezTo>
                <a:cubicBezTo>
                  <a:pt x="4487942" y="4588973"/>
                  <a:pt x="4344990" y="6005406"/>
                  <a:pt x="3634464" y="6865236"/>
                </a:cubicBezTo>
                <a:lnTo>
                  <a:pt x="3650995" y="6884811"/>
                </a:lnTo>
                <a:lnTo>
                  <a:pt x="0" y="6884811"/>
                </a:lnTo>
                <a:lnTo>
                  <a:pt x="0" y="2681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 rot="16200000" flipH="1" flipV="1">
            <a:off x="1721680" y="-906979"/>
            <a:ext cx="355619" cy="2984580"/>
          </a:xfrm>
          <a:prstGeom prst="chord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15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 rot="5400000" flipH="1" flipV="1">
            <a:off x="1721680" y="4780400"/>
            <a:ext cx="355619" cy="2984580"/>
          </a:xfrm>
          <a:prstGeom prst="chord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05739" y="1453517"/>
            <a:ext cx="3501142" cy="332398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zh-CN" altLang="en-US" sz="3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于是从摩西和众先知起，</a:t>
            </a:r>
            <a:endParaRPr lang="en-MY" altLang="zh-CN" sz="32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zh-CN" altLang="en-US" sz="3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凡经上所指着自己的话都给他们讲解明白了。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”</a:t>
            </a:r>
            <a:endParaRPr lang="es-ES" sz="32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endParaRPr lang="es-ES" sz="20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( </a:t>
            </a:r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路加福音</a:t>
            </a:r>
            <a:r>
              <a:rPr lang="es-ES" sz="20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24:27 )</a:t>
            </a:r>
            <a:endParaRPr lang="es-ES" sz="28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7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2" y="0"/>
            <a:ext cx="12191997" cy="6858000"/>
          </a:xfrm>
          <a:prstGeom prst="rect">
            <a:avLst/>
          </a:prstGeom>
          <a:blipFill dpi="0" rotWithShape="1">
            <a:blip r:embed="rId3"/>
            <a:srcRect/>
            <a:stretch>
              <a:fillRect l="-2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-1" y="0"/>
            <a:ext cx="7840495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4"/>
            <a:srcRect/>
            <a:stretch>
              <a:fillRect t="-7163" b="-7163"/>
            </a:stretch>
          </a:blip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Diagrama de flujo: cinta perforada 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199587" y="224072"/>
            <a:ext cx="2207172" cy="241738"/>
          </a:xfrm>
          <a:prstGeom prst="flowChartPunchedTap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Diagrama de flujo: cinta perforada 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821917" y="6388389"/>
            <a:ext cx="2207172" cy="241738"/>
          </a:xfrm>
          <a:prstGeom prst="flowChartPunchedTap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8187446" y="1213008"/>
            <a:ext cx="3657601" cy="443198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“</a:t>
            </a:r>
            <a:r>
              <a:rPr lang="zh-CN" alt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亲爱的弟兄啊，一切的灵，你们不可都信，总要试验那些灵是出于神的不是，因为</a:t>
            </a:r>
          </a:p>
          <a:p>
            <a:pPr algn="ctr"/>
            <a:r>
              <a:rPr lang="zh-CN" alt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世上有许多假先知已经出来了。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”</a:t>
            </a:r>
            <a:endParaRPr lang="es-ES" sz="3200" b="1" dirty="0">
              <a:solidFill>
                <a:srgbClr val="7A3D0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endParaRPr lang="es-ES" sz="2400" b="1" dirty="0">
              <a:solidFill>
                <a:srgbClr val="7A3D0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es-ES" sz="2400" b="1" dirty="0">
                <a:solidFill>
                  <a:srgbClr val="7A3D00"/>
                </a:solidFill>
                <a:latin typeface="Comic Sans MS" panose="030F0702030302020204" pitchFamily="66" charset="0"/>
              </a:rPr>
              <a:t>( </a:t>
            </a:r>
            <a:r>
              <a:rPr lang="zh-CN" altLang="en-US" sz="2400" b="1" dirty="0">
                <a:solidFill>
                  <a:srgbClr val="7A3D00"/>
                </a:solidFill>
                <a:latin typeface="Comic Sans MS" panose="030F0702030302020204" pitchFamily="66" charset="0"/>
              </a:rPr>
              <a:t>约翰一书</a:t>
            </a:r>
            <a:r>
              <a:rPr lang="es-ES" sz="24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4:1 )</a:t>
            </a:r>
            <a:endParaRPr lang="es-ES" sz="3200" b="1" dirty="0">
              <a:solidFill>
                <a:srgbClr val="7A3D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64431" y="463310"/>
            <a:ext cx="1186313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zh-CN" altLang="en-US" sz="32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神的道是活泼的，是有功效的，比一切两刃的剑更快，甚至魂与灵、骨节与骨髓，</a:t>
            </a:r>
          </a:p>
          <a:p>
            <a:pPr algn="ctr"/>
            <a:r>
              <a:rPr lang="zh-CN" altLang="en-US" sz="32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都能刺入、剖开，连心中的思念和主意都能辨明。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”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20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( </a:t>
            </a:r>
            <a:r>
              <a:rPr lang="zh-CN" altLang="en-US" sz="20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希伯来书</a:t>
            </a:r>
            <a:r>
              <a:rPr lang="es-ES" sz="20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4:12 )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1524" y="0"/>
            <a:ext cx="12188952" cy="6858000"/>
          </a:xfrm>
          <a:prstGeom prst="rect">
            <a:avLst/>
          </a:prstGeom>
          <a:blipFill>
            <a:blip r:embed="rId2"/>
            <a:stretch>
              <a:fillRect l="-2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Imagen 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1" r="13761"/>
          <a:stretch>
            <a:fillRect/>
          </a:stretch>
        </p:blipFill>
        <p:spPr>
          <a:xfrm>
            <a:off x="196731" y="166533"/>
            <a:ext cx="3809612" cy="6524936"/>
          </a:xfrm>
          <a:prstGeom prst="rect">
            <a:avLst/>
          </a:prstGeom>
          <a:ln w="38100" cap="sq">
            <a:solidFill>
              <a:srgbClr val="832A0E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351"/>
          <a:stretch>
            <a:fillRect/>
          </a:stretch>
        </p:blipFill>
        <p:spPr>
          <a:xfrm>
            <a:off x="4196497" y="166533"/>
            <a:ext cx="3797618" cy="6524936"/>
          </a:xfrm>
          <a:prstGeom prst="rect">
            <a:avLst/>
          </a:prstGeom>
          <a:ln w="38100" cap="sq">
            <a:solidFill>
              <a:srgbClr val="44805D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5" r="2450" b="2"/>
          <a:stretch>
            <a:fillRect/>
          </a:stretch>
        </p:blipFill>
        <p:spPr>
          <a:xfrm>
            <a:off x="8183346" y="166533"/>
            <a:ext cx="3822808" cy="3160653"/>
          </a:xfrm>
          <a:prstGeom prst="rect">
            <a:avLst/>
          </a:prstGeom>
          <a:ln w="38100" cap="sq">
            <a:solidFill>
              <a:srgbClr val="96613D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183346" y="3506741"/>
            <a:ext cx="3822808" cy="3184726"/>
          </a:xfrm>
          <a:prstGeom prst="rect">
            <a:avLst/>
          </a:prstGeom>
          <a:solidFill>
            <a:srgbClr val="EAB0E3"/>
          </a:solidFill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8335524" y="3567916"/>
            <a:ext cx="3518453" cy="283154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solidFill>
                  <a:srgbClr val="6D1D63"/>
                </a:solidFill>
                <a:latin typeface="Comic Sans MS" panose="030F0702030302020204" pitchFamily="66" charset="0"/>
              </a:rPr>
              <a:t>“</a:t>
            </a:r>
            <a:r>
              <a:rPr lang="zh-CN" altLang="en-US" sz="3200" b="1" dirty="0">
                <a:solidFill>
                  <a:srgbClr val="6D1D63"/>
                </a:solidFill>
                <a:latin typeface="Comic Sans MS" panose="030F0702030302020204" pitchFamily="66" charset="0"/>
              </a:rPr>
              <a:t>主耶和华若不将奥秘指示他的仆人众先知，</a:t>
            </a:r>
            <a:endParaRPr lang="en-MY" altLang="zh-CN" sz="3200" b="1" dirty="0">
              <a:solidFill>
                <a:srgbClr val="6D1D63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zh-CN" altLang="en-US" sz="3200" b="1" dirty="0">
                <a:solidFill>
                  <a:srgbClr val="6D1D63"/>
                </a:solidFill>
                <a:latin typeface="Comic Sans MS" panose="030F0702030302020204" pitchFamily="66" charset="0"/>
              </a:rPr>
              <a:t>就一无所行</a:t>
            </a:r>
            <a:r>
              <a:rPr lang="zh-CN" altLang="en-US" sz="2800" b="1" dirty="0">
                <a:solidFill>
                  <a:srgbClr val="6D1D63"/>
                </a:solidFill>
                <a:latin typeface="Comic Sans MS" panose="030F0702030302020204" pitchFamily="66" charset="0"/>
              </a:rPr>
              <a:t>。</a:t>
            </a:r>
            <a:r>
              <a:rPr lang="en-US" sz="2800" b="1" dirty="0">
                <a:solidFill>
                  <a:srgbClr val="6D1D63"/>
                </a:solidFill>
                <a:latin typeface="Comic Sans MS" panose="030F0702030302020204" pitchFamily="66" charset="0"/>
              </a:rPr>
              <a:t>”</a:t>
            </a:r>
            <a:endParaRPr lang="es-ES" sz="2800" b="1" dirty="0">
              <a:solidFill>
                <a:srgbClr val="6D1D63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endParaRPr lang="es-ES" sz="2000" b="1" dirty="0">
              <a:solidFill>
                <a:srgbClr val="6D1D63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rgbClr val="6D1D63"/>
                </a:solidFill>
                <a:latin typeface="Comic Sans MS" panose="030F0702030302020204" pitchFamily="66" charset="0"/>
              </a:rPr>
              <a:t>( </a:t>
            </a:r>
            <a:r>
              <a:rPr lang="zh-CN" altLang="en-US" sz="2000" b="1" dirty="0">
                <a:solidFill>
                  <a:srgbClr val="6D1D63"/>
                </a:solidFill>
                <a:latin typeface="Comic Sans MS" panose="030F0702030302020204" pitchFamily="66" charset="0"/>
              </a:rPr>
              <a:t>阿摩司书</a:t>
            </a:r>
            <a:r>
              <a:rPr lang="es-ES" sz="20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3:7 )</a:t>
            </a:r>
            <a:endParaRPr lang="es-ES" sz="2800" b="1" dirty="0">
              <a:solidFill>
                <a:srgbClr val="6D1D63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80367" y="94667"/>
            <a:ext cx="6191250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zh-CN" altLang="en-US" sz="28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以后，我要将我的灵浇灌凡有血气的。你们的儿女要说预言，你们的老年人要做异梦，少年人要见异像。</a:t>
            </a:r>
            <a:endParaRPr lang="en-MY" altLang="zh-CN" sz="2800" b="1" dirty="0">
              <a:solidFill>
                <a:srgbClr val="FDF589"/>
              </a:solidFill>
              <a:effectLst>
                <a:glow rad="101600">
                  <a:srgbClr val="582A2A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zh-CN" altLang="en-US" sz="28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在那些日子，我要将我的灵浇灌我的仆人和使女</a:t>
            </a:r>
            <a:r>
              <a:rPr lang="en-US" sz="28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  <a:endParaRPr lang="es-ES" sz="2800" b="1" dirty="0">
              <a:solidFill>
                <a:srgbClr val="FDF589"/>
              </a:solidFill>
              <a:effectLst>
                <a:glow rad="101600">
                  <a:srgbClr val="582A2A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s-ES" sz="2800" b="1" dirty="0">
              <a:solidFill>
                <a:srgbClr val="FDF589"/>
              </a:solidFill>
              <a:effectLst>
                <a:glow rad="101600">
                  <a:srgbClr val="582A2A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s-ES" sz="16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 </a:t>
            </a:r>
            <a:r>
              <a:rPr lang="zh-CN" altLang="en-US" sz="16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约珥书</a:t>
            </a:r>
            <a:r>
              <a:rPr lang="es-ES" sz="16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2:28-29 )</a:t>
            </a:r>
            <a:endParaRPr lang="es-ES" sz="2000" b="1" dirty="0">
              <a:solidFill>
                <a:srgbClr val="FDF589"/>
              </a:solidFill>
              <a:effectLst>
                <a:glow rad="101600">
                  <a:srgbClr val="582A2A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7" r="-1" b="-1"/>
          <a:stretch>
            <a:fillRect/>
          </a:stretch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15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8260977" y="1740303"/>
            <a:ext cx="3677054" cy="3209116"/>
          </a:xfrm>
          <a:custGeom>
            <a:avLst/>
            <a:gdLst>
              <a:gd name="csX0" fmla="*/ 0 w 3677054"/>
              <a:gd name="csY0" fmla="*/ 0 h 6286882"/>
              <a:gd name="csX1" fmla="*/ 525293 w 3677054"/>
              <a:gd name="csY1" fmla="*/ 0 h 6286882"/>
              <a:gd name="csX2" fmla="*/ 1087357 w 3677054"/>
              <a:gd name="csY2" fmla="*/ 0 h 6286882"/>
              <a:gd name="csX3" fmla="*/ 1575880 w 3677054"/>
              <a:gd name="csY3" fmla="*/ 0 h 6286882"/>
              <a:gd name="csX4" fmla="*/ 2137944 w 3677054"/>
              <a:gd name="csY4" fmla="*/ 0 h 6286882"/>
              <a:gd name="csX5" fmla="*/ 2736779 w 3677054"/>
              <a:gd name="csY5" fmla="*/ 0 h 6286882"/>
              <a:gd name="csX6" fmla="*/ 3188531 w 3677054"/>
              <a:gd name="csY6" fmla="*/ 0 h 6286882"/>
              <a:gd name="csX7" fmla="*/ 3677054 w 3677054"/>
              <a:gd name="csY7" fmla="*/ 0 h 6286882"/>
              <a:gd name="csX8" fmla="*/ 3677054 w 3677054"/>
              <a:gd name="csY8" fmla="*/ 382928 h 6286882"/>
              <a:gd name="csX9" fmla="*/ 3677054 w 3677054"/>
              <a:gd name="csY9" fmla="*/ 1080201 h 6286882"/>
              <a:gd name="csX10" fmla="*/ 3677054 w 3677054"/>
              <a:gd name="csY10" fmla="*/ 1651735 h 6286882"/>
              <a:gd name="csX11" fmla="*/ 3677054 w 3677054"/>
              <a:gd name="csY11" fmla="*/ 2097532 h 6286882"/>
              <a:gd name="csX12" fmla="*/ 3677054 w 3677054"/>
              <a:gd name="csY12" fmla="*/ 2731936 h 6286882"/>
              <a:gd name="csX13" fmla="*/ 3677054 w 3677054"/>
              <a:gd name="csY13" fmla="*/ 3177733 h 6286882"/>
              <a:gd name="csX14" fmla="*/ 3677054 w 3677054"/>
              <a:gd name="csY14" fmla="*/ 3560661 h 6286882"/>
              <a:gd name="csX15" fmla="*/ 3677054 w 3677054"/>
              <a:gd name="csY15" fmla="*/ 4257934 h 6286882"/>
              <a:gd name="csX16" fmla="*/ 3677054 w 3677054"/>
              <a:gd name="csY16" fmla="*/ 4640862 h 6286882"/>
              <a:gd name="csX17" fmla="*/ 3677054 w 3677054"/>
              <a:gd name="csY17" fmla="*/ 5338134 h 6286882"/>
              <a:gd name="csX18" fmla="*/ 3677054 w 3677054"/>
              <a:gd name="csY18" fmla="*/ 6286882 h 6286882"/>
              <a:gd name="csX19" fmla="*/ 3151761 w 3677054"/>
              <a:gd name="csY19" fmla="*/ 6286882 h 6286882"/>
              <a:gd name="csX20" fmla="*/ 2589697 w 3677054"/>
              <a:gd name="csY20" fmla="*/ 6286882 h 6286882"/>
              <a:gd name="csX21" fmla="*/ 1990862 w 3677054"/>
              <a:gd name="csY21" fmla="*/ 6286882 h 6286882"/>
              <a:gd name="csX22" fmla="*/ 1465569 w 3677054"/>
              <a:gd name="csY22" fmla="*/ 6286882 h 6286882"/>
              <a:gd name="csX23" fmla="*/ 977046 w 3677054"/>
              <a:gd name="csY23" fmla="*/ 6286882 h 6286882"/>
              <a:gd name="csX24" fmla="*/ 0 w 3677054"/>
              <a:gd name="csY24" fmla="*/ 6286882 h 6286882"/>
              <a:gd name="csX25" fmla="*/ 0 w 3677054"/>
              <a:gd name="csY25" fmla="*/ 5589610 h 6286882"/>
              <a:gd name="csX26" fmla="*/ 0 w 3677054"/>
              <a:gd name="csY26" fmla="*/ 5080944 h 6286882"/>
              <a:gd name="csX27" fmla="*/ 0 w 3677054"/>
              <a:gd name="csY27" fmla="*/ 4698015 h 6286882"/>
              <a:gd name="csX28" fmla="*/ 0 w 3677054"/>
              <a:gd name="csY28" fmla="*/ 4126481 h 6286882"/>
              <a:gd name="csX29" fmla="*/ 0 w 3677054"/>
              <a:gd name="csY29" fmla="*/ 3429208 h 6286882"/>
              <a:gd name="csX30" fmla="*/ 0 w 3677054"/>
              <a:gd name="csY30" fmla="*/ 2983411 h 6286882"/>
              <a:gd name="csX31" fmla="*/ 0 w 3677054"/>
              <a:gd name="csY31" fmla="*/ 2537614 h 6286882"/>
              <a:gd name="csX32" fmla="*/ 0 w 3677054"/>
              <a:gd name="csY32" fmla="*/ 1840342 h 6286882"/>
              <a:gd name="csX33" fmla="*/ 0 w 3677054"/>
              <a:gd name="csY33" fmla="*/ 1143069 h 6286882"/>
              <a:gd name="csX34" fmla="*/ 0 w 3677054"/>
              <a:gd name="csY34" fmla="*/ 697272 h 6286882"/>
              <a:gd name="csX35" fmla="*/ 0 w 3677054"/>
              <a:gd name="csY35" fmla="*/ 0 h 62868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3677054" h="6286882" extrusionOk="0">
                <a:moveTo>
                  <a:pt x="0" y="0"/>
                </a:moveTo>
                <a:cubicBezTo>
                  <a:pt x="120553" y="-1453"/>
                  <a:pt x="298258" y="19106"/>
                  <a:pt x="525293" y="0"/>
                </a:cubicBezTo>
                <a:cubicBezTo>
                  <a:pt x="752328" y="-19106"/>
                  <a:pt x="845323" y="11107"/>
                  <a:pt x="1087357" y="0"/>
                </a:cubicBezTo>
                <a:cubicBezTo>
                  <a:pt x="1329391" y="-11107"/>
                  <a:pt x="1459449" y="24348"/>
                  <a:pt x="1575880" y="0"/>
                </a:cubicBezTo>
                <a:cubicBezTo>
                  <a:pt x="1692311" y="-24348"/>
                  <a:pt x="2002174" y="45680"/>
                  <a:pt x="2137944" y="0"/>
                </a:cubicBezTo>
                <a:cubicBezTo>
                  <a:pt x="2273714" y="-45680"/>
                  <a:pt x="2607338" y="56013"/>
                  <a:pt x="2736779" y="0"/>
                </a:cubicBezTo>
                <a:cubicBezTo>
                  <a:pt x="2866220" y="-56013"/>
                  <a:pt x="3082493" y="51544"/>
                  <a:pt x="3188531" y="0"/>
                </a:cubicBezTo>
                <a:cubicBezTo>
                  <a:pt x="3294569" y="-51544"/>
                  <a:pt x="3504473" y="57256"/>
                  <a:pt x="3677054" y="0"/>
                </a:cubicBezTo>
                <a:cubicBezTo>
                  <a:pt x="3698282" y="156958"/>
                  <a:pt x="3663082" y="304703"/>
                  <a:pt x="3677054" y="382928"/>
                </a:cubicBezTo>
                <a:cubicBezTo>
                  <a:pt x="3691026" y="461153"/>
                  <a:pt x="3665588" y="857898"/>
                  <a:pt x="3677054" y="1080201"/>
                </a:cubicBezTo>
                <a:cubicBezTo>
                  <a:pt x="3688520" y="1302504"/>
                  <a:pt x="3627574" y="1397673"/>
                  <a:pt x="3677054" y="1651735"/>
                </a:cubicBezTo>
                <a:cubicBezTo>
                  <a:pt x="3726534" y="1905797"/>
                  <a:pt x="3665581" y="1883537"/>
                  <a:pt x="3677054" y="2097532"/>
                </a:cubicBezTo>
                <a:cubicBezTo>
                  <a:pt x="3688527" y="2311527"/>
                  <a:pt x="3614366" y="2486278"/>
                  <a:pt x="3677054" y="2731936"/>
                </a:cubicBezTo>
                <a:cubicBezTo>
                  <a:pt x="3739742" y="2977594"/>
                  <a:pt x="3631527" y="2985830"/>
                  <a:pt x="3677054" y="3177733"/>
                </a:cubicBezTo>
                <a:cubicBezTo>
                  <a:pt x="3722581" y="3369636"/>
                  <a:pt x="3652680" y="3456559"/>
                  <a:pt x="3677054" y="3560661"/>
                </a:cubicBezTo>
                <a:cubicBezTo>
                  <a:pt x="3701428" y="3664763"/>
                  <a:pt x="3666639" y="4086327"/>
                  <a:pt x="3677054" y="4257934"/>
                </a:cubicBezTo>
                <a:cubicBezTo>
                  <a:pt x="3687469" y="4429541"/>
                  <a:pt x="3640975" y="4530492"/>
                  <a:pt x="3677054" y="4640862"/>
                </a:cubicBezTo>
                <a:cubicBezTo>
                  <a:pt x="3713133" y="4751232"/>
                  <a:pt x="3647305" y="5187129"/>
                  <a:pt x="3677054" y="5338134"/>
                </a:cubicBezTo>
                <a:cubicBezTo>
                  <a:pt x="3706803" y="5489139"/>
                  <a:pt x="3619564" y="5873665"/>
                  <a:pt x="3677054" y="6286882"/>
                </a:cubicBezTo>
                <a:cubicBezTo>
                  <a:pt x="3534384" y="6291722"/>
                  <a:pt x="3307639" y="6276240"/>
                  <a:pt x="3151761" y="6286882"/>
                </a:cubicBezTo>
                <a:cubicBezTo>
                  <a:pt x="2995883" y="6297524"/>
                  <a:pt x="2770445" y="6281870"/>
                  <a:pt x="2589697" y="6286882"/>
                </a:cubicBezTo>
                <a:cubicBezTo>
                  <a:pt x="2408949" y="6291894"/>
                  <a:pt x="2271340" y="6218886"/>
                  <a:pt x="1990862" y="6286882"/>
                </a:cubicBezTo>
                <a:cubicBezTo>
                  <a:pt x="1710384" y="6354878"/>
                  <a:pt x="1620249" y="6232736"/>
                  <a:pt x="1465569" y="6286882"/>
                </a:cubicBezTo>
                <a:cubicBezTo>
                  <a:pt x="1310889" y="6341028"/>
                  <a:pt x="1108783" y="6268702"/>
                  <a:pt x="977046" y="6286882"/>
                </a:cubicBezTo>
                <a:cubicBezTo>
                  <a:pt x="845309" y="6305062"/>
                  <a:pt x="214803" y="6240031"/>
                  <a:pt x="0" y="6286882"/>
                </a:cubicBezTo>
                <a:cubicBezTo>
                  <a:pt x="-2736" y="6080723"/>
                  <a:pt x="47593" y="5935151"/>
                  <a:pt x="0" y="5589610"/>
                </a:cubicBezTo>
                <a:cubicBezTo>
                  <a:pt x="-47593" y="5244069"/>
                  <a:pt x="15391" y="5311884"/>
                  <a:pt x="0" y="5080944"/>
                </a:cubicBezTo>
                <a:cubicBezTo>
                  <a:pt x="-15391" y="4850004"/>
                  <a:pt x="24616" y="4839526"/>
                  <a:pt x="0" y="4698015"/>
                </a:cubicBezTo>
                <a:cubicBezTo>
                  <a:pt x="-24616" y="4556504"/>
                  <a:pt x="42921" y="4361522"/>
                  <a:pt x="0" y="4126481"/>
                </a:cubicBezTo>
                <a:cubicBezTo>
                  <a:pt x="-42921" y="3891440"/>
                  <a:pt x="11001" y="3685118"/>
                  <a:pt x="0" y="3429208"/>
                </a:cubicBezTo>
                <a:cubicBezTo>
                  <a:pt x="-11001" y="3173298"/>
                  <a:pt x="35590" y="3153981"/>
                  <a:pt x="0" y="2983411"/>
                </a:cubicBezTo>
                <a:cubicBezTo>
                  <a:pt x="-35590" y="2812841"/>
                  <a:pt x="39203" y="2730916"/>
                  <a:pt x="0" y="2537614"/>
                </a:cubicBezTo>
                <a:cubicBezTo>
                  <a:pt x="-39203" y="2344312"/>
                  <a:pt x="23266" y="2072072"/>
                  <a:pt x="0" y="1840342"/>
                </a:cubicBezTo>
                <a:cubicBezTo>
                  <a:pt x="-23266" y="1608612"/>
                  <a:pt x="3467" y="1358560"/>
                  <a:pt x="0" y="1143069"/>
                </a:cubicBezTo>
                <a:cubicBezTo>
                  <a:pt x="-3467" y="927578"/>
                  <a:pt x="16186" y="810365"/>
                  <a:pt x="0" y="697272"/>
                </a:cubicBezTo>
                <a:cubicBezTo>
                  <a:pt x="-16186" y="584179"/>
                  <a:pt x="74505" y="253390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accent1">
                <a:lumMod val="50000"/>
              </a:schemeClr>
            </a:solidFill>
          </a:ln>
          <a:effectLst>
            <a:glow rad="50800">
              <a:srgbClr val="FFC000">
                <a:alpha val="21000"/>
              </a:srgbClr>
            </a:glow>
          </a:effectLst>
        </p:spPr>
        <p:txBody>
          <a:bodyPr wrap="square" lIns="144000" tIns="144000" rIns="144000" bIns="10800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zh-CN" altLang="en-US" sz="32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圣经都是 神所默示的，</a:t>
            </a:r>
            <a:endParaRPr lang="en-MY" altLang="zh-CN" sz="3200" b="1" dirty="0">
              <a:solidFill>
                <a:schemeClr val="accent1"/>
              </a:solidFill>
              <a:effectLst>
                <a:glow rad="228600">
                  <a:srgbClr val="FFC000">
                    <a:alpha val="21000"/>
                  </a:srgbClr>
                </a:glow>
              </a:effectLst>
              <a:latin typeface="Comic Sans MS" panose="030F0702030302020204" pitchFamily="66" charset="0"/>
            </a:endParaRPr>
          </a:p>
          <a:p>
            <a:pPr algn="ctr"/>
            <a:r>
              <a:rPr lang="zh-CN" altLang="en-US" sz="32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于教训、督责、</a:t>
            </a:r>
            <a:endParaRPr lang="en-MY" altLang="zh-CN" sz="3200" b="1" dirty="0">
              <a:solidFill>
                <a:schemeClr val="accent1"/>
              </a:solidFill>
              <a:effectLst>
                <a:glow rad="228600">
                  <a:srgbClr val="FFC000">
                    <a:alpha val="21000"/>
                  </a:srgbClr>
                </a:glow>
              </a:effectLst>
              <a:latin typeface="Comic Sans MS" panose="030F0702030302020204" pitchFamily="66" charset="0"/>
            </a:endParaRPr>
          </a:p>
          <a:p>
            <a:pPr algn="ctr"/>
            <a:r>
              <a:rPr lang="zh-CN" altLang="en-US" sz="32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使人归正、</a:t>
            </a:r>
            <a:endParaRPr lang="en-MY" altLang="zh-CN" sz="3200" b="1" dirty="0">
              <a:solidFill>
                <a:schemeClr val="accent1"/>
              </a:solidFill>
              <a:effectLst>
                <a:glow rad="228600">
                  <a:srgbClr val="FFC000">
                    <a:alpha val="21000"/>
                  </a:srgbClr>
                </a:glow>
              </a:effectLst>
              <a:latin typeface="Comic Sans MS" panose="030F0702030302020204" pitchFamily="66" charset="0"/>
            </a:endParaRPr>
          </a:p>
          <a:p>
            <a:pPr algn="ctr"/>
            <a:r>
              <a:rPr lang="zh-CN" altLang="en-US" sz="32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教导人学义都是有益的。</a:t>
            </a:r>
            <a:r>
              <a:rPr lang="en-US" sz="32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”</a:t>
            </a:r>
            <a:endParaRPr lang="es-ES" sz="3200" b="1" dirty="0">
              <a:solidFill>
                <a:schemeClr val="accent1"/>
              </a:solidFill>
              <a:effectLst>
                <a:glow rad="228600">
                  <a:srgbClr val="FFC000">
                    <a:alpha val="21000"/>
                  </a:srgb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115296" y="6448704"/>
            <a:ext cx="40767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 </a:t>
            </a:r>
            <a:r>
              <a:rPr lang="zh-CN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提摩太后书</a:t>
            </a:r>
            <a:r>
              <a:rPr lang="es-E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3:16-17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s-E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ppt/theme/themeOverride2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3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ppt/theme/themeOverride4.xml><?xml version="1.0" encoding="utf-8"?>
<a:themeOverride xmlns:a="http://schemas.openxmlformats.org/drawingml/2006/main">
  <a:clrScheme name="Personalizado 7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CE145B"/>
    </a:accent1>
    <a:accent2>
      <a:srgbClr val="92D050"/>
    </a:accent2>
    <a:accent3>
      <a:srgbClr val="FFFF66"/>
    </a:accent3>
    <a:accent4>
      <a:srgbClr val="33CCCC"/>
    </a:accent4>
    <a:accent5>
      <a:srgbClr val="9F07C9"/>
    </a:accent5>
    <a:accent6>
      <a:srgbClr val="5415F1"/>
    </a:accent6>
    <a:hlink>
      <a:srgbClr val="EF07DE"/>
    </a:hlink>
    <a:folHlink>
      <a:srgbClr val="B2B2B2"/>
    </a:folHlink>
  </a:clrScheme>
</a:themeOverride>
</file>

<file path=ppt/theme/themeOverride5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ppt/theme/themeOverride6.xml><?xml version="1.0" encoding="utf-8"?>
<a:themeOverride xmlns:a="http://schemas.openxmlformats.org/drawingml/2006/main">
  <a:clrScheme name="Personalizado 1">
    <a:dk1>
      <a:sysClr val="windowText" lastClr="000000"/>
    </a:dk1>
    <a:lt1>
      <a:sysClr val="window" lastClr="FFFFFF"/>
    </a:lt1>
    <a:dk2>
      <a:srgbClr val="44546A"/>
    </a:dk2>
    <a:lt2>
      <a:srgbClr val="33CCCC"/>
    </a:lt2>
    <a:accent1>
      <a:srgbClr val="339966"/>
    </a:accent1>
    <a:accent2>
      <a:srgbClr val="9900CC"/>
    </a:accent2>
    <a:accent3>
      <a:srgbClr val="FF3300"/>
    </a:accent3>
    <a:accent4>
      <a:srgbClr val="FFC000"/>
    </a:accent4>
    <a:accent5>
      <a:srgbClr val="0033CC"/>
    </a:accent5>
    <a:accent6>
      <a:srgbClr val="F5F01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740</Words>
  <Application>Microsoft Office PowerPoint</Application>
  <PresentationFormat>Panorámica</PresentationFormat>
  <Paragraphs>49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 Laveda</dc:creator>
  <cp:lastModifiedBy>Sergio</cp:lastModifiedBy>
  <cp:revision>59</cp:revision>
  <dcterms:created xsi:type="dcterms:W3CDTF">2026-08-22T18:31:00Z</dcterms:created>
  <dcterms:modified xsi:type="dcterms:W3CDTF">2026-09-27T14:56:23Z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EA2318DD4DEE4C929E0111E9B4183E73_13</vt:lpwstr>
  </property>
  <property fmtid="{D5CDD505-2E9C-101B-9397-08002B2CF9AE}" pid="3" name="KSOProductBuildVer">
    <vt:lpwstr>1033-12.1.0.28485</vt:lpwstr>
  </property>
</Properties>
</file>