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95" r:id="rId3"/>
    <p:sldId id="317" r:id="rId4"/>
    <p:sldId id="257" r:id="rId5"/>
    <p:sldId id="298" r:id="rId6"/>
    <p:sldId id="259" r:id="rId7"/>
    <p:sldId id="260" r:id="rId8"/>
    <p:sldId id="292" r:id="rId9"/>
    <p:sldId id="297" r:id="rId10"/>
    <p:sldId id="300" r:id="rId11"/>
    <p:sldId id="311" r:id="rId12"/>
    <p:sldId id="312" r:id="rId13"/>
    <p:sldId id="304" r:id="rId14"/>
    <p:sldId id="313" r:id="rId15"/>
    <p:sldId id="314" r:id="rId16"/>
    <p:sldId id="315" r:id="rId17"/>
    <p:sldId id="308" r:id="rId18"/>
    <p:sldId id="316" r:id="rId19"/>
    <p:sldId id="291" r:id="rId20"/>
  </p:sldIdLst>
  <p:sldSz cx="12192000" cy="6858000"/>
  <p:notesSz cx="6858000" cy="9144000"/>
  <p:embeddedFontLs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Constantia" panose="02030602050306030303" pitchFamily="18" charset="0"/>
      <p:regular r:id="rId26"/>
      <p:bold r:id="rId27"/>
      <p:italic r:id="rId28"/>
      <p:boldItalic r:id="rId2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A6D"/>
    <a:srgbClr val="AE4522"/>
    <a:srgbClr val="F6F3FF"/>
    <a:srgbClr val="2254AE"/>
    <a:srgbClr val="EABDB4"/>
    <a:srgbClr val="C74F36"/>
    <a:srgbClr val="8443EC"/>
    <a:srgbClr val="E400EA"/>
    <a:srgbClr val="FEB3FF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69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69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5A7ED7"/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bůh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5A7ED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626A6D"/>
        </a:solidFill>
        <a:ln>
          <a:solidFill>
            <a:srgbClr val="626A6D"/>
          </a:solidFill>
        </a:ln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Ra,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slunce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26A6D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Y="79763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6064" custLinFactY="-100000" custLinFactNeighborX="100000" custLinFactNeighborY="-150423"/>
      <dgm:spPr>
        <a:prstGeom prst="plaque">
          <a:avLst/>
        </a:prstGeom>
        <a:ln>
          <a:solidFill>
            <a:srgbClr val="626A6D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8133" custLinFactY="-77844" custLinFactNeighborX="100000" custLinFactNeighborY="-100000"/>
      <dgm:spPr>
        <a:prstGeom prst="plaque">
          <a:avLst/>
        </a:prstGeom>
        <a:ln>
          <a:solidFill>
            <a:srgbClr val="626A6D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438E67"/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Heket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bůh žab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438E6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E7144"/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emě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E7144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F88B47"/>
        </a:solidFill>
        <a:ln>
          <a:solidFill>
            <a:srgbClr val="F88B47"/>
          </a:solidFill>
        </a:ln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Uatchit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ohyně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bažin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88B4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12AA6C"/>
        </a:solidFill>
        <a:ln>
          <a:solidFill>
            <a:srgbClr val="12AA6C"/>
          </a:solidFill>
        </a:ln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Jnum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tvořitel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12AA6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443EC"/>
        </a:solidFill>
        <a:ln>
          <a:solidFill>
            <a:srgbClr val="8443EC"/>
          </a:solidFill>
        </a:ln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Sejmet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Bohyně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léčení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443E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bůh nebes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Seth,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bouř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7613" custLinFactY="-100000" custLinFactNeighborX="100000" custLinFactNeighborY="-126439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AE4522"/>
        </a:solidFill>
        <a:ln>
          <a:solidFill>
            <a:srgbClr val="AE4522"/>
          </a:solidFill>
        </a:ln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Neper,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obilí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E4522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AE452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AE452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338274" y="848714"/>
          <a:ext cx="1619238" cy="1394429"/>
        </a:xfrm>
        <a:prstGeom prst="hexagon">
          <a:avLst>
            <a:gd name="adj" fmla="val 25000"/>
            <a:gd name="vf" fmla="val 115470"/>
          </a:avLst>
        </a:prstGeom>
        <a:solidFill>
          <a:srgbClr val="5A7ED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bůh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9413" y="1064986"/>
        <a:ext cx="1116960" cy="961885"/>
      </dsp:txXfrm>
    </dsp:sp>
    <dsp:sp modelId="{4003989A-EAE1-47D4-B0F1-272D4DE7EFDC}">
      <dsp:nvSpPr>
        <dsp:cNvPr id="0" name=""/>
        <dsp:cNvSpPr/>
      </dsp:nvSpPr>
      <dsp:spPr>
        <a:xfrm>
          <a:off x="1375835" y="146448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110988"/>
          <a:ext cx="1617168" cy="139400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5A7ED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094871" y="131203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1048207"/>
          <a:ext cx="1787816" cy="1228033"/>
        </a:xfrm>
        <a:prstGeom prst="plaque">
          <a:avLst/>
        </a:prstGeom>
        <a:solidFill>
          <a:srgbClr val="626A6D"/>
        </a:solidFill>
        <a:ln>
          <a:solidFill>
            <a:srgbClr val="626A6D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Ra,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slunce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3717" y="1192936"/>
        <a:ext cx="1498358" cy="938575"/>
      </dsp:txXfrm>
    </dsp:sp>
    <dsp:sp modelId="{4003989A-EAE1-47D4-B0F1-272D4DE7EFDC}">
      <dsp:nvSpPr>
        <dsp:cNvPr id="0" name=""/>
        <dsp:cNvSpPr/>
      </dsp:nvSpPr>
      <dsp:spPr>
        <a:xfrm>
          <a:off x="1916968" y="112130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77892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9339" y="108369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59299" y="1029459"/>
          <a:ext cx="2128655" cy="1833121"/>
        </a:xfrm>
        <a:prstGeom prst="hexagon">
          <a:avLst>
            <a:gd name="adj" fmla="val 25000"/>
            <a:gd name="vf" fmla="val 115470"/>
          </a:avLst>
        </a:prstGeom>
        <a:solidFill>
          <a:srgbClr val="438E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Heket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bůh žab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9447" y="1313771"/>
        <a:ext cx="1468359" cy="1264497"/>
      </dsp:txXfrm>
    </dsp:sp>
    <dsp:sp modelId="{4003989A-EAE1-47D4-B0F1-272D4DE7EFDC}">
      <dsp:nvSpPr>
        <dsp:cNvPr id="0" name=""/>
        <dsp:cNvSpPr/>
      </dsp:nvSpPr>
      <dsp:spPr>
        <a:xfrm>
          <a:off x="1808676" y="1838948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59643"/>
          <a:ext cx="2125933" cy="18325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438E6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39320" y="1638537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hexagon">
          <a:avLst>
            <a:gd name="adj" fmla="val 25000"/>
            <a:gd name="vf" fmla="val 115470"/>
          </a:avLst>
        </a:prstGeom>
        <a:solidFill>
          <a:srgbClr val="8E714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emě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0795" y="1204879"/>
        <a:ext cx="1410698" cy="1214841"/>
      </dsp:txXfrm>
    </dsp:sp>
    <dsp:sp modelId="{4003989A-EAE1-47D4-B0F1-272D4DE7EFDC}">
      <dsp:nvSpPr>
        <dsp:cNvPr id="0" name=""/>
        <dsp:cNvSpPr/>
      </dsp:nvSpPr>
      <dsp:spPr>
        <a:xfrm>
          <a:off x="1761050" y="170943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E714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06199" y="151689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F88B47"/>
        </a:solid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Uatchit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ohyně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bažin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12AA6C"/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Jnum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tvořitel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8443EC"/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Sejmet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Bohyně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léčení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bůh nebes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Seth,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bouř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8254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AE4522"/>
        </a:solidFill>
        <a:ln>
          <a:solidFill>
            <a:srgbClr val="AE4522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Neper,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obilí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E80B-0763-4392-AFEC-354438841FD7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B3F07-6A77-47EE-9E29-7A3E18A48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36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52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C8958-DEB7-CE22-FC6D-874948BF9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EF29E2-AD31-C01F-58A2-5D3A78B0B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DE711F-8E64-54BD-9B60-E0FE3CC1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AB7981-DBB1-4A17-E46C-3EADF237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F98C41-9286-C54D-DBE4-EE6D5C60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1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76388-247B-3D63-6639-2397DC1F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5AF03D-D81D-0604-EABA-67C272975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9EE5D0-F6D3-2B3F-F0B0-AE7F939F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164F0C-96DC-4BB6-C435-4740AA38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D85E4C-9CC8-13F0-20EF-51613BB3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4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0A970D-770E-571E-C3AA-9C7C2982A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197039-1AD1-B43E-C33F-B790CD07A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FB1716-A20D-3F86-0CEB-4C3B549D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A92CA-B51E-CF92-1DBC-C6E85ADA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5DC67D-D153-E694-1D82-DF43C956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9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0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1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3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69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63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9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7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6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D5125-5046-5F2F-2343-37DB7D6E7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784373-01BF-1220-5EBE-91E1CB4BF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B5427E-3F54-B3F2-81E7-B30FDFDE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4690D6-BBBF-6B02-EBBE-050F66B2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11BF-E062-43D6-20D0-97123E98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8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2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1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2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089D1-DC0C-B76F-6145-88605D40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FF360C-F41B-91C6-0047-AF32273E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ED7722-D889-89EA-CD35-7E43074D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D4814-A038-A670-AA70-524ACD39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46418E-4AFC-C82C-7F43-603EDC44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8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E03DF-6290-4D7B-4A3F-9CFAAABD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5F0331-DCCA-D8E6-1AFA-A98A2037A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9A39AB-334F-7115-3650-05F6FC951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6DDFF0-1923-8E05-C056-218E4E31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E0A56-A4AC-1123-42C6-490DC7AB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B3349A-73D7-1591-B084-8DD0EDD7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8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0784D-2F4A-0824-7888-A4F01E3B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3A4750-E1F5-02AF-942F-6EED89C7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3D45AB-3DD4-6E7C-AA6C-9BC54868B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FEA4474-9B8D-6BD9-7136-F2C0DA10D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6584BE-939E-B706-2502-729980CFB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8BCE80-AAF9-1BF5-9956-1FD56E31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4780FF-3C5F-992F-9639-75579B8F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9C8D03-1901-F2E4-8C9B-8112B4A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1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DB36D-6633-70B0-F512-C5E09F66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5DC6E2-0328-364B-DD05-D6DF162E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21B49F-A231-6378-C06D-70C6884A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844733-1778-9887-439D-CAC974066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BC637D-C03F-705A-5EE7-98F19480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5F84BD-3819-6377-3CAE-75286939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A4B5AA-E84C-2014-5C9F-366859A5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6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74DEB-393F-ED00-8A84-634AB56E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1F71C-2FEA-1977-7205-F21A6511B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3AEF4D-096F-CC25-9A4A-F787D3BCE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EB55F0-911D-7351-D9CF-9E198E8A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FB2D06-8850-52D4-18E4-D6D7E15B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44B813-A5F0-B377-240A-D4593EFAD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7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7AEDE-1A9E-040F-31E6-66F9B60E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00E7A2-D8EB-9534-B175-1C8A24140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8F72D6-FD8B-36D6-3716-564C8B414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946F10-2E5E-5D77-034F-985DB095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C7AE18-933E-076A-0A80-9B4FC9C5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AAC27D-71F7-8C6A-3E8B-F45252F5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8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A8CE9C4-C26A-D45F-FCC6-C170A18A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62B41F-B65A-B127-8B50-089DA3A96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362FA5-E187-0472-7BA2-8EE66BB69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35A8A0-36A1-4A87-9068-626A0DA9179F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D69CFD-9D71-4117-AE9A-B7845D039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564C53-EC07-5628-0E3C-1D56B3D20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62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30/06/2025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85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7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64.jp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jpe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B81025-E3A0-6F59-52CC-D77FD91D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473F330-3F0B-E513-A946-48688D94F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4D8139A3-04D6-F8A6-8F94-96FE518644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565"/>
            <a:ext cx="2693955" cy="1435903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CDF9E83D-C9DD-35D3-FA32-FDA5170AD1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059474"/>
            <a:ext cx="2693955" cy="1435903"/>
          </a:xfrm>
          <a:prstGeom prst="rect">
            <a:avLst/>
          </a:prstGeom>
        </p:spPr>
      </p:pic>
      <p:pic>
        <p:nvPicPr>
          <p:cNvPr id="22" name="Imagen 21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796DBDA-9095-C82D-0E00-84FF713F6F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94948"/>
            <a:ext cx="2693955" cy="1435903"/>
          </a:xfrm>
          <a:prstGeom prst="rect">
            <a:avLst/>
          </a:prstGeom>
        </p:spPr>
      </p:pic>
      <p:pic>
        <p:nvPicPr>
          <p:cNvPr id="23" name="Imagen 2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9C19F68-0193-B217-CDAC-A43A3F89EE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4676987"/>
            <a:ext cx="2693955" cy="1435903"/>
          </a:xfrm>
          <a:prstGeom prst="rect">
            <a:avLst/>
          </a:prstGeom>
        </p:spPr>
      </p:pic>
      <p:pic>
        <p:nvPicPr>
          <p:cNvPr id="24" name="Imagen 2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186F4C80-854F-31D4-CC45-4E72860D8F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5627" flipV="1">
            <a:off x="-199936" y="2034710"/>
            <a:ext cx="2954044" cy="157453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FB2F19-2B37-4768-9F9D-B8897B898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DE70AE-3FFB-9B00-1DD1-C4E55118CE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"/>
          <a:stretch>
            <a:fillRect/>
          </a:stretch>
        </p:blipFill>
        <p:spPr>
          <a:xfrm>
            <a:off x="9020439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42FCEF-43A9-88A0-5C11-502EA758CF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6DAEF76-BE58-A3B4-86A2-4A9E7CB4A0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49921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4EE753-455C-3037-4E6C-ED21843A86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8"/>
          <a:stretch>
            <a:fillRect/>
          </a:stretch>
        </p:blipFill>
        <p:spPr>
          <a:xfrm>
            <a:off x="5849921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CC7871-84DC-DFF8-C91D-84DBD3FE80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"/>
          <a:stretch>
            <a:fillRect/>
          </a:stretch>
        </p:blipFill>
        <p:spPr>
          <a:xfrm>
            <a:off x="5849921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F8EEE6-5426-D5E4-9EDB-F039FDF927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3955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7B0C9B-73B9-30D3-9B0A-BB0DEA76E8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3"/>
          <a:stretch>
            <a:fillRect/>
          </a:stretch>
        </p:blipFill>
        <p:spPr>
          <a:xfrm>
            <a:off x="2693955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5BE6D0-5564-E511-4FCF-C4970A275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955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D0B3F37-679F-377F-000E-346FB817BC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6107" y="-238126"/>
            <a:ext cx="2376292" cy="6062262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  <a:scene3d>
              <a:camera prst="orthographicFront"/>
              <a:lightRig rig="glow" dir="t"/>
            </a:scene3d>
            <a:sp3d extrusionH="57150" contourW="31750">
              <a:bevelT w="38100" h="38100" prst="relaxedInset"/>
              <a:contourClr>
                <a:schemeClr val="accent5">
                  <a:lumMod val="50000"/>
                </a:schemeClr>
              </a:contourClr>
            </a:sp3d>
          </a:bodyPr>
          <a:lstStyle/>
          <a:p>
            <a:pPr algn="ctr"/>
            <a:r>
              <a:rPr lang="cs-CZ" sz="6000" b="1" kern="0" spc="-3000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EGYPTSKÉ RÁNY</a:t>
            </a:r>
            <a:endParaRPr lang="es-ES" sz="6000" b="1" kern="0" spc="-3000" dirty="0">
              <a:ln w="9525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25400" dir="2700000" algn="tl" rotWithShape="0">
                  <a:schemeClr val="accent4">
                    <a:lumMod val="75000"/>
                  </a:scheme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F0B25D-8EFF-3246-7EBA-08D72A67C7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171493"/>
            <a:ext cx="2554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accent5">
                    <a:lumMod val="50000"/>
                  </a:schemeClr>
                </a:solidFill>
              </a:rPr>
              <a:t>Le</a:t>
            </a:r>
            <a:r>
              <a:rPr lang="cs-CZ" sz="1600" b="1" dirty="0">
                <a:solidFill>
                  <a:schemeClr val="accent5">
                    <a:lumMod val="50000"/>
                  </a:schemeClr>
                </a:solidFill>
              </a:rPr>
              <a:t>k</a:t>
            </a:r>
            <a:r>
              <a:rPr lang="es-ES" sz="1600" b="1" dirty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cs-CZ" sz="1600" b="1" dirty="0">
                <a:solidFill>
                  <a:schemeClr val="accent5">
                    <a:lumMod val="50000"/>
                  </a:schemeClr>
                </a:solidFill>
              </a:rPr>
              <a:t>e</a:t>
            </a:r>
            <a:r>
              <a:rPr lang="es-ES" sz="1600" b="1" dirty="0">
                <a:solidFill>
                  <a:schemeClr val="accent5">
                    <a:lumMod val="50000"/>
                  </a:schemeClr>
                </a:solidFill>
              </a:rPr>
              <a:t> 4 </a:t>
            </a:r>
            <a:r>
              <a:rPr lang="cs-CZ" sz="1600" b="1" dirty="0">
                <a:solidFill>
                  <a:schemeClr val="accent5">
                    <a:lumMod val="50000"/>
                  </a:schemeClr>
                </a:solidFill>
              </a:rPr>
              <a:t>od 20.                      do</a:t>
            </a:r>
            <a:r>
              <a:rPr lang="es-ES" sz="1600" b="1" dirty="0">
                <a:solidFill>
                  <a:schemeClr val="accent5">
                    <a:lumMod val="50000"/>
                  </a:schemeClr>
                </a:solidFill>
              </a:rPr>
              <a:t> 26</a:t>
            </a:r>
            <a:r>
              <a:rPr lang="cs-CZ" sz="1600" b="1" dirty="0">
                <a:solidFill>
                  <a:schemeClr val="accent5">
                    <a:lumMod val="50000"/>
                  </a:schemeClr>
                </a:solidFill>
              </a:rPr>
              <a:t>. července</a:t>
            </a:r>
            <a:r>
              <a:rPr lang="es-ES" sz="1600" b="1" dirty="0">
                <a:solidFill>
                  <a:schemeClr val="accent5">
                    <a:lumMod val="50000"/>
                  </a:schemeClr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42260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D62EA-3F7A-9522-934C-608CD685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gua, mujer, hombre, parado&#10;&#10;El contenido generado por IA puede ser incorrecto.">
            <a:extLst>
              <a:ext uri="{FF2B5EF4-FFF2-40B4-BE49-F238E27FC236}">
                <a16:creationId xmlns:a16="http://schemas.microsoft.com/office/drawing/2014/main" id="{9901A5B1-02F2-8EDE-C518-FA3EB6317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2649" y="1571125"/>
            <a:ext cx="672730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E0B570-BB3B-5613-4892-6123BC68514A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“</a:t>
            </a:r>
            <a:r>
              <a:rPr lang="cs-CZ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Hospodin dále řekl Mojžíšovi</a:t>
            </a:r>
            <a:r>
              <a:rPr lang="es-ES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: </a:t>
            </a:r>
            <a:r>
              <a:rPr lang="cs-CZ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Vyzvi Árona</a:t>
            </a:r>
            <a:r>
              <a:rPr lang="es-ES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: </a:t>
            </a:r>
            <a:r>
              <a:rPr lang="cs-CZ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Vztáhni ruku se svou holí nad průplavy, nad říční ramena i nad jezera a vyveď na egyptskou zemi žáby</a:t>
            </a:r>
            <a:r>
              <a:rPr lang="es-ES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438E67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438E67"/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8</a:t>
            </a:r>
            <a:r>
              <a:rPr lang="cs-CZ" sz="1400" b="1" dirty="0">
                <a:solidFill>
                  <a:srgbClr val="438E67"/>
                </a:solidFill>
                <a:latin typeface="Comic Sans MS" panose="030F0702030302020204" pitchFamily="66" charset="0"/>
              </a:rPr>
              <a:t>,1</a:t>
            </a:r>
            <a:r>
              <a:rPr lang="es-ES" sz="1400" b="1" dirty="0">
                <a:solidFill>
                  <a:srgbClr val="438E67"/>
                </a:solidFill>
                <a:latin typeface="Comic Sans MS" panose="030F0702030302020204" pitchFamily="66" charset="0"/>
              </a:rPr>
              <a:t>)</a:t>
            </a:r>
            <a:endParaRPr lang="es-ES" sz="1800" b="1" dirty="0">
              <a:solidFill>
                <a:srgbClr val="438E67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D55EC0-9B0A-02D5-85F0-A6A8270B6382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DRUHÁ RÁNA (MÍRNÁ): ŽÁBY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34BDEF-044F-59C4-A4D9-BE0888357CDF}"/>
              </a:ext>
            </a:extLst>
          </p:cNvPr>
          <p:cNvSpPr txBox="1"/>
          <p:nvPr/>
        </p:nvSpPr>
        <p:spPr>
          <a:xfrm>
            <a:off x="244285" y="489683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438E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Mojžíšova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38E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8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438E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38E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1-15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ADAB16B-03A2-8460-F132-DD87BE7AD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4220848"/>
              </p:ext>
            </p:extLst>
          </p:nvPr>
        </p:nvGraphicFramePr>
        <p:xfrm>
          <a:off x="244285" y="1693248"/>
          <a:ext cx="3887955" cy="2922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9EAA392-0F05-BF9A-80A8-579DBCF35417}"/>
              </a:ext>
            </a:extLst>
          </p:cNvPr>
          <p:cNvSpPr txBox="1"/>
          <p:nvPr/>
        </p:nvSpPr>
        <p:spPr>
          <a:xfrm>
            <a:off x="244285" y="5296947"/>
            <a:ext cx="36814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Mudrci opět napodobovali ránu, ale nebyli schopni ji zastavit.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7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FA7A1-892E-9A9A-CA21-92B131DF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E050054-4EDD-697E-D20A-CDE4BDD4455F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“</a:t>
            </a:r>
            <a:r>
              <a:rPr lang="cs-CZ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Hospodin řekl Mojžíšovi</a:t>
            </a:r>
            <a:r>
              <a:rPr lang="es-ES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:</a:t>
            </a:r>
            <a:r>
              <a:rPr lang="cs-CZ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 Vyzvi Árona: Vztáhni svou hůl a udeř do prachu na zemi!                 Stanou se z něho po celé egyptské zemi komáři</a:t>
            </a:r>
            <a:r>
              <a:rPr lang="es-ES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 8</a:t>
            </a:r>
            <a:r>
              <a:rPr lang="cs-CZ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1</a:t>
            </a:r>
            <a:r>
              <a:rPr lang="cs-CZ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2</a:t>
            </a:r>
            <a:r>
              <a:rPr lang="es-ES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)</a:t>
            </a:r>
            <a:endParaRPr lang="es-ES" sz="1800" b="1" dirty="0">
              <a:solidFill>
                <a:srgbClr val="8E714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723346-4315-F375-8098-6C594C01D621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TŘETÍ R</a:t>
            </a:r>
            <a:r>
              <a:rPr lang="cs-CZ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ÁNA</a:t>
            </a:r>
            <a:r>
              <a:rPr lang="es-E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(MÍRN</a:t>
            </a:r>
            <a:r>
              <a:rPr lang="cs-CZ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Á</a:t>
            </a:r>
            <a:r>
              <a:rPr lang="es-E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): </a:t>
            </a:r>
            <a:r>
              <a:rPr lang="cs-CZ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KOMÁŘI</a:t>
            </a:r>
            <a:endParaRPr lang="es-ES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1ECE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5882452-A1BB-CDFF-EBB7-E4DF8F2B3A6E}"/>
              </a:ext>
            </a:extLst>
          </p:cNvPr>
          <p:cNvSpPr txBox="1"/>
          <p:nvPr/>
        </p:nvSpPr>
        <p:spPr>
          <a:xfrm>
            <a:off x="395287" y="422908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Mojžíšova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8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16-19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4D700DBF-50D2-13C5-E182-C50A82870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3693167"/>
              </p:ext>
            </p:extLst>
          </p:nvPr>
        </p:nvGraphicFramePr>
        <p:xfrm>
          <a:off x="395286" y="161925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282CC8B4-E755-BE1B-BBB3-FDB5BC65F0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127C96-E1BE-5DD9-A9C6-CA935802D497}"/>
              </a:ext>
            </a:extLst>
          </p:cNvPr>
          <p:cNvSpPr txBox="1"/>
          <p:nvPr/>
        </p:nvSpPr>
        <p:spPr>
          <a:xfrm>
            <a:off x="395286" y="4629197"/>
            <a:ext cx="36814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Aby </a:t>
            </a:r>
            <a:r>
              <a:rPr lang="es-ES" sz="2000" b="1" dirty="0" err="1">
                <a:solidFill>
                  <a:prstClr val="black"/>
                </a:solidFill>
              </a:rPr>
              <a:t>stvořil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život</a:t>
            </a:r>
            <a:r>
              <a:rPr lang="es-ES" sz="2000" b="1" dirty="0">
                <a:solidFill>
                  <a:prstClr val="black"/>
                </a:solidFill>
              </a:rPr>
              <a:t> z </a:t>
            </a:r>
            <a:r>
              <a:rPr lang="es-ES" sz="2000" b="1" dirty="0" err="1">
                <a:solidFill>
                  <a:prstClr val="black"/>
                </a:solidFill>
              </a:rPr>
              <a:t>prachu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země</a:t>
            </a:r>
            <a:r>
              <a:rPr lang="es-ES" sz="2000" b="1" dirty="0">
                <a:solidFill>
                  <a:prstClr val="black"/>
                </a:solidFill>
              </a:rPr>
              <a:t> (</a:t>
            </a:r>
            <a:r>
              <a:rPr lang="cs-CZ" sz="2000" b="1" dirty="0">
                <a:solidFill>
                  <a:prstClr val="black"/>
                </a:solidFill>
              </a:rPr>
              <a:t>1. Mojžíšova</a:t>
            </a:r>
            <a:r>
              <a:rPr lang="es-ES" sz="2000" b="1" dirty="0">
                <a:solidFill>
                  <a:prstClr val="black"/>
                </a:solidFill>
              </a:rPr>
              <a:t> 1,24)? O </a:t>
            </a:r>
            <a:r>
              <a:rPr lang="es-ES" sz="2000" b="1" dirty="0" err="1">
                <a:solidFill>
                  <a:prstClr val="black"/>
                </a:solidFill>
              </a:rPr>
              <a:t>původu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ran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již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nebylo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pochyb</a:t>
            </a:r>
            <a:r>
              <a:rPr lang="es-ES" sz="2000" b="1" dirty="0">
                <a:solidFill>
                  <a:prstClr val="black"/>
                </a:solidFill>
              </a:rPr>
              <a:t>: "</a:t>
            </a:r>
            <a:r>
              <a:rPr lang="es-ES" sz="2000" b="1" dirty="0" err="1">
                <a:solidFill>
                  <a:prstClr val="black"/>
                </a:solidFill>
              </a:rPr>
              <a:t>To</a:t>
            </a:r>
            <a:r>
              <a:rPr lang="es-ES" sz="2000" b="1" dirty="0">
                <a:solidFill>
                  <a:prstClr val="black"/>
                </a:solidFill>
              </a:rPr>
              <a:t> je </a:t>
            </a:r>
            <a:r>
              <a:rPr lang="es-ES" sz="2000" b="1" dirty="0" err="1">
                <a:solidFill>
                  <a:prstClr val="black"/>
                </a:solidFill>
              </a:rPr>
              <a:t>prst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Boží</a:t>
            </a:r>
            <a:r>
              <a:rPr lang="es-ES" sz="2000" b="1" dirty="0">
                <a:solidFill>
                  <a:prstClr val="black"/>
                </a:solidFill>
              </a:rPr>
              <a:t>" (</a:t>
            </a:r>
            <a:r>
              <a:rPr lang="cs-CZ" sz="2000" b="1" dirty="0">
                <a:solidFill>
                  <a:prstClr val="black"/>
                </a:solidFill>
              </a:rPr>
              <a:t>2. </a:t>
            </a:r>
            <a:r>
              <a:rPr lang="cs-CZ" sz="2000" b="1" dirty="0" err="1">
                <a:solidFill>
                  <a:prstClr val="black"/>
                </a:solidFill>
              </a:rPr>
              <a:t>Mojžříšova</a:t>
            </a:r>
            <a:r>
              <a:rPr lang="es-ES" sz="2000" b="1" dirty="0">
                <a:solidFill>
                  <a:prstClr val="black"/>
                </a:solidFill>
              </a:rPr>
              <a:t> 8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19).</a:t>
            </a:r>
            <a:r>
              <a:rPr lang="cs-CZ" sz="2000" b="1" dirty="0">
                <a:solidFill>
                  <a:prstClr val="black"/>
                </a:solidFill>
              </a:rPr>
              <a:t> </a:t>
            </a:r>
            <a:r>
              <a:rPr lang="es-ES" sz="2000" b="1" dirty="0">
                <a:solidFill>
                  <a:prstClr val="black"/>
                </a:solidFill>
              </a:rPr>
              <a:t>A </a:t>
            </a:r>
            <a:r>
              <a:rPr lang="es-ES" sz="2000" b="1" dirty="0" err="1">
                <a:solidFill>
                  <a:prstClr val="black"/>
                </a:solidFill>
              </a:rPr>
              <a:t>kouzelníci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konečně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zmlkli</a:t>
            </a:r>
            <a:r>
              <a:rPr lang="es-ES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054DC-64D8-A28A-ADF3-8AA17E45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1E8EA46-2BD0-0641-752B-6FF72DE12678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Hospodin tak učinil. Dotěrné mouchy vnikly do domu faraónova, do domu jeho služebníků         a na celou egyptskou zemi. Země byla těmi mouchami zamořena</a:t>
            </a:r>
            <a:r>
              <a:rPr lang="es-ES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8</a:t>
            </a:r>
            <a:r>
              <a:rPr lang="cs-CZ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cs-CZ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F6691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35E404-73D1-0A2F-4CA9-8D03E430F84F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ČTVRTÁ RÁNA (</a:t>
            </a:r>
            <a:r>
              <a:rPr lang="cs-CZ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KRU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TÁ): MOUCH</a:t>
            </a:r>
            <a:r>
              <a:rPr lang="cs-CZ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</a:t>
            </a:r>
            <a:endParaRPr lang="es-E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C3DBE5-AB9C-894D-5B9C-72698371C061}"/>
              </a:ext>
            </a:extLst>
          </p:cNvPr>
          <p:cNvSpPr txBox="1"/>
          <p:nvPr/>
        </p:nvSpPr>
        <p:spPr>
          <a:xfrm>
            <a:off x="6968390" y="4767768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88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Mojžíšova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88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8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88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88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20-32.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629B6A6-209C-E965-4BE2-1CE5DB03BC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5747072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93BFA260-68A6-5861-0B03-840791D059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4ABBFB-5B65-309B-4D57-77827245C9A4}"/>
              </a:ext>
            </a:extLst>
          </p:cNvPr>
          <p:cNvSpPr txBox="1"/>
          <p:nvPr/>
        </p:nvSpPr>
        <p:spPr>
          <a:xfrm>
            <a:off x="6968389" y="5167878"/>
            <a:ext cx="51016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Poprvé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byli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Izraelité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cs-CZ" sz="2000" b="1" dirty="0">
                <a:solidFill>
                  <a:prstClr val="black"/>
                </a:solidFill>
              </a:rPr>
              <a:t>u</a:t>
            </a:r>
            <a:r>
              <a:rPr lang="es-ES" sz="2000" b="1" dirty="0" err="1">
                <a:solidFill>
                  <a:prstClr val="black"/>
                </a:solidFill>
              </a:rPr>
              <a:t>chráněni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před</a:t>
            </a:r>
            <a:r>
              <a:rPr lang="cs-CZ" sz="2000" b="1" dirty="0">
                <a:solidFill>
                  <a:prstClr val="black"/>
                </a:solidFill>
              </a:rPr>
              <a:t> ránou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r>
              <a:rPr lang="cs-CZ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To</a:t>
            </a:r>
            <a:r>
              <a:rPr lang="es-ES" sz="2000" b="1" dirty="0">
                <a:solidFill>
                  <a:prstClr val="black"/>
                </a:solidFill>
              </a:rPr>
              <a:t> vedlo faraona k </a:t>
            </a:r>
            <a:r>
              <a:rPr lang="es-ES" sz="2000" b="1" dirty="0" err="1">
                <a:solidFill>
                  <a:prstClr val="black"/>
                </a:solidFill>
              </a:rPr>
              <a:t>vyjednávání</a:t>
            </a:r>
            <a:r>
              <a:rPr lang="es-ES" sz="2000" b="1" dirty="0">
                <a:solidFill>
                  <a:prstClr val="black"/>
                </a:solidFill>
              </a:rPr>
              <a:t>, ale </a:t>
            </a:r>
            <a:r>
              <a:rPr lang="es-ES" sz="2000" b="1" dirty="0" err="1">
                <a:solidFill>
                  <a:prstClr val="black"/>
                </a:solidFill>
              </a:rPr>
              <a:t>nakonec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svou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úlohu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nesplnil</a:t>
            </a:r>
            <a:r>
              <a:rPr lang="es-ES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2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66A6C6-01CF-D6A1-F40E-52D2E3DF9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7B62C3C-B594-2A4F-23B2-584F706A8DB8}"/>
              </a:ext>
            </a:extLst>
          </p:cNvPr>
          <p:cNvSpPr txBox="1"/>
          <p:nvPr/>
        </p:nvSpPr>
        <p:spPr>
          <a:xfrm>
            <a:off x="690562" y="769441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 tvá stáda, která jsou na poli, na koně, na osly, na velbloudy, na skot i na brav, dolehne Hospodinova ruka velmi těžkým morem</a:t>
            </a:r>
            <a:r>
              <a:rPr lang="es-ES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</a:t>
            </a:r>
            <a:r>
              <a:rPr lang="cs-CZ" sz="14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12AA6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F9D26E-A1B0-76BD-3326-6657EEE067E6}"/>
              </a:ext>
            </a:extLst>
          </p:cNvPr>
          <p:cNvSpPr txBox="1"/>
          <p:nvPr/>
        </p:nvSpPr>
        <p:spPr>
          <a:xfrm>
            <a:off x="0" y="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PÁTÁ RÁNA (</a:t>
            </a:r>
            <a:r>
              <a:rPr lang="cs-CZ" sz="36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KRU</a:t>
            </a:r>
            <a:r>
              <a:rPr lang="es-ES" sz="36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TÁ): SMRT HOSPODÁŘSKÝCH ZVÍŘAT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C20041-4CD2-C5ED-CAC9-AAA235CBD330}"/>
              </a:ext>
            </a:extLst>
          </p:cNvPr>
          <p:cNvSpPr txBox="1"/>
          <p:nvPr/>
        </p:nvSpPr>
        <p:spPr>
          <a:xfrm>
            <a:off x="7044639" y="4921772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12AA6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Mojžíšova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12AA6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12AA6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12AA6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1-7.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F903568-9884-D2D7-00C9-1A044253D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2631695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5CDEA013-B74C-1BEB-C3B5-E04BD9B103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7F5698B-BFE7-E204-83C9-CED1F4BB9FC1}"/>
              </a:ext>
            </a:extLst>
          </p:cNvPr>
          <p:cNvSpPr txBox="1"/>
          <p:nvPr/>
        </p:nvSpPr>
        <p:spPr>
          <a:xfrm>
            <a:off x="7044638" y="5321882"/>
            <a:ext cx="44567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Mnoho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bohů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mělo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hlavy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zvířat</a:t>
            </a:r>
            <a:r>
              <a:rPr lang="es-ES" sz="2000" b="1" dirty="0">
                <a:solidFill>
                  <a:prstClr val="black"/>
                </a:solidFill>
              </a:rPr>
              <a:t>, proto tato </a:t>
            </a:r>
            <a:r>
              <a:rPr lang="es-ES" sz="2000" b="1" dirty="0" err="1">
                <a:solidFill>
                  <a:prstClr val="black"/>
                </a:solidFill>
              </a:rPr>
              <a:t>rána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většinu</a:t>
            </a:r>
            <a:r>
              <a:rPr lang="es-ES" sz="2000" b="1" dirty="0">
                <a:solidFill>
                  <a:prstClr val="black"/>
                </a:solidFill>
              </a:rPr>
              <a:t> z </a:t>
            </a:r>
            <a:r>
              <a:rPr lang="es-ES" sz="2000" b="1" dirty="0" err="1">
                <a:solidFill>
                  <a:prstClr val="black"/>
                </a:solidFill>
              </a:rPr>
              <a:t>nich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ponížila</a:t>
            </a:r>
            <a:r>
              <a:rPr lang="es-ES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6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916C8-6CB1-38B5-774C-413FE388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787A0E7-218B-6515-FDDE-066F8E2A2F4B}"/>
              </a:ext>
            </a:extLst>
          </p:cNvPr>
          <p:cNvSpPr txBox="1"/>
          <p:nvPr/>
        </p:nvSpPr>
        <p:spPr>
          <a:xfrm>
            <a:off x="430304" y="775839"/>
            <a:ext cx="11331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Bude z nich po </a:t>
            </a:r>
            <a:r>
              <a:rPr lang="cs-CZ" sz="1800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celéegyptské</a:t>
            </a:r>
            <a:r>
              <a:rPr lang="cs-CZ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zemi poprašek, který způsobí na lidech i na dobytku po celé egyptské zemi vředy hnisavých neštovic</a:t>
            </a:r>
            <a:r>
              <a:rPr lang="es-ES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cs-CZ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8443E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7288F4-2A6A-6D59-F814-5F68871C6693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ŠEST</a:t>
            </a:r>
            <a:r>
              <a:rPr lang="cs-CZ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Á RÁNA</a:t>
            </a:r>
            <a:r>
              <a:rPr lang="es-E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 (</a:t>
            </a:r>
            <a:r>
              <a:rPr lang="cs-CZ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KRUTÁ</a:t>
            </a:r>
            <a:r>
              <a:rPr lang="es-E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): VŘEDY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9531C6-7866-BE3C-B213-3CBDC6E70D4E}"/>
              </a:ext>
            </a:extLst>
          </p:cNvPr>
          <p:cNvSpPr txBox="1"/>
          <p:nvPr/>
        </p:nvSpPr>
        <p:spPr>
          <a:xfrm>
            <a:off x="6462666" y="4518523"/>
            <a:ext cx="5661955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Mojžíšova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lang="es-ES" sz="2000" b="1" dirty="0">
                <a:solidFill>
                  <a:srgbClr val="8443EC"/>
                </a:solidFill>
                <a:latin typeface="Aptos" panose="02110004020202020204"/>
              </a:rPr>
              <a:t>8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-12.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098E087-2A0A-4415-6600-1B5568D49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2163054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B94E89F9-BBE4-A2BC-9F5C-8B2BF538C7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742A4D2-A3D6-6E5C-EE49-3D7422EFB795}"/>
              </a:ext>
            </a:extLst>
          </p:cNvPr>
          <p:cNvSpPr txBox="1"/>
          <p:nvPr/>
        </p:nvSpPr>
        <p:spPr>
          <a:xfrm>
            <a:off x="6462666" y="4918633"/>
            <a:ext cx="57293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Ani </a:t>
            </a:r>
            <a:r>
              <a:rPr lang="es-ES" sz="2000" b="1" dirty="0" err="1">
                <a:solidFill>
                  <a:prstClr val="black"/>
                </a:solidFill>
              </a:rPr>
              <a:t>kouzelníci</a:t>
            </a:r>
            <a:r>
              <a:rPr lang="es-ES" sz="2000" b="1" dirty="0">
                <a:solidFill>
                  <a:prstClr val="black"/>
                </a:solidFill>
              </a:rPr>
              <a:t> se </a:t>
            </a:r>
            <a:r>
              <a:rPr lang="es-ES" sz="2000" b="1" dirty="0" err="1">
                <a:solidFill>
                  <a:prstClr val="black"/>
                </a:solidFill>
              </a:rPr>
              <a:t>nemohli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vyléčit</a:t>
            </a:r>
            <a:r>
              <a:rPr lang="es-ES" sz="2000" b="1" dirty="0">
                <a:solidFill>
                  <a:prstClr val="black"/>
                </a:solidFill>
              </a:rPr>
              <a:t> sami </a:t>
            </a:r>
            <a:r>
              <a:rPr lang="cs-CZ" sz="2000" b="1" dirty="0">
                <a:solidFill>
                  <a:prstClr val="black"/>
                </a:solidFill>
              </a:rPr>
              <a:t>                                  </a:t>
            </a:r>
            <a:r>
              <a:rPr lang="es-ES" sz="2000" b="1" dirty="0">
                <a:solidFill>
                  <a:prstClr val="black"/>
                </a:solidFill>
              </a:rPr>
              <a:t>(</a:t>
            </a:r>
            <a:r>
              <a:rPr lang="cs-CZ" sz="2000" b="1" dirty="0">
                <a:solidFill>
                  <a:prstClr val="black"/>
                </a:solidFill>
              </a:rPr>
              <a:t>2. Mojžíšova</a:t>
            </a:r>
            <a:r>
              <a:rPr lang="es-ES" sz="2000" b="1" dirty="0">
                <a:solidFill>
                  <a:prstClr val="black"/>
                </a:solidFill>
              </a:rPr>
              <a:t> 9,11). </a:t>
            </a:r>
            <a:r>
              <a:rPr lang="es-ES" sz="2000" b="1" dirty="0" err="1">
                <a:solidFill>
                  <a:prstClr val="black"/>
                </a:solidFill>
              </a:rPr>
              <a:t>Faraon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neměl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žádné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pochyb</a:t>
            </a:r>
            <a:r>
              <a:rPr lang="cs-CZ" sz="2000" b="1" dirty="0">
                <a:solidFill>
                  <a:prstClr val="black"/>
                </a:solidFill>
              </a:rPr>
              <a:t>-</a:t>
            </a:r>
            <a:r>
              <a:rPr lang="es-ES" sz="2000" b="1" dirty="0" err="1">
                <a:solidFill>
                  <a:prstClr val="black"/>
                </a:solidFill>
              </a:rPr>
              <a:t>nosti</a:t>
            </a:r>
            <a:r>
              <a:rPr lang="es-ES" sz="2000" b="1" dirty="0">
                <a:solidFill>
                  <a:prstClr val="black"/>
                </a:solidFill>
              </a:rPr>
              <a:t> o </a:t>
            </a:r>
            <a:r>
              <a:rPr lang="es-ES" sz="2000" b="1" dirty="0" err="1">
                <a:solidFill>
                  <a:prstClr val="black"/>
                </a:solidFill>
              </a:rPr>
              <a:t>původu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ran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r>
              <a:rPr lang="es-ES" sz="2000" b="1" dirty="0" err="1">
                <a:solidFill>
                  <a:prstClr val="black"/>
                </a:solidFill>
              </a:rPr>
              <a:t>Rozhodl</a:t>
            </a:r>
            <a:r>
              <a:rPr lang="es-ES" sz="2000" b="1" dirty="0">
                <a:solidFill>
                  <a:prstClr val="black"/>
                </a:solidFill>
              </a:rPr>
              <a:t> se </a:t>
            </a:r>
            <a:r>
              <a:rPr lang="es-ES" sz="2000" b="1" dirty="0" err="1">
                <a:solidFill>
                  <a:prstClr val="black"/>
                </a:solidFill>
              </a:rPr>
              <a:t>však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odmítnout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sklonit</a:t>
            </a:r>
            <a:r>
              <a:rPr lang="es-ES" sz="2000" b="1" dirty="0">
                <a:solidFill>
                  <a:prstClr val="black"/>
                </a:solidFill>
              </a:rPr>
              <a:t> se </a:t>
            </a:r>
            <a:r>
              <a:rPr lang="es-ES" sz="2000" b="1" dirty="0" err="1">
                <a:solidFill>
                  <a:prstClr val="black"/>
                </a:solidFill>
              </a:rPr>
              <a:t>před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Bohem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Bůh</a:t>
            </a:r>
            <a:r>
              <a:rPr lang="es-ES" sz="2000" b="1" dirty="0">
                <a:solidFill>
                  <a:prstClr val="black"/>
                </a:solidFill>
              </a:rPr>
              <a:t> mu </a:t>
            </a:r>
            <a:r>
              <a:rPr lang="es-ES" sz="2000" b="1" dirty="0" err="1">
                <a:solidFill>
                  <a:prstClr val="black"/>
                </a:solidFill>
              </a:rPr>
              <a:t>dovolil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aby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sklidil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ovoce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své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vzpoury</a:t>
            </a:r>
            <a:r>
              <a:rPr lang="es-ES" sz="2000" b="1" dirty="0">
                <a:solidFill>
                  <a:prstClr val="black"/>
                </a:solidFill>
              </a:rPr>
              <a:t> (</a:t>
            </a:r>
            <a:r>
              <a:rPr lang="cs-CZ" sz="2000" b="1" dirty="0">
                <a:solidFill>
                  <a:prstClr val="black"/>
                </a:solidFill>
              </a:rPr>
              <a:t>2. Mojžíšova</a:t>
            </a:r>
            <a:r>
              <a:rPr lang="es-ES" sz="2000" b="1" dirty="0">
                <a:solidFill>
                  <a:prstClr val="black"/>
                </a:solidFill>
              </a:rPr>
              <a:t> 9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12).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6B1AF-1BC4-BAFF-2F5C-5A070A5AB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9AAF885-A2F5-408D-C811-2867B824022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Proto spustím zítra v tuto dobu tak hrozné krupobití, jaké v Egyptě nebylo ode dne jeho vzniku až do nynějška</a:t>
            </a:r>
            <a:r>
              <a:rPr lang="es-ES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</a:t>
            </a:r>
            <a:r>
              <a:rPr lang="cs-CZ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18)</a:t>
            </a:r>
            <a:endParaRPr lang="es-ES" sz="1800" b="1" dirty="0">
              <a:solidFill>
                <a:srgbClr val="F6F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38C607-DFC0-5B78-C74C-A3C9FD5D82B3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4"/>
                </a:solidFill>
              </a:rPr>
              <a:t>SEDMÁ RÁNA (NIČIVÁ): KRUPOBITÍ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7D08DB-D194-20D5-D98A-BFAA27CB5413}"/>
              </a:ext>
            </a:extLst>
          </p:cNvPr>
          <p:cNvSpPr txBox="1"/>
          <p:nvPr/>
        </p:nvSpPr>
        <p:spPr>
          <a:xfrm>
            <a:off x="4214751" y="2119418"/>
            <a:ext cx="3109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2254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Mojžíšova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2254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2254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2254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13-35.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CB47C43-8A27-DF18-8CAF-D79AA66E4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121261"/>
              </p:ext>
            </p:extLst>
          </p:nvPr>
        </p:nvGraphicFramePr>
        <p:xfrm>
          <a:off x="356788" y="1705512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93BE1DE-D1E3-7200-756E-157F43160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4949927"/>
              </p:ext>
            </p:extLst>
          </p:nvPr>
        </p:nvGraphicFramePr>
        <p:xfrm>
          <a:off x="356788" y="4189395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D9F6C3D-0AE3-88FF-B73E-98094084F8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123" y="1564104"/>
            <a:ext cx="4150360" cy="51735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757219E-1DC4-344C-4662-0CBBF98A1690}"/>
              </a:ext>
            </a:extLst>
          </p:cNvPr>
          <p:cNvSpPr txBox="1"/>
          <p:nvPr/>
        </p:nvSpPr>
        <p:spPr>
          <a:xfrm>
            <a:off x="4214751" y="2519528"/>
            <a:ext cx="310948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Víra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Egypťanů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byla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zkoušena</a:t>
            </a:r>
            <a:r>
              <a:rPr lang="es-ES" sz="2000" b="1" dirty="0">
                <a:solidFill>
                  <a:prstClr val="black"/>
                </a:solidFill>
              </a:rPr>
              <a:t>. Ten, </a:t>
            </a:r>
            <a:r>
              <a:rPr lang="es-ES" sz="2000" b="1" dirty="0" err="1">
                <a:solidFill>
                  <a:prstClr val="black"/>
                </a:solidFill>
              </a:rPr>
              <a:t>který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uvěřil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zachránil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život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svým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služebníkům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svému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dobytku</a:t>
            </a:r>
            <a:r>
              <a:rPr lang="es-ES" sz="2000" b="1" dirty="0">
                <a:solidFill>
                  <a:prstClr val="black"/>
                </a:solidFill>
              </a:rPr>
              <a:t> (</a:t>
            </a:r>
            <a:r>
              <a:rPr lang="cs-CZ" sz="2000" b="1" dirty="0">
                <a:solidFill>
                  <a:prstClr val="black"/>
                </a:solidFill>
              </a:rPr>
              <a:t>2. Mojžíšova</a:t>
            </a:r>
            <a:r>
              <a:rPr lang="es-ES" sz="2000" b="1" dirty="0">
                <a:solidFill>
                  <a:prstClr val="black"/>
                </a:solidFill>
              </a:rPr>
              <a:t> 9,20). </a:t>
            </a:r>
            <a:r>
              <a:rPr lang="es-ES" sz="2000" b="1" dirty="0" err="1">
                <a:solidFill>
                  <a:prstClr val="black"/>
                </a:solidFill>
              </a:rPr>
              <a:t>Faraon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nevěřil</a:t>
            </a:r>
            <a:r>
              <a:rPr lang="es-ES" sz="2000" b="1" dirty="0">
                <a:solidFill>
                  <a:prstClr val="black"/>
                </a:solidFill>
              </a:rPr>
              <a:t>, a </a:t>
            </a:r>
            <a:r>
              <a:rPr lang="es-ES" sz="2000" b="1" dirty="0" err="1">
                <a:solidFill>
                  <a:prstClr val="black"/>
                </a:solidFill>
              </a:rPr>
              <a:t>přestože</a:t>
            </a:r>
            <a:r>
              <a:rPr lang="es-ES" sz="2000" b="1" dirty="0">
                <a:solidFill>
                  <a:prstClr val="black"/>
                </a:solidFill>
              </a:rPr>
              <a:t> se </a:t>
            </a:r>
            <a:r>
              <a:rPr lang="es-ES" sz="2000" b="1" dirty="0" err="1">
                <a:solidFill>
                  <a:prstClr val="black"/>
                </a:solidFill>
              </a:rPr>
              <a:t>přiznal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že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zhřešil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jeho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přiznání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nebylo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upřímné</a:t>
            </a:r>
            <a:r>
              <a:rPr lang="cs-CZ" sz="2000" b="1" dirty="0">
                <a:solidFill>
                  <a:prstClr val="black"/>
                </a:solidFill>
              </a:rPr>
              <a:t>                        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Mojžíšova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27-30).</a:t>
            </a:r>
          </a:p>
        </p:txBody>
      </p:sp>
    </p:spTree>
    <p:extLst>
      <p:ext uri="{BB962C8B-B14F-4D97-AF65-F5344CB8AC3E}">
        <p14:creationId xmlns:p14="http://schemas.microsoft.com/office/powerpoint/2010/main" val="331562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Graphic spid="3" grpId="0">
        <p:bldAsOne/>
      </p:bldGraphic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C150A-2268-4263-73BD-6E62C56B5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D6FD46-6334-2167-4EA6-E2C13C1F94B8}"/>
              </a:ext>
            </a:extLst>
          </p:cNvPr>
          <p:cNvSpPr txBox="1"/>
          <p:nvPr/>
        </p:nvSpPr>
        <p:spPr>
          <a:xfrm>
            <a:off x="690562" y="676186"/>
            <a:ext cx="10810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Budeš-li se zdráhat propustit můj lid, pak na tvé území uvedu zítra kobylky</a:t>
            </a:r>
            <a:r>
              <a:rPr lang="es-ES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cs-CZ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 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</a:t>
            </a:r>
            <a:r>
              <a:rPr lang="cs-CZ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4)</a:t>
            </a:r>
            <a:endParaRPr lang="es-ES" sz="18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01CDCF-7EE7-2AED-519D-7A15EF303620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s-E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OSMÁ RÁNA (NIČIVÁ): </a:t>
            </a:r>
            <a:r>
              <a:rPr lang="cs-CZ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KOBYLKY</a:t>
            </a:r>
            <a:endParaRPr lang="es-E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B1F340-336F-B309-6D88-59272B1E7E67}"/>
              </a:ext>
            </a:extLst>
          </p:cNvPr>
          <p:cNvSpPr txBox="1"/>
          <p:nvPr/>
        </p:nvSpPr>
        <p:spPr>
          <a:xfrm>
            <a:off x="241283" y="4311690"/>
            <a:ext cx="3589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Mojžíšova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10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1-20.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6BC07-2808-93E4-CBAA-9FA91EC3DB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5327026"/>
              </p:ext>
            </p:extLst>
          </p:nvPr>
        </p:nvGraphicFramePr>
        <p:xfrm>
          <a:off x="462663" y="1609259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6DDCF6F-B541-DF30-7E69-010B5FB533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7A7CFF1-7107-3639-B807-575CE68043D1}"/>
              </a:ext>
            </a:extLst>
          </p:cNvPr>
          <p:cNvSpPr txBox="1"/>
          <p:nvPr/>
        </p:nvSpPr>
        <p:spPr>
          <a:xfrm>
            <a:off x="241283" y="4711800"/>
            <a:ext cx="35895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Když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byl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Egypt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zpustošen</a:t>
            </a:r>
            <a:r>
              <a:rPr lang="es-ES" sz="2000" b="1" dirty="0">
                <a:solidFill>
                  <a:prstClr val="black"/>
                </a:solidFill>
              </a:rPr>
              <a:t>, sami </a:t>
            </a:r>
            <a:r>
              <a:rPr lang="es-ES" sz="2000" b="1" dirty="0" err="1">
                <a:solidFill>
                  <a:prstClr val="black"/>
                </a:solidFill>
              </a:rPr>
              <a:t>Egypťané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prosili</a:t>
            </a:r>
            <a:r>
              <a:rPr lang="es-ES" sz="2000" b="1" dirty="0">
                <a:solidFill>
                  <a:prstClr val="black"/>
                </a:solidFill>
              </a:rPr>
              <a:t> faraona, </a:t>
            </a:r>
            <a:r>
              <a:rPr lang="es-ES" sz="2000" b="1" dirty="0" err="1">
                <a:solidFill>
                  <a:prstClr val="black"/>
                </a:solidFill>
              </a:rPr>
              <a:t>aby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nechal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Izrael</a:t>
            </a:r>
            <a:r>
              <a:rPr lang="cs-CZ" sz="2000" b="1" dirty="0" err="1">
                <a:solidFill>
                  <a:prstClr val="black"/>
                </a:solidFill>
              </a:rPr>
              <a:t>ce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odejít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Mojžíšova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10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7).</a:t>
            </a:r>
          </a:p>
        </p:txBody>
      </p:sp>
    </p:spTree>
    <p:extLst>
      <p:ext uri="{BB962C8B-B14F-4D97-AF65-F5344CB8AC3E}">
        <p14:creationId xmlns:p14="http://schemas.microsoft.com/office/powerpoint/2010/main" val="3310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9CFFE-E128-A059-D1F9-8FDCB1D88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E65032-ED16-4008-6A46-5AF1B2CF2FA9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Hospodin řekl Mojžíšovi</a:t>
            </a:r>
            <a:r>
              <a:rPr lang="es-ES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cs-CZ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Vztáhni svou ruku k nebi a egyptskou zemi zahalí temnota,            taková temnota, že se dá nahmatat</a:t>
            </a:r>
            <a:r>
              <a:rPr lang="es-ES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</a:t>
            </a:r>
            <a:r>
              <a:rPr lang="cs-CZ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21)</a:t>
            </a:r>
            <a:endParaRPr lang="es-ES" sz="1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47BB59-4904-5FBA-CCB9-B71F88664C36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DEVÁTÁ</a:t>
            </a:r>
            <a:r>
              <a:rPr lang="es-E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RÁN</a:t>
            </a:r>
            <a:r>
              <a:rPr lang="es-E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 (</a:t>
            </a: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NIČIVÁ</a:t>
            </a:r>
            <a:r>
              <a:rPr lang="es-E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): T</a:t>
            </a:r>
            <a:r>
              <a:rPr lang="cs-CZ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MA</a:t>
            </a:r>
            <a:endParaRPr lang="es-E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A408383-1839-D338-FED0-30BEE13A4716}"/>
              </a:ext>
            </a:extLst>
          </p:cNvPr>
          <p:cNvSpPr txBox="1"/>
          <p:nvPr/>
        </p:nvSpPr>
        <p:spPr>
          <a:xfrm>
            <a:off x="224440" y="3858101"/>
            <a:ext cx="3782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Mojžíšova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10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21-29.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B710B13-AE9B-7B60-645B-A8C8F8A6A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4458000"/>
              </p:ext>
            </p:extLst>
          </p:nvPr>
        </p:nvGraphicFramePr>
        <p:xfrm>
          <a:off x="441809" y="1503968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2240E1FD-744E-1BA6-31B7-404B377DC4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93DC52-8702-3997-4B43-2E8559CFAE88}"/>
              </a:ext>
            </a:extLst>
          </p:cNvPr>
          <p:cNvSpPr txBox="1"/>
          <p:nvPr/>
        </p:nvSpPr>
        <p:spPr>
          <a:xfrm>
            <a:off x="224440" y="4257054"/>
            <a:ext cx="37820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Život</a:t>
            </a:r>
            <a:r>
              <a:rPr lang="es-ES" sz="2000" b="1" dirty="0">
                <a:solidFill>
                  <a:prstClr val="black"/>
                </a:solidFill>
              </a:rPr>
              <a:t> v </a:t>
            </a:r>
            <a:r>
              <a:rPr lang="es-ES" sz="2000" b="1" dirty="0" err="1">
                <a:solidFill>
                  <a:prstClr val="black"/>
                </a:solidFill>
              </a:rPr>
              <a:t>Egyptě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byl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tři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dny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ochromen</a:t>
            </a:r>
            <a:r>
              <a:rPr lang="es-ES" sz="2000" b="1" dirty="0">
                <a:solidFill>
                  <a:prstClr val="black"/>
                </a:solidFill>
              </a:rPr>
              <a:t> (s </a:t>
            </a:r>
            <a:r>
              <a:rPr lang="es-ES" sz="2000" b="1" dirty="0" err="1">
                <a:solidFill>
                  <a:prstClr val="black"/>
                </a:solidFill>
              </a:rPr>
              <a:t>výjimkou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Gošenu</a:t>
            </a:r>
            <a:r>
              <a:rPr lang="es-ES" sz="2000" b="1" dirty="0">
                <a:solidFill>
                  <a:prstClr val="black"/>
                </a:solidFill>
              </a:rPr>
              <a:t>). </a:t>
            </a:r>
            <a:r>
              <a:rPr lang="es-ES" sz="2000" b="1" dirty="0" err="1">
                <a:solidFill>
                  <a:prstClr val="black"/>
                </a:solidFill>
              </a:rPr>
              <a:t>Bůh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dal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čas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rozmyšlenou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který</a:t>
            </a:r>
            <a:r>
              <a:rPr lang="es-ES" sz="2000" b="1" dirty="0">
                <a:solidFill>
                  <a:prstClr val="black"/>
                </a:solidFill>
              </a:rPr>
              <a:t> faraón </a:t>
            </a:r>
            <a:r>
              <a:rPr lang="es-ES" sz="2000" b="1" dirty="0" err="1">
                <a:solidFill>
                  <a:prstClr val="black"/>
                </a:solidFill>
              </a:rPr>
              <a:t>nevyužil</a:t>
            </a:r>
            <a:r>
              <a:rPr lang="es-ES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0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112D0D-E55F-AA28-4AFF-44843A5ADA00}"/>
              </a:ext>
            </a:extLst>
          </p:cNvPr>
          <p:cNvSpPr txBox="1"/>
          <p:nvPr/>
        </p:nvSpPr>
        <p:spPr>
          <a:xfrm>
            <a:off x="369670" y="1705603"/>
            <a:ext cx="1145266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</a:t>
            </a:r>
            <a:r>
              <a:rPr lang="es-ES" sz="2600" b="1" dirty="0" err="1">
                <a:latin typeface="Constantia" panose="02030602050306030303" pitchFamily="18" charset="0"/>
              </a:rPr>
              <a:t>Dříve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než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uvalí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ně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jednotlivá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trápení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měl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Mojžíš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vylíčit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povahu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cs-CZ" sz="2600" b="1" dirty="0">
                <a:latin typeface="Constantia" panose="02030602050306030303" pitchFamily="18" charset="0"/>
              </a:rPr>
              <a:t>                 </a:t>
            </a:r>
            <a:r>
              <a:rPr lang="es-ES" sz="2600" b="1" dirty="0">
                <a:latin typeface="Constantia" panose="02030602050306030303" pitchFamily="18" charset="0"/>
              </a:rPr>
              <a:t>a </a:t>
            </a:r>
            <a:r>
              <a:rPr lang="es-ES" sz="2600" b="1" dirty="0" err="1">
                <a:latin typeface="Constantia" panose="02030602050306030303" pitchFamily="18" charset="0"/>
              </a:rPr>
              <a:t>účinek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každého</a:t>
            </a:r>
            <a:r>
              <a:rPr lang="es-ES" sz="2600" b="1" dirty="0">
                <a:latin typeface="Constantia" panose="02030602050306030303" pitchFamily="18" charset="0"/>
              </a:rPr>
              <a:t> z </a:t>
            </a:r>
            <a:r>
              <a:rPr lang="es-ES" sz="2600" b="1" dirty="0" err="1">
                <a:latin typeface="Constantia" panose="02030602050306030303" pitchFamily="18" charset="0"/>
              </a:rPr>
              <a:t>nich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aby</a:t>
            </a:r>
            <a:r>
              <a:rPr lang="es-ES" sz="2600" b="1" dirty="0">
                <a:latin typeface="Constantia" panose="02030602050306030303" pitchFamily="18" charset="0"/>
              </a:rPr>
              <a:t> se </a:t>
            </a:r>
            <a:r>
              <a:rPr lang="es-ES" sz="2600" b="1" dirty="0" err="1">
                <a:latin typeface="Constantia" panose="02030602050306030303" pitchFamily="18" charset="0"/>
              </a:rPr>
              <a:t>král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mohl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rozhodnout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chce-li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jich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být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ušetřen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Bude-li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odmítat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pak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každé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další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potrestání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bude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přísnější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dokud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jeho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pýcha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nebude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pokořena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dokud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neuzná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Stvořitele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nebe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cs-CZ" sz="2600" b="1" dirty="0">
                <a:latin typeface="Constantia" panose="02030602050306030303" pitchFamily="18" charset="0"/>
              </a:rPr>
              <a:t>          </a:t>
            </a:r>
            <a:r>
              <a:rPr lang="es-ES" sz="2600" b="1" dirty="0">
                <a:latin typeface="Constantia" panose="02030602050306030303" pitchFamily="18" charset="0"/>
              </a:rPr>
              <a:t>a </a:t>
            </a:r>
            <a:r>
              <a:rPr lang="es-ES" sz="2600" b="1" dirty="0" err="1">
                <a:latin typeface="Constantia" panose="02030602050306030303" pitchFamily="18" charset="0"/>
              </a:rPr>
              <a:t>země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za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pravého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živého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Boha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Hospodin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poskytne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Egypťanům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možnost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aby</a:t>
            </a:r>
            <a:r>
              <a:rPr lang="es-ES" sz="2600" b="1" dirty="0">
                <a:latin typeface="Constantia" panose="02030602050306030303" pitchFamily="18" charset="0"/>
              </a:rPr>
              <a:t> se </a:t>
            </a:r>
            <a:r>
              <a:rPr lang="es-ES" sz="2600" b="1" dirty="0" err="1">
                <a:latin typeface="Constantia" panose="02030602050306030303" pitchFamily="18" charset="0"/>
              </a:rPr>
              <a:t>přesvědčili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jak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marné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vědění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jejich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mudrců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jak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chabá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moc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jejich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bohů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postaví-li</a:t>
            </a:r>
            <a:r>
              <a:rPr lang="es-ES" sz="2600" b="1" dirty="0">
                <a:latin typeface="Constantia" panose="02030602050306030303" pitchFamily="18" charset="0"/>
              </a:rPr>
              <a:t> se </a:t>
            </a:r>
            <a:r>
              <a:rPr lang="es-ES" sz="2600" b="1" dirty="0" err="1">
                <a:latin typeface="Constantia" panose="02030602050306030303" pitchFamily="18" charset="0"/>
              </a:rPr>
              <a:t>příkazům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Božím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Hospodin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potrestá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egyptský</a:t>
            </a:r>
            <a:r>
              <a:rPr lang="es-ES" sz="2600" b="1" dirty="0">
                <a:latin typeface="Constantia" panose="02030602050306030303" pitchFamily="18" charset="0"/>
              </a:rPr>
              <a:t> lid </a:t>
            </a:r>
            <a:r>
              <a:rPr lang="es-ES" sz="2600" b="1" dirty="0" err="1">
                <a:latin typeface="Constantia" panose="02030602050306030303" pitchFamily="18" charset="0"/>
              </a:rPr>
              <a:t>za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jeho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modlářství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umlčí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jejich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chvástání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že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jejich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nesmyslní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bohové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jim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přinášejí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požehnání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Bůh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proslaví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své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jméno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aby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další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národy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uslyšely</a:t>
            </a:r>
            <a:r>
              <a:rPr lang="es-ES" sz="2600" b="1" dirty="0">
                <a:latin typeface="Constantia" panose="02030602050306030303" pitchFamily="18" charset="0"/>
              </a:rPr>
              <a:t> o </a:t>
            </a:r>
            <a:r>
              <a:rPr lang="es-ES" sz="2600" b="1" dirty="0" err="1">
                <a:latin typeface="Constantia" panose="02030602050306030303" pitchFamily="18" charset="0"/>
              </a:rPr>
              <a:t>jeho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síle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třásly</a:t>
            </a:r>
            <a:r>
              <a:rPr lang="es-ES" sz="2600" b="1" dirty="0">
                <a:latin typeface="Constantia" panose="02030602050306030303" pitchFamily="18" charset="0"/>
              </a:rPr>
              <a:t> se </a:t>
            </a:r>
            <a:r>
              <a:rPr lang="es-ES" sz="2600" b="1" dirty="0" err="1">
                <a:latin typeface="Constantia" panose="02030602050306030303" pitchFamily="18" charset="0"/>
              </a:rPr>
              <a:t>před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jeho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mocnými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činy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aby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jeho</a:t>
            </a:r>
            <a:r>
              <a:rPr lang="es-ES" sz="2600" b="1" dirty="0">
                <a:latin typeface="Constantia" panose="02030602050306030303" pitchFamily="18" charset="0"/>
              </a:rPr>
              <a:t> lid se </a:t>
            </a:r>
            <a:r>
              <a:rPr lang="es-ES" sz="2600" b="1" dirty="0" err="1">
                <a:latin typeface="Constantia" panose="02030602050306030303" pitchFamily="18" charset="0"/>
              </a:rPr>
              <a:t>odvrátil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od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modloslužby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prokazoval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cs-CZ" sz="2600" b="1" dirty="0">
                <a:latin typeface="Constantia" panose="02030602050306030303" pitchFamily="18" charset="0"/>
              </a:rPr>
              <a:t>           </a:t>
            </a:r>
            <a:r>
              <a:rPr lang="es-ES" sz="2600" b="1" dirty="0">
                <a:latin typeface="Constantia" panose="02030602050306030303" pitchFamily="18" charset="0"/>
              </a:rPr>
              <a:t>mu </a:t>
            </a:r>
            <a:r>
              <a:rPr lang="es-ES" sz="2600" b="1" dirty="0" err="1">
                <a:latin typeface="Constantia" panose="02030602050306030303" pitchFamily="18" charset="0"/>
              </a:rPr>
              <a:t>naprostou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úctu</a:t>
            </a:r>
            <a:r>
              <a:rPr lang="es-ES" sz="26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74E5FC-383C-D18E-234E-4DEC4C25BEFA}"/>
              </a:ext>
            </a:extLst>
          </p:cNvPr>
          <p:cNvSpPr txBox="1"/>
          <p:nvPr/>
        </p:nvSpPr>
        <p:spPr>
          <a:xfrm>
            <a:off x="67376" y="637859"/>
            <a:ext cx="980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(</a:t>
            </a:r>
            <a:r>
              <a:rPr lang="es-ES" b="1" dirty="0"/>
              <a:t>E. G. W.</a:t>
            </a:r>
            <a:r>
              <a:rPr lang="cs-CZ" b="1" dirty="0"/>
              <a:t>: </a:t>
            </a:r>
            <a:r>
              <a:rPr lang="es-ES" b="1" dirty="0" err="1"/>
              <a:t>Patriarc</a:t>
            </a:r>
            <a:r>
              <a:rPr lang="cs-CZ" b="1" dirty="0" err="1"/>
              <a:t>hové</a:t>
            </a:r>
            <a:r>
              <a:rPr lang="cs-CZ" b="1" dirty="0"/>
              <a:t> a proroci strana 188</a:t>
            </a:r>
            <a:r>
              <a:rPr lang="es-E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51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92D686F-B345-98E5-35DF-F6262B4A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9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752233-2D7B-5003-51DD-2A0D336D4302}"/>
              </a:ext>
            </a:extLst>
          </p:cNvPr>
          <p:cNvSpPr txBox="1"/>
          <p:nvPr/>
        </p:nvSpPr>
        <p:spPr>
          <a:xfrm>
            <a:off x="6362599" y="3768382"/>
            <a:ext cx="5819775" cy="283154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cs-CZ" sz="2000" b="1" dirty="0">
                <a:solidFill>
                  <a:srgbClr val="4F7F0D"/>
                </a:solidFill>
              </a:rPr>
              <a:t>Prolog</a:t>
            </a:r>
            <a:r>
              <a:rPr lang="es-ES" sz="2000" b="1" dirty="0">
                <a:solidFill>
                  <a:srgbClr val="4F7F0D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Bůh versus bohové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8-12)</a:t>
            </a:r>
          </a:p>
          <a:p>
            <a:pPr lvl="1">
              <a:spcBef>
                <a:spcPts val="600"/>
              </a:spcBef>
            </a:pPr>
            <a:r>
              <a:rPr lang="cs-CZ" b="1" dirty="0"/>
              <a:t>Faraónovo srdce se zatvrdilo</a:t>
            </a:r>
            <a:r>
              <a:rPr lang="es-ES" b="1" dirty="0"/>
              <a:t> (</a:t>
            </a:r>
            <a:r>
              <a:rPr lang="cs-CZ" b="1" dirty="0"/>
              <a:t>2. Mojžíšova</a:t>
            </a:r>
            <a:r>
              <a:rPr lang="es-ES" b="1" dirty="0"/>
              <a:t> 7</a:t>
            </a:r>
            <a:r>
              <a:rPr lang="cs-CZ" b="1" dirty="0"/>
              <a:t>,</a:t>
            </a:r>
            <a:r>
              <a:rPr lang="es-ES" b="1" dirty="0"/>
              <a:t>13)</a:t>
            </a:r>
          </a:p>
          <a:p>
            <a:pPr>
              <a:spcBef>
                <a:spcPts val="1800"/>
              </a:spcBef>
            </a:pPr>
            <a:r>
              <a:rPr lang="cs-CZ" sz="2000" b="1" dirty="0">
                <a:solidFill>
                  <a:srgbClr val="263DCA"/>
                </a:solidFill>
              </a:rPr>
              <a:t>Rány</a:t>
            </a:r>
            <a:r>
              <a:rPr lang="es-ES" sz="2000" b="1" dirty="0">
                <a:solidFill>
                  <a:srgbClr val="263DCA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První tři rány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14-8</a:t>
            </a:r>
            <a:r>
              <a:rPr lang="cs-CZ" sz="2000" b="1" dirty="0"/>
              <a:t>,</a:t>
            </a:r>
            <a:r>
              <a:rPr lang="es-ES" sz="2000" b="1" dirty="0"/>
              <a:t>19)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Tři kruté rány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8</a:t>
            </a:r>
            <a:r>
              <a:rPr lang="cs-CZ" sz="2000" b="1" dirty="0"/>
              <a:t>,</a:t>
            </a:r>
            <a:r>
              <a:rPr lang="es-ES" sz="2000" b="1" dirty="0"/>
              <a:t>20-9</a:t>
            </a:r>
            <a:r>
              <a:rPr lang="cs-CZ" sz="2000" b="1" dirty="0"/>
              <a:t>,</a:t>
            </a:r>
            <a:r>
              <a:rPr lang="es-ES" sz="2000" b="1" dirty="0"/>
              <a:t>12)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Tři ničivé rány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9</a:t>
            </a:r>
            <a:r>
              <a:rPr lang="cs-CZ" sz="2000" b="1" dirty="0"/>
              <a:t>,</a:t>
            </a:r>
            <a:r>
              <a:rPr lang="es-ES" sz="2000" b="1" dirty="0"/>
              <a:t>13-10</a:t>
            </a:r>
            <a:r>
              <a:rPr lang="cs-CZ" sz="2000" b="1" dirty="0"/>
              <a:t>,</a:t>
            </a:r>
            <a:r>
              <a:rPr lang="es-ES" sz="2000" b="1" dirty="0"/>
              <a:t>29)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3EB75B-1830-7BA1-58B6-07C3FE278B8F}"/>
              </a:ext>
            </a:extLst>
          </p:cNvPr>
          <p:cNvSpPr txBox="1"/>
          <p:nvPr/>
        </p:nvSpPr>
        <p:spPr>
          <a:xfrm>
            <a:off x="161924" y="130441"/>
            <a:ext cx="6543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lid </a:t>
            </a:r>
            <a:r>
              <a:rPr lang="es-ES" sz="2000" b="1" dirty="0" err="1"/>
              <a:t>čelil</a:t>
            </a:r>
            <a:r>
              <a:rPr lang="es-ES" sz="2000" b="1" dirty="0"/>
              <a:t> </a:t>
            </a:r>
            <a:r>
              <a:rPr lang="es-ES" sz="2000" b="1" dirty="0" err="1"/>
              <a:t>válce</a:t>
            </a:r>
            <a:r>
              <a:rPr lang="es-ES" sz="2000" b="1" dirty="0"/>
              <a:t>, </a:t>
            </a:r>
            <a:r>
              <a:rPr lang="es-ES" sz="2000" b="1" dirty="0" err="1"/>
              <a:t>Bůh</a:t>
            </a:r>
            <a:r>
              <a:rPr lang="es-ES" sz="2000" b="1" dirty="0"/>
              <a:t> mu </a:t>
            </a:r>
            <a:r>
              <a:rPr lang="es-ES" sz="2000" b="1" dirty="0" err="1"/>
              <a:t>přikázal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nejprve</a:t>
            </a:r>
            <a:r>
              <a:rPr lang="es-ES" sz="2000" b="1" dirty="0"/>
              <a:t> </a:t>
            </a:r>
            <a:r>
              <a:rPr lang="es-ES" sz="2000" b="1" dirty="0" err="1"/>
              <a:t>vyjednal</a:t>
            </a:r>
            <a:r>
              <a:rPr lang="es-ES" sz="2000" b="1" dirty="0"/>
              <a:t> </a:t>
            </a:r>
            <a:r>
              <a:rPr lang="es-ES" sz="2000" b="1" dirty="0" err="1"/>
              <a:t>podmínky</a:t>
            </a:r>
            <a:r>
              <a:rPr lang="es-ES" sz="2000" b="1" dirty="0"/>
              <a:t> </a:t>
            </a:r>
            <a:r>
              <a:rPr lang="es-ES" sz="2000" b="1" dirty="0" err="1"/>
              <a:t>míru</a:t>
            </a:r>
            <a:r>
              <a:rPr lang="es-ES" sz="2000" b="1" dirty="0"/>
              <a:t>. </a:t>
            </a:r>
            <a:r>
              <a:rPr lang="es-ES" sz="2000" b="1" dirty="0" err="1"/>
              <a:t>Pokud</a:t>
            </a:r>
            <a:r>
              <a:rPr lang="es-ES" sz="2000" b="1" dirty="0"/>
              <a:t> </a:t>
            </a:r>
            <a:r>
              <a:rPr lang="es-ES" sz="2000" b="1" dirty="0" err="1"/>
              <a:t>nebylo</a:t>
            </a:r>
            <a:r>
              <a:rPr lang="es-ES" sz="2000" b="1" dirty="0"/>
              <a:t> </a:t>
            </a:r>
            <a:r>
              <a:rPr lang="es-ES" sz="2000" b="1" dirty="0" err="1"/>
              <a:t>možné</a:t>
            </a:r>
            <a:r>
              <a:rPr lang="es-ES" sz="2000" b="1" dirty="0"/>
              <a:t> </a:t>
            </a:r>
            <a:r>
              <a:rPr lang="es-ES" sz="2000" b="1" dirty="0" err="1"/>
              <a:t>dosáhnout</a:t>
            </a:r>
            <a:r>
              <a:rPr lang="es-ES" sz="2000" b="1" dirty="0"/>
              <a:t> </a:t>
            </a:r>
            <a:r>
              <a:rPr lang="es-ES" sz="2000" b="1" dirty="0" err="1"/>
              <a:t>dohody</a:t>
            </a:r>
            <a:r>
              <a:rPr lang="es-ES" sz="2000" b="1" dirty="0"/>
              <a:t>, </a:t>
            </a:r>
            <a:r>
              <a:rPr lang="es-ES" sz="2000" b="1" dirty="0" err="1"/>
              <a:t>bylo</a:t>
            </a:r>
            <a:r>
              <a:rPr lang="es-ES" sz="2000" b="1" dirty="0"/>
              <a:t> </a:t>
            </a:r>
            <a:r>
              <a:rPr lang="es-ES" sz="2000" b="1" dirty="0" err="1"/>
              <a:t>třeba</a:t>
            </a:r>
            <a:r>
              <a:rPr lang="es-ES" sz="2000" b="1" dirty="0"/>
              <a:t> </a:t>
            </a:r>
            <a:r>
              <a:rPr lang="es-ES" sz="2000" b="1" dirty="0" err="1"/>
              <a:t>přijmout</a:t>
            </a:r>
            <a:r>
              <a:rPr lang="es-ES" sz="2000" b="1" dirty="0"/>
              <a:t> </a:t>
            </a:r>
            <a:r>
              <a:rPr lang="es-ES" sz="2000" b="1" dirty="0" err="1"/>
              <a:t>opatření</a:t>
            </a:r>
            <a:br>
              <a:rPr lang="es-ES" sz="2000" b="1" dirty="0"/>
            </a:br>
            <a:r>
              <a:rPr lang="es-ES" sz="2000" b="1" dirty="0"/>
              <a:t>(</a:t>
            </a:r>
            <a:r>
              <a:rPr lang="cs-CZ" sz="2000" b="1" dirty="0"/>
              <a:t>5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20</a:t>
            </a:r>
            <a:r>
              <a:rPr lang="cs-CZ" sz="2000" b="1" dirty="0"/>
              <a:t>,</a:t>
            </a:r>
            <a:r>
              <a:rPr lang="es-ES" sz="2000" b="1" dirty="0"/>
              <a:t>10-12).</a:t>
            </a:r>
          </a:p>
        </p:txBody>
      </p:sp>
      <p:pic>
        <p:nvPicPr>
          <p:cNvPr id="5" name="Imagen 4" descr="Un pastel de bodas&#10;&#10;El contenido generado por IA puede ser incorrecto.">
            <a:extLst>
              <a:ext uri="{FF2B5EF4-FFF2-40B4-BE49-F238E27FC236}">
                <a16:creationId xmlns:a16="http://schemas.microsoft.com/office/drawing/2014/main" id="{94173006-7BB6-E051-F500-D68C7719D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175" y="335126"/>
            <a:ext cx="5336096" cy="2864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fila, tabla, grande, montón&#10;&#10;El contenido generado por IA puede ser incorrecto.">
            <a:extLst>
              <a:ext uri="{FF2B5EF4-FFF2-40B4-BE49-F238E27FC236}">
                <a16:creationId xmlns:a16="http://schemas.microsoft.com/office/drawing/2014/main" id="{4DB78BC9-AC11-2CC2-595A-A3E13F335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8" y="3922386"/>
            <a:ext cx="4225933" cy="25972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33701EE-55DF-BCA0-768A-0C90FF8C9A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10025" y="3922385"/>
            <a:ext cx="1809752" cy="2805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B554827B-3D73-6FC5-2D56-772F326984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786" y="5108683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B1489463-AD26-82A5-6571-758D70F6C8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786" y="3800249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79A316D-86B5-9EB8-4549-E8BE341B16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33184" y="5532909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Imagen que contiene monitor, pantalla, computadora, firmar&#10;&#10;El contenido generado por IA puede ser incorrecto.">
            <a:extLst>
              <a:ext uri="{FF2B5EF4-FFF2-40B4-BE49-F238E27FC236}">
                <a16:creationId xmlns:a16="http://schemas.microsoft.com/office/drawing/2014/main" id="{D5B0FAEE-5089-56BC-82DA-783E8A4CDE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33184" y="592289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F828DBF-D763-812E-FBEF-2D6A94C663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33184" y="4240441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106AF38-DD73-A16A-1B04-C5A2B5255A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33184" y="4616236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, Flecha&#10;&#10;El contenido generado por IA puede ser incorrecto.">
            <a:extLst>
              <a:ext uri="{FF2B5EF4-FFF2-40B4-BE49-F238E27FC236}">
                <a16:creationId xmlns:a16="http://schemas.microsoft.com/office/drawing/2014/main" id="{79681E11-24CD-1221-1E2C-1F00C50A6C8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33184" y="631352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DAC17A-4566-3704-2BA7-CD93EBE5778A}"/>
              </a:ext>
            </a:extLst>
          </p:cNvPr>
          <p:cNvSpPr txBox="1"/>
          <p:nvPr/>
        </p:nvSpPr>
        <p:spPr>
          <a:xfrm>
            <a:off x="161923" y="2773258"/>
            <a:ext cx="6543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rány</a:t>
            </a:r>
            <a:r>
              <a:rPr lang="es-ES" sz="2000" b="1" dirty="0"/>
              <a:t> </a:t>
            </a:r>
            <a:r>
              <a:rPr lang="es-ES" sz="2000" b="1" dirty="0" err="1"/>
              <a:t>udeřily</a:t>
            </a:r>
            <a:r>
              <a:rPr lang="es-ES" sz="2000" b="1" dirty="0"/>
              <a:t>, </a:t>
            </a:r>
            <a:r>
              <a:rPr lang="es-ES" sz="2000" b="1" dirty="0" err="1"/>
              <a:t>žádný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v </a:t>
            </a:r>
            <a:r>
              <a:rPr lang="es-ES" sz="2000" b="1" dirty="0" err="1"/>
              <a:t>obrovském</a:t>
            </a:r>
            <a:r>
              <a:rPr lang="es-ES" sz="2000" b="1" dirty="0"/>
              <a:t> </a:t>
            </a:r>
            <a:r>
              <a:rPr lang="es-ES" sz="2000" b="1" dirty="0" err="1"/>
              <a:t>egyptském</a:t>
            </a:r>
            <a:r>
              <a:rPr lang="es-ES" sz="2000" b="1" dirty="0"/>
              <a:t> </a:t>
            </a:r>
            <a:r>
              <a:rPr lang="es-ES" sz="2000" b="1" dirty="0" err="1"/>
              <a:t>panteonu</a:t>
            </a:r>
            <a:r>
              <a:rPr lang="es-ES" sz="2000" b="1" dirty="0"/>
              <a:t> </a:t>
            </a:r>
            <a:r>
              <a:rPr lang="es-ES" sz="2000" b="1" dirty="0" err="1"/>
              <a:t>nemohl</a:t>
            </a:r>
            <a:r>
              <a:rPr lang="es-ES" sz="2000" b="1" dirty="0"/>
              <a:t> </a:t>
            </a:r>
            <a:r>
              <a:rPr lang="es-ES" sz="2000" b="1" dirty="0" err="1"/>
              <a:t>ochránit</a:t>
            </a:r>
            <a:r>
              <a:rPr lang="es-ES" sz="2000" b="1" dirty="0"/>
              <a:t> </a:t>
            </a:r>
            <a:r>
              <a:rPr lang="es-ES" sz="2000" b="1" dirty="0" err="1"/>
              <a:t>Egypt</a:t>
            </a:r>
            <a:r>
              <a:rPr lang="es-ES" sz="2000" b="1" dirty="0"/>
              <a:t> </a:t>
            </a:r>
            <a:r>
              <a:rPr lang="es-ES" sz="2000" b="1" dirty="0" err="1"/>
              <a:t>před</a:t>
            </a:r>
            <a:r>
              <a:rPr lang="es-ES" sz="2000" b="1" dirty="0"/>
              <a:t> </a:t>
            </a:r>
            <a:r>
              <a:rPr lang="es-ES" sz="2000" b="1" dirty="0" err="1"/>
              <a:t>mocí</a:t>
            </a:r>
            <a:r>
              <a:rPr lang="es-ES" sz="2000" b="1" dirty="0"/>
              <a:t> </a:t>
            </a:r>
            <a:r>
              <a:rPr lang="es-ES" sz="2000" b="1" dirty="0" err="1"/>
              <a:t>pravého</a:t>
            </a:r>
            <a:r>
              <a:rPr lang="cs-CZ" sz="2000" b="1" dirty="0"/>
              <a:t>          </a:t>
            </a:r>
            <a:r>
              <a:rPr lang="es-ES" sz="2000" b="1" dirty="0"/>
              <a:t> a </a:t>
            </a:r>
            <a:r>
              <a:rPr lang="es-ES" sz="2000" b="1" dirty="0" err="1"/>
              <a:t>jediného</a:t>
            </a:r>
            <a:r>
              <a:rPr lang="es-ES" sz="2000" b="1" dirty="0"/>
              <a:t> </a:t>
            </a:r>
            <a:r>
              <a:rPr lang="es-ES" sz="2000" b="1" dirty="0" err="1"/>
              <a:t>Boha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99A7AC-BB09-3D6B-1080-81E4096BF6E5}"/>
              </a:ext>
            </a:extLst>
          </p:cNvPr>
          <p:cNvSpPr txBox="1"/>
          <p:nvPr/>
        </p:nvSpPr>
        <p:spPr>
          <a:xfrm>
            <a:off x="161922" y="1759819"/>
            <a:ext cx="6543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Tak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jednal</a:t>
            </a:r>
            <a:r>
              <a:rPr lang="es-ES" sz="2000" b="1" dirty="0"/>
              <a:t> s </a:t>
            </a:r>
            <a:r>
              <a:rPr lang="es-ES" sz="2000" b="1" dirty="0" err="1"/>
              <a:t>Egyptem</a:t>
            </a:r>
            <a:r>
              <a:rPr lang="es-ES" sz="2000" b="1" dirty="0"/>
              <a:t>.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učiněn</a:t>
            </a:r>
            <a:r>
              <a:rPr lang="es-ES" sz="2000" b="1" dirty="0"/>
              <a:t> </a:t>
            </a:r>
            <a:r>
              <a:rPr lang="es-ES" sz="2000" b="1" dirty="0" err="1"/>
              <a:t>pokus</a:t>
            </a:r>
            <a:r>
              <a:rPr lang="es-ES" sz="2000" b="1" dirty="0"/>
              <a:t> o </a:t>
            </a:r>
            <a:r>
              <a:rPr lang="es-ES" sz="2000" b="1" dirty="0" err="1"/>
              <a:t>mírové</a:t>
            </a:r>
            <a:r>
              <a:rPr lang="es-ES" sz="2000" b="1" dirty="0"/>
              <a:t> </a:t>
            </a:r>
            <a:r>
              <a:rPr lang="es-ES" sz="2000" b="1" dirty="0" err="1"/>
              <a:t>řešení</a:t>
            </a:r>
            <a:r>
              <a:rPr lang="es-ES" sz="2000" b="1" dirty="0"/>
              <a:t>, ale </a:t>
            </a:r>
            <a:r>
              <a:rPr lang="es-ES" sz="2000" b="1" dirty="0" err="1"/>
              <a:t>Thutmose</a:t>
            </a:r>
            <a:r>
              <a:rPr lang="es-ES" sz="2000" b="1" dirty="0"/>
              <a:t> </a:t>
            </a:r>
            <a:r>
              <a:rPr lang="es-ES" sz="2000" b="1" dirty="0" err="1"/>
              <a:t>jej</a:t>
            </a:r>
            <a:r>
              <a:rPr lang="es-ES" sz="2000" b="1" dirty="0"/>
              <a:t> </a:t>
            </a:r>
            <a:r>
              <a:rPr lang="es-ES" sz="2000" b="1" dirty="0" err="1"/>
              <a:t>odmítl</a:t>
            </a:r>
            <a:r>
              <a:rPr lang="es-ES" sz="2000" b="1" dirty="0"/>
              <a:t> </a:t>
            </a:r>
            <a:r>
              <a:rPr lang="es-ES" sz="2000" b="1" dirty="0" err="1"/>
              <a:t>přijmout</a:t>
            </a:r>
            <a:r>
              <a:rPr lang="es-ES" sz="2000" b="1" dirty="0"/>
              <a:t>. </a:t>
            </a:r>
            <a:r>
              <a:rPr lang="es-ES" sz="2000" b="1" dirty="0" err="1"/>
              <a:t>Nadešel</a:t>
            </a:r>
            <a:r>
              <a:rPr lang="es-ES" sz="2000" b="1" dirty="0"/>
              <a:t> </a:t>
            </a:r>
            <a:r>
              <a:rPr lang="es-ES" sz="2000" b="1" dirty="0" err="1"/>
              <a:t>čas</a:t>
            </a:r>
            <a:r>
              <a:rPr lang="es-ES" sz="2000" b="1" dirty="0"/>
              <a:t> </a:t>
            </a:r>
            <a:r>
              <a:rPr lang="es-ES" sz="2000" b="1" dirty="0" err="1"/>
              <a:t>jednat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69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B8A80C-338E-C7CA-2732-4E7A7F067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hombre, parado, sostener&#10;&#10;El contenido generado por IA puede ser incorrecto.">
            <a:extLst>
              <a:ext uri="{FF2B5EF4-FFF2-40B4-BE49-F238E27FC236}">
                <a16:creationId xmlns:a16="http://schemas.microsoft.com/office/drawing/2014/main" id="{CC4848F7-4CE5-44F8-FDD6-8A7066EB80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297" y="360828"/>
            <a:ext cx="4694384" cy="636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persona, sostener, mujer, jugador&#10;&#10;El contenido generado por IA puede ser incorrecto.">
            <a:extLst>
              <a:ext uri="{FF2B5EF4-FFF2-40B4-BE49-F238E27FC236}">
                <a16:creationId xmlns:a16="http://schemas.microsoft.com/office/drawing/2014/main" id="{9035E35C-5379-939A-8495-370D8743D0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4" y="360828"/>
            <a:ext cx="5355865" cy="6366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BAD165-29AD-D175-0BAB-F2B24B1F4CC0}"/>
              </a:ext>
            </a:extLst>
          </p:cNvPr>
          <p:cNvSpPr txBox="1"/>
          <p:nvPr/>
        </p:nvSpPr>
        <p:spPr>
          <a:xfrm>
            <a:off x="4995426" y="2686678"/>
            <a:ext cx="4833746" cy="1240430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C79399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s-ES" sz="6000" b="1" dirty="0">
                <a:ln/>
                <a:solidFill>
                  <a:srgbClr val="783E45"/>
                </a:solidFill>
                <a:effectLst>
                  <a:outerShdw blurRad="50800" dist="76200" dir="13500000" algn="br" rotWithShape="0">
                    <a:srgbClr val="5E3035">
                      <a:alpha val="40000"/>
                    </a:srgbClr>
                  </a:outerShdw>
                </a:effectLst>
              </a:rPr>
              <a:t>PR</a:t>
            </a:r>
            <a:r>
              <a:rPr lang="cs-CZ" sz="6000" b="1" dirty="0">
                <a:ln/>
                <a:solidFill>
                  <a:srgbClr val="783E45"/>
                </a:solidFill>
                <a:effectLst>
                  <a:outerShdw blurRad="50800" dist="76200" dir="13500000" algn="br" rotWithShape="0">
                    <a:srgbClr val="5E3035">
                      <a:alpha val="40000"/>
                    </a:srgbClr>
                  </a:outerShdw>
                </a:effectLst>
              </a:rPr>
              <a:t>O</a:t>
            </a:r>
            <a:r>
              <a:rPr lang="es-ES" sz="6000" b="1" dirty="0">
                <a:ln/>
                <a:solidFill>
                  <a:srgbClr val="783E45"/>
                </a:solidFill>
                <a:effectLst>
                  <a:outerShdw blurRad="50800" dist="76200" dir="13500000" algn="br" rotWithShape="0">
                    <a:srgbClr val="5E3035">
                      <a:alpha val="40000"/>
                    </a:srgbClr>
                  </a:outerShdw>
                </a:effectLst>
              </a:rPr>
              <a:t>LO</a:t>
            </a:r>
            <a:r>
              <a:rPr lang="cs-CZ" sz="6000" b="1" dirty="0">
                <a:ln/>
                <a:solidFill>
                  <a:srgbClr val="783E45"/>
                </a:solidFill>
                <a:effectLst>
                  <a:outerShdw blurRad="50800" dist="76200" dir="13500000" algn="br" rotWithShape="0">
                    <a:srgbClr val="5E3035">
                      <a:alpha val="40000"/>
                    </a:srgbClr>
                  </a:outerShdw>
                </a:effectLst>
              </a:rPr>
              <a:t>G</a:t>
            </a:r>
            <a:endParaRPr lang="es-ES" sz="6000" b="1" dirty="0">
              <a:ln/>
              <a:solidFill>
                <a:srgbClr val="783E45"/>
              </a:solidFill>
              <a:effectLst>
                <a:outerShdw blurRad="50800" dist="76200" dir="13500000" algn="br" rotWithShape="0">
                  <a:srgbClr val="5E3035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8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1A5781A-76FA-237E-6E92-F5148238EDC4}"/>
              </a:ext>
            </a:extLst>
          </p:cNvPr>
          <p:cNvSpPr txBox="1"/>
          <p:nvPr/>
        </p:nvSpPr>
        <p:spPr>
          <a:xfrm>
            <a:off x="1" y="-57750"/>
            <a:ext cx="1036260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cs-CZ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B4F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BŮH VERSUS BOHOVÉ</a:t>
            </a:r>
            <a:r>
              <a:rPr lang="es-E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B4F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C758F2-9F4C-8465-50E1-EDB79CDA39C7}"/>
              </a:ext>
            </a:extLst>
          </p:cNvPr>
          <p:cNvSpPr txBox="1"/>
          <p:nvPr/>
        </p:nvSpPr>
        <p:spPr>
          <a:xfrm>
            <a:off x="204491" y="523909"/>
            <a:ext cx="9953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3A4567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3A4567"/>
                </a:solidFill>
                <a:latin typeface="Comic Sans MS" panose="030F0702030302020204" pitchFamily="66" charset="0"/>
              </a:rPr>
              <a:t>Hodil každý svou hůl na zem a ony se staly druhy. Ale </a:t>
            </a:r>
            <a:r>
              <a:rPr lang="cs-CZ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Áronova</a:t>
            </a:r>
            <a:r>
              <a:rPr lang="cs-CZ" b="1" dirty="0">
                <a:solidFill>
                  <a:srgbClr val="3A4567"/>
                </a:solidFill>
                <a:latin typeface="Comic Sans MS" panose="030F0702030302020204" pitchFamily="66" charset="0"/>
              </a:rPr>
              <a:t> hůl je pohltila </a:t>
            </a:r>
            <a:r>
              <a:rPr lang="es-ES" b="1" dirty="0">
                <a:solidFill>
                  <a:srgbClr val="3A4567"/>
                </a:solidFill>
                <a:latin typeface="Comic Sans MS" panose="030F0702030302020204" pitchFamily="66" charset="0"/>
              </a:rPr>
              <a:t>” </a:t>
            </a:r>
            <a:r>
              <a:rPr lang="cs-CZ" b="1" dirty="0">
                <a:solidFill>
                  <a:srgbClr val="3A4567"/>
                </a:solidFill>
                <a:latin typeface="Comic Sans MS" panose="030F0702030302020204" pitchFamily="66" charset="0"/>
              </a:rPr>
              <a:t>              </a:t>
            </a:r>
            <a:r>
              <a:rPr lang="es-ES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 7</a:t>
            </a:r>
            <a:r>
              <a:rPr lang="cs-CZ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0B65F5-184A-D4E4-6B37-DB6DEE7E580C}"/>
              </a:ext>
            </a:extLst>
          </p:cNvPr>
          <p:cNvSpPr txBox="1"/>
          <p:nvPr/>
        </p:nvSpPr>
        <p:spPr>
          <a:xfrm>
            <a:off x="175138" y="1330949"/>
            <a:ext cx="66733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vyjádřil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vysvobození</a:t>
            </a:r>
            <a:r>
              <a:rPr lang="es-ES" sz="2000" b="1" dirty="0"/>
              <a:t> </a:t>
            </a:r>
            <a:r>
              <a:rPr lang="es-ES" sz="2000" b="1" dirty="0" err="1"/>
              <a:t>Izraele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válka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</a:t>
            </a:r>
            <a:r>
              <a:rPr lang="es-ES" sz="2000" b="1" dirty="0" err="1"/>
              <a:t>osobně</a:t>
            </a:r>
            <a:r>
              <a:rPr lang="es-ES" sz="2000" b="1" dirty="0"/>
              <a:t> </a:t>
            </a:r>
            <a:r>
              <a:rPr lang="es-ES" sz="2000" b="1" dirty="0" err="1"/>
              <a:t>bojovala</a:t>
            </a:r>
            <a:r>
              <a:rPr lang="es-ES" sz="2000" b="1" dirty="0"/>
              <a:t> </a:t>
            </a:r>
            <a:r>
              <a:rPr lang="es-ES" sz="2000" b="1" dirty="0" err="1"/>
              <a:t>proti</a:t>
            </a:r>
            <a:r>
              <a:rPr lang="es-ES" sz="2000" b="1" dirty="0"/>
              <a:t> </a:t>
            </a:r>
            <a:r>
              <a:rPr lang="es-ES" sz="2000" b="1" dirty="0" err="1"/>
              <a:t>egyptským</a:t>
            </a:r>
            <a:r>
              <a:rPr lang="es-ES" sz="2000" b="1" dirty="0"/>
              <a:t> </a:t>
            </a:r>
            <a:r>
              <a:rPr lang="es-ES" sz="2000" b="1" dirty="0" err="1"/>
              <a:t>bohům</a:t>
            </a:r>
            <a:r>
              <a:rPr lang="es-ES" sz="2000" b="1" dirty="0"/>
              <a:t> </a:t>
            </a:r>
            <a:r>
              <a:rPr lang="cs-CZ" sz="2000" b="1" dirty="0"/>
              <a:t>                                                               </a:t>
            </a:r>
            <a:r>
              <a:rPr lang="es-ES" sz="2000" b="1" dirty="0"/>
              <a:t>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12</a:t>
            </a:r>
            <a:r>
              <a:rPr lang="cs-CZ" sz="2000" b="1" dirty="0"/>
              <a:t>,</a:t>
            </a:r>
            <a:r>
              <a:rPr lang="es-ES" sz="2000" b="1" dirty="0"/>
              <a:t>12; </a:t>
            </a:r>
            <a:r>
              <a:rPr lang="cs-CZ" sz="2000" b="1" dirty="0"/>
              <a:t>4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33</a:t>
            </a:r>
            <a:r>
              <a:rPr lang="cs-CZ" sz="2000" b="1" dirty="0"/>
              <a:t>,</a:t>
            </a:r>
            <a:r>
              <a:rPr lang="es-ES" sz="2000" b="1" dirty="0"/>
              <a:t>4).</a:t>
            </a:r>
          </a:p>
        </p:txBody>
      </p:sp>
      <p:pic>
        <p:nvPicPr>
          <p:cNvPr id="7" name="Imagen 6" descr="Imagen que contiene persona, a rayas, corbata, vistiendo&#10;&#10;El contenido generado por IA puede ser incorrecto.">
            <a:extLst>
              <a:ext uri="{FF2B5EF4-FFF2-40B4-BE49-F238E27FC236}">
                <a16:creationId xmlns:a16="http://schemas.microsoft.com/office/drawing/2014/main" id="{99C8C92B-BB39-DAB2-5C88-2A6D9B9A7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155" y="57324"/>
            <a:ext cx="1928153" cy="3429426"/>
          </a:xfrm>
          <a:prstGeom prst="rect">
            <a:avLst/>
          </a:prstGeom>
        </p:spPr>
      </p:pic>
      <p:pic>
        <p:nvPicPr>
          <p:cNvPr id="13" name="Imagen 12" descr="Pintura de unas personas&#10;&#10;El contenido generado por IA puede ser incorrecto.">
            <a:extLst>
              <a:ext uri="{FF2B5EF4-FFF2-40B4-BE49-F238E27FC236}">
                <a16:creationId xmlns:a16="http://schemas.microsoft.com/office/drawing/2014/main" id="{75929E2A-56AF-9B1E-B736-87811D91B4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601" y="3181150"/>
            <a:ext cx="5970524" cy="3525927"/>
          </a:xfrm>
          <a:prstGeom prst="rect">
            <a:avLst/>
          </a:prstGeom>
          <a:ln w="38100" cap="sq">
            <a:solidFill>
              <a:srgbClr val="E08C6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13FD9F9-09C2-AF44-F67F-8D02EB2C3B59}"/>
              </a:ext>
            </a:extLst>
          </p:cNvPr>
          <p:cNvSpPr txBox="1"/>
          <p:nvPr/>
        </p:nvSpPr>
        <p:spPr>
          <a:xfrm>
            <a:off x="6238874" y="3522983"/>
            <a:ext cx="59531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Tím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proměnil</a:t>
            </a:r>
            <a:r>
              <a:rPr lang="es-ES" sz="2000" b="1" dirty="0"/>
              <a:t> </a:t>
            </a:r>
            <a:r>
              <a:rPr lang="es-ES" sz="2000" b="1" dirty="0" err="1"/>
              <a:t>hůl</a:t>
            </a:r>
            <a:r>
              <a:rPr lang="es-ES" sz="2000" b="1" dirty="0"/>
              <a:t> v hada, </a:t>
            </a:r>
            <a:r>
              <a:rPr lang="es-ES" sz="2000" b="1" dirty="0" err="1"/>
              <a:t>přímo</a:t>
            </a:r>
            <a:r>
              <a:rPr lang="es-ES" sz="2000" b="1" dirty="0"/>
              <a:t> </a:t>
            </a:r>
            <a:r>
              <a:rPr lang="es-ES" sz="2000" b="1" dirty="0" err="1"/>
              <a:t>vyzval</a:t>
            </a:r>
            <a:r>
              <a:rPr lang="es-ES" sz="2000" b="1" dirty="0"/>
              <a:t> tuto </a:t>
            </a:r>
            <a:r>
              <a:rPr lang="es-ES" sz="2000" b="1" dirty="0" err="1"/>
              <a:t>bohyni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10). </a:t>
            </a:r>
            <a:r>
              <a:rPr lang="es-ES" sz="2000" b="1" dirty="0" err="1"/>
              <a:t>Dokázal</a:t>
            </a:r>
            <a:r>
              <a:rPr lang="cs-CZ" sz="2000" b="1" dirty="0"/>
              <a:t>a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faraona </a:t>
            </a:r>
            <a:r>
              <a:rPr lang="es-ES" sz="2000" b="1" dirty="0" err="1"/>
              <a:t>ochránit</a:t>
            </a:r>
            <a:r>
              <a:rPr lang="es-ES" sz="2000" b="1" dirty="0"/>
              <a:t>?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C270841-C439-4E99-8C90-D7E2A02E70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5873" y="1438853"/>
            <a:ext cx="2775149" cy="19901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22322A-8022-85C6-A809-BE559355E2EF}"/>
              </a:ext>
            </a:extLst>
          </p:cNvPr>
          <p:cNvSpPr txBox="1"/>
          <p:nvPr/>
        </p:nvSpPr>
        <p:spPr>
          <a:xfrm>
            <a:off x="173601" y="2346611"/>
            <a:ext cx="6673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koruně</a:t>
            </a:r>
            <a:r>
              <a:rPr lang="es-ES" sz="2000" b="1" dirty="0"/>
              <a:t>, </a:t>
            </a:r>
            <a:r>
              <a:rPr lang="es-ES" sz="2000" b="1" dirty="0" err="1"/>
              <a:t>symbolu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moci</a:t>
            </a:r>
            <a:r>
              <a:rPr lang="es-ES" sz="2000" b="1" dirty="0"/>
              <a:t>, </a:t>
            </a:r>
            <a:r>
              <a:rPr lang="es-ES" sz="2000" b="1" dirty="0" err="1"/>
              <a:t>měl</a:t>
            </a:r>
            <a:r>
              <a:rPr lang="es-ES" sz="2000" b="1" dirty="0"/>
              <a:t> </a:t>
            </a:r>
            <a:r>
              <a:rPr lang="es-ES" sz="2000" b="1" dirty="0" err="1"/>
              <a:t>faraon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sobě</a:t>
            </a:r>
            <a:r>
              <a:rPr lang="es-ES" sz="2000" b="1" dirty="0"/>
              <a:t> </a:t>
            </a:r>
            <a:r>
              <a:rPr lang="es-ES" sz="2000" b="1" dirty="0" err="1"/>
              <a:t>krásnou</a:t>
            </a:r>
            <a:r>
              <a:rPr lang="es-ES" sz="2000" b="1" dirty="0"/>
              <a:t> </a:t>
            </a:r>
            <a:r>
              <a:rPr lang="es-ES" sz="2000" b="1" dirty="0" err="1"/>
              <a:t>kobru</a:t>
            </a:r>
            <a:r>
              <a:rPr lang="es-ES" sz="2000" b="1" dirty="0"/>
              <a:t> </a:t>
            </a:r>
            <a:r>
              <a:rPr lang="es-ES" sz="2000" b="1" dirty="0" err="1"/>
              <a:t>představující</a:t>
            </a:r>
            <a:r>
              <a:rPr lang="es-ES" sz="2000" b="1" dirty="0"/>
              <a:t> </a:t>
            </a:r>
            <a:r>
              <a:rPr lang="es-ES" sz="2000" b="1" dirty="0" err="1"/>
              <a:t>bohyni</a:t>
            </a:r>
            <a:r>
              <a:rPr lang="es-ES" sz="2000" b="1" dirty="0"/>
              <a:t> </a:t>
            </a:r>
            <a:r>
              <a:rPr lang="es-ES" sz="2000" b="1" dirty="0" err="1"/>
              <a:t>Wadyet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6FC0F6-9B03-5367-D796-5741C791E609}"/>
              </a:ext>
            </a:extLst>
          </p:cNvPr>
          <p:cNvSpPr txBox="1"/>
          <p:nvPr/>
        </p:nvSpPr>
        <p:spPr>
          <a:xfrm>
            <a:off x="6238874" y="6154473"/>
            <a:ext cx="5970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tak</a:t>
            </a:r>
            <a:r>
              <a:rPr lang="es-ES" sz="2000" b="1" dirty="0"/>
              <a:t> </a:t>
            </a:r>
            <a:r>
              <a:rPr lang="es-ES" sz="2000" b="1" dirty="0" err="1"/>
              <a:t>ukázal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On</a:t>
            </a:r>
            <a:r>
              <a:rPr lang="es-ES" sz="2000" b="1" dirty="0"/>
              <a:t>, a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egyptští</a:t>
            </a:r>
            <a:r>
              <a:rPr lang="es-ES" sz="2000" b="1" dirty="0"/>
              <a:t> </a:t>
            </a:r>
            <a:r>
              <a:rPr lang="es-ES" sz="2000" b="1" dirty="0" err="1"/>
              <a:t>bohové</a:t>
            </a:r>
            <a:r>
              <a:rPr lang="es-ES" sz="2000" b="1" dirty="0"/>
              <a:t>, je </a:t>
            </a:r>
            <a:r>
              <a:rPr lang="es-ES" sz="2000" b="1" dirty="0" err="1"/>
              <a:t>tím</a:t>
            </a:r>
            <a:r>
              <a:rPr lang="es-ES" sz="2000" b="1" dirty="0"/>
              <a:t>, </a:t>
            </a:r>
            <a:r>
              <a:rPr lang="es-ES" sz="2000" b="1" dirty="0" err="1"/>
              <a:t>kdo</a:t>
            </a:r>
            <a:r>
              <a:rPr lang="es-ES" sz="2000" b="1" dirty="0"/>
              <a:t> </a:t>
            </a:r>
            <a:r>
              <a:rPr lang="es-ES" sz="2000" b="1" dirty="0" err="1"/>
              <a:t>má</a:t>
            </a:r>
            <a:r>
              <a:rPr lang="es-ES" sz="2000" b="1" dirty="0"/>
              <a:t> </a:t>
            </a:r>
            <a:r>
              <a:rPr lang="es-ES" sz="2000" b="1" dirty="0" err="1"/>
              <a:t>svrchovanou</a:t>
            </a:r>
            <a:r>
              <a:rPr lang="es-ES" sz="2000" b="1" dirty="0"/>
              <a:t> </a:t>
            </a:r>
            <a:r>
              <a:rPr lang="es-ES" sz="2000" b="1" dirty="0" err="1"/>
              <a:t>moc</a:t>
            </a:r>
            <a:r>
              <a:rPr lang="es-ES" sz="2000" b="1" dirty="0"/>
              <a:t> a </a:t>
            </a:r>
            <a:r>
              <a:rPr lang="es-ES" sz="2000" b="1" dirty="0" err="1"/>
              <a:t>autoritu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B8DDBEB-529F-6458-00BC-0FDECC76B4CB}"/>
              </a:ext>
            </a:extLst>
          </p:cNvPr>
          <p:cNvSpPr txBox="1"/>
          <p:nvPr/>
        </p:nvSpPr>
        <p:spPr>
          <a:xfrm>
            <a:off x="6238874" y="4523257"/>
            <a:ext cx="59705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Satan</a:t>
            </a:r>
            <a:r>
              <a:rPr lang="es-ES" sz="2000" b="1" dirty="0"/>
              <a:t> </a:t>
            </a:r>
            <a:r>
              <a:rPr lang="es-ES" sz="2000" b="1" dirty="0" err="1"/>
              <a:t>napodobil</a:t>
            </a:r>
            <a:r>
              <a:rPr lang="es-ES" sz="2000" b="1" dirty="0"/>
              <a:t> </a:t>
            </a:r>
            <a:r>
              <a:rPr lang="es-ES" sz="2000" b="1" dirty="0" err="1"/>
              <a:t>zázrak</a:t>
            </a:r>
            <a:r>
              <a:rPr lang="es-ES" sz="2000" b="1" dirty="0"/>
              <a:t> </a:t>
            </a:r>
            <a:r>
              <a:rPr lang="es-ES" sz="2000" b="1" dirty="0" err="1"/>
              <a:t>skrze</a:t>
            </a:r>
            <a:r>
              <a:rPr lang="es-ES" sz="2000" b="1" dirty="0"/>
              <a:t> </a:t>
            </a:r>
            <a:r>
              <a:rPr lang="es-ES" sz="2000" b="1" dirty="0" err="1"/>
              <a:t>mudrce</a:t>
            </a:r>
            <a:br>
              <a:rPr lang="es-ES" sz="2000" b="1" dirty="0"/>
            </a:br>
            <a:r>
              <a:rPr lang="es-ES" sz="2000" b="1" dirty="0"/>
              <a:t>(</a:t>
            </a:r>
            <a:r>
              <a:rPr lang="cs-CZ" sz="2000" b="1" dirty="0"/>
              <a:t>2. Mojžíšova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11). </a:t>
            </a:r>
            <a:r>
              <a:rPr lang="es-ES" sz="2000" b="1" dirty="0" err="1"/>
              <a:t>On</a:t>
            </a:r>
            <a:r>
              <a:rPr lang="es-ES" sz="2000" b="1" dirty="0"/>
              <a:t>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nemůže</a:t>
            </a:r>
            <a:r>
              <a:rPr lang="es-ES" sz="2000" b="1" dirty="0"/>
              <a:t> </a:t>
            </a:r>
            <a:r>
              <a:rPr lang="es-ES" sz="2000" b="1" dirty="0" err="1"/>
              <a:t>stvořit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;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hadi</a:t>
            </a:r>
            <a:r>
              <a:rPr lang="es-ES" sz="2000" b="1" dirty="0"/>
              <a:t> </a:t>
            </a:r>
            <a:r>
              <a:rPr lang="es-ES" sz="2000" b="1" dirty="0" err="1"/>
              <a:t>vypadali</a:t>
            </a:r>
            <a:r>
              <a:rPr lang="es-ES" sz="2000" b="1" dirty="0"/>
              <a:t> </a:t>
            </a:r>
            <a:r>
              <a:rPr lang="es-ES" sz="2000" b="1" dirty="0" err="1"/>
              <a:t>jen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hadi</a:t>
            </a:r>
            <a:r>
              <a:rPr lang="es-ES" sz="2000" b="1" dirty="0"/>
              <a:t>.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stvořil</a:t>
            </a:r>
            <a:r>
              <a:rPr lang="es-ES" sz="2000" b="1" dirty="0"/>
              <a:t> </a:t>
            </a:r>
            <a:r>
              <a:rPr lang="es-ES" sz="2000" b="1" dirty="0" err="1"/>
              <a:t>živého</a:t>
            </a:r>
            <a:r>
              <a:rPr lang="es-ES" sz="2000" b="1" dirty="0"/>
              <a:t> hada, </a:t>
            </a:r>
            <a:r>
              <a:rPr lang="es-ES" sz="2000" b="1" dirty="0" err="1"/>
              <a:t>schopného</a:t>
            </a:r>
            <a:r>
              <a:rPr lang="es-ES" sz="2000" b="1" dirty="0"/>
              <a:t> </a:t>
            </a:r>
            <a:r>
              <a:rPr lang="es-ES" sz="2000" b="1" dirty="0" err="1"/>
              <a:t>požírat</a:t>
            </a:r>
            <a:r>
              <a:rPr lang="es-ES" sz="2000" b="1" dirty="0"/>
              <a:t> </a:t>
            </a:r>
            <a:r>
              <a:rPr lang="es-ES" sz="2000" b="1" dirty="0" err="1"/>
              <a:t>neživé</a:t>
            </a:r>
            <a:r>
              <a:rPr lang="es-ES" sz="2000" b="1" dirty="0"/>
              <a:t> </a:t>
            </a:r>
            <a:r>
              <a:rPr lang="es-ES" sz="2000" b="1" dirty="0" err="1"/>
              <a:t>hady</a:t>
            </a:r>
            <a:r>
              <a:rPr lang="cs-CZ" sz="2000" b="1" dirty="0"/>
              <a:t>             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12).</a:t>
            </a:r>
          </a:p>
        </p:txBody>
      </p:sp>
    </p:spTree>
    <p:extLst>
      <p:ext uri="{BB962C8B-B14F-4D97-AF65-F5344CB8AC3E}">
        <p14:creationId xmlns:p14="http://schemas.microsoft.com/office/powerpoint/2010/main" val="27575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4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A4A55B2-7EEB-96AE-8682-60586465427D}"/>
              </a:ext>
            </a:extLst>
          </p:cNvPr>
          <p:cNvSpPr txBox="1"/>
          <p:nvPr/>
        </p:nvSpPr>
        <p:spPr>
          <a:xfrm>
            <a:off x="0" y="-481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</a:sp3d>
          </a:bodyPr>
          <a:lstStyle/>
          <a:p>
            <a:pPr algn="ctr"/>
            <a:r>
              <a:rPr lang="cs-CZ" sz="4400" b="1" spc="600" dirty="0">
                <a:ln w="9525">
                  <a:noFill/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12700" dist="63500" dir="2700000" algn="tl" rotWithShape="0">
                    <a:srgbClr val="FFB098"/>
                  </a:outerShdw>
                </a:effectLst>
              </a:rPr>
              <a:t>FARAÓNOVO SRDCE SE ZATVRDILO</a:t>
            </a:r>
            <a:r>
              <a:rPr lang="es-ES" sz="4400" b="1" spc="600" dirty="0">
                <a:ln w="9525">
                  <a:noFill/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12700" dist="63500" dir="2700000" algn="tl" rotWithShape="0">
                    <a:srgbClr val="FFB098"/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380C4B-9373-AD63-A168-B7A9773F0231}"/>
              </a:ext>
            </a:extLst>
          </p:cNvPr>
          <p:cNvSpPr txBox="1"/>
          <p:nvPr/>
        </p:nvSpPr>
        <p:spPr>
          <a:xfrm>
            <a:off x="0" y="58576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Srdce 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faraónoivo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se však zatvrdilo a neposlechl je, jak Hospodin předpověděl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7</a:t>
            </a:r>
            <a:r>
              <a:rPr lang="cs-CZ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7459D9-68F7-BBC9-E995-23A439A6A564}"/>
              </a:ext>
            </a:extLst>
          </p:cNvPr>
          <p:cNvSpPr txBox="1"/>
          <p:nvPr/>
        </p:nvSpPr>
        <p:spPr>
          <a:xfrm>
            <a:off x="3676852" y="1051354"/>
            <a:ext cx="84413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</a:t>
            </a:r>
            <a:r>
              <a:rPr lang="cs-CZ" sz="2000" b="1" dirty="0"/>
              <a:t>druhé </a:t>
            </a:r>
            <a:r>
              <a:rPr lang="es-ES" sz="2000" b="1" dirty="0" err="1"/>
              <a:t>knize</a:t>
            </a:r>
            <a:r>
              <a:rPr lang="cs-CZ" sz="2000" b="1" dirty="0"/>
              <a:t> Mojžíšově</a:t>
            </a:r>
            <a:r>
              <a:rPr lang="es-ES" sz="2000" b="1" dirty="0"/>
              <a:t> je </a:t>
            </a:r>
            <a:r>
              <a:rPr lang="es-ES" sz="2000" b="1" dirty="0" err="1"/>
              <a:t>řečeno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zatvrdil</a:t>
            </a:r>
            <a:r>
              <a:rPr lang="es-ES" sz="2000" b="1" dirty="0"/>
              <a:t> </a:t>
            </a:r>
            <a:r>
              <a:rPr lang="es-ES" sz="2000" b="1" dirty="0" err="1"/>
              <a:t>faraonovo</a:t>
            </a:r>
            <a:r>
              <a:rPr lang="es-ES" sz="2000" b="1" dirty="0"/>
              <a:t> </a:t>
            </a:r>
            <a:r>
              <a:rPr lang="es-ES" sz="2000" b="1" dirty="0" err="1"/>
              <a:t>srdce</a:t>
            </a:r>
            <a:r>
              <a:rPr lang="es-ES" sz="2000" b="1" dirty="0"/>
              <a:t> </a:t>
            </a:r>
            <a:r>
              <a:rPr lang="es-ES" sz="2000" b="1" dirty="0" err="1"/>
              <a:t>devětkrát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21; 7</a:t>
            </a:r>
            <a:r>
              <a:rPr lang="cs-CZ" sz="2000" b="1" dirty="0"/>
              <a:t>,</a:t>
            </a:r>
            <a:r>
              <a:rPr lang="es-ES" sz="2000" b="1" dirty="0"/>
              <a:t>3; 9</a:t>
            </a:r>
            <a:r>
              <a:rPr lang="cs-CZ" sz="2000" b="1" dirty="0"/>
              <a:t>,</a:t>
            </a:r>
            <a:r>
              <a:rPr lang="es-ES" sz="2000" b="1" dirty="0"/>
              <a:t>12; 10</a:t>
            </a:r>
            <a:r>
              <a:rPr lang="cs-CZ" sz="2000" b="1" dirty="0"/>
              <a:t>,</a:t>
            </a:r>
            <a:r>
              <a:rPr lang="es-ES" sz="2000" b="1" dirty="0"/>
              <a:t>1; 10</a:t>
            </a:r>
            <a:r>
              <a:rPr lang="cs-CZ" sz="2000" b="1" dirty="0"/>
              <a:t>,</a:t>
            </a:r>
            <a:r>
              <a:rPr lang="es-ES" sz="2000" b="1" dirty="0"/>
              <a:t>20; 10</a:t>
            </a:r>
            <a:r>
              <a:rPr lang="cs-CZ" sz="2000" b="1" dirty="0"/>
              <a:t>,</a:t>
            </a:r>
            <a:r>
              <a:rPr lang="es-ES" sz="2000" b="1" dirty="0"/>
              <a:t>27; 11</a:t>
            </a:r>
            <a:r>
              <a:rPr lang="cs-CZ" sz="2000" b="1" dirty="0"/>
              <a:t>,</a:t>
            </a:r>
            <a:r>
              <a:rPr lang="es-ES" sz="2000" b="1" dirty="0"/>
              <a:t>10; 14</a:t>
            </a:r>
            <a:r>
              <a:rPr lang="cs-CZ" sz="2000" b="1" dirty="0"/>
              <a:t>,</a:t>
            </a:r>
            <a:r>
              <a:rPr lang="es-ES" sz="2000" b="1" dirty="0"/>
              <a:t>4; 14</a:t>
            </a:r>
            <a:r>
              <a:rPr lang="cs-CZ" sz="2000" b="1" dirty="0"/>
              <a:t>,</a:t>
            </a:r>
            <a:r>
              <a:rPr lang="es-ES" sz="2000" b="1" dirty="0"/>
              <a:t>8), a </a:t>
            </a:r>
            <a:r>
              <a:rPr lang="cs-CZ" sz="2000" b="1" dirty="0"/>
              <a:t>na devíti dalších místech se uvádí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faraon</a:t>
            </a:r>
            <a:r>
              <a:rPr lang="es-ES" sz="2000" b="1" dirty="0"/>
              <a:t> </a:t>
            </a:r>
            <a:r>
              <a:rPr lang="es-ES" sz="2000" b="1" dirty="0" err="1"/>
              <a:t>sám</a:t>
            </a:r>
            <a:r>
              <a:rPr lang="es-ES" sz="2000" b="1" dirty="0"/>
              <a:t> </a:t>
            </a:r>
            <a:r>
              <a:rPr lang="es-ES" sz="2000" b="1" dirty="0" err="1"/>
              <a:t>zatvrdil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srdce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13; 7</a:t>
            </a:r>
            <a:r>
              <a:rPr lang="cs-CZ" sz="2000" b="1" dirty="0"/>
              <a:t>,</a:t>
            </a:r>
            <a:r>
              <a:rPr lang="es-ES" sz="2000" b="1" dirty="0"/>
              <a:t>14; 7</a:t>
            </a:r>
            <a:r>
              <a:rPr lang="cs-CZ" sz="2000" b="1" dirty="0"/>
              <a:t>,</a:t>
            </a:r>
            <a:r>
              <a:rPr lang="es-ES" sz="2000" b="1" dirty="0"/>
              <a:t>22; 8</a:t>
            </a:r>
            <a:r>
              <a:rPr lang="cs-CZ" sz="2000" b="1" dirty="0"/>
              <a:t>,</a:t>
            </a:r>
            <a:r>
              <a:rPr lang="es-ES" sz="2000" b="1" dirty="0"/>
              <a:t>15; 8</a:t>
            </a:r>
            <a:r>
              <a:rPr lang="cs-CZ" sz="2000" b="1" dirty="0"/>
              <a:t>,</a:t>
            </a:r>
            <a:r>
              <a:rPr lang="es-ES" sz="2000" b="1" dirty="0"/>
              <a:t>19; 8</a:t>
            </a:r>
            <a:r>
              <a:rPr lang="cs-CZ" sz="2000" b="1" dirty="0"/>
              <a:t>,</a:t>
            </a:r>
            <a:r>
              <a:rPr lang="es-ES" sz="2000" b="1" dirty="0"/>
              <a:t>32; 9</a:t>
            </a:r>
            <a:r>
              <a:rPr lang="cs-CZ" sz="2000" b="1" dirty="0"/>
              <a:t>,</a:t>
            </a:r>
            <a:r>
              <a:rPr lang="es-ES" sz="2000" b="1" dirty="0"/>
              <a:t>7; 9</a:t>
            </a:r>
            <a:r>
              <a:rPr lang="cs-CZ" sz="2000" b="1" dirty="0"/>
              <a:t>,</a:t>
            </a:r>
            <a:r>
              <a:rPr lang="es-ES" sz="2000" b="1" dirty="0"/>
              <a:t>34; 9</a:t>
            </a:r>
            <a:r>
              <a:rPr lang="cs-CZ" sz="2000" b="1" dirty="0"/>
              <a:t>,</a:t>
            </a:r>
            <a:r>
              <a:rPr lang="es-ES" sz="2000" b="1" dirty="0"/>
              <a:t>35). </a:t>
            </a:r>
            <a:r>
              <a:rPr lang="es-ES" sz="2000" b="1" dirty="0" err="1"/>
              <a:t>Kdo</a:t>
            </a:r>
            <a:r>
              <a:rPr lang="es-ES" sz="2000" b="1" dirty="0"/>
              <a:t> </a:t>
            </a:r>
            <a:r>
              <a:rPr lang="es-ES" sz="2000" b="1" dirty="0" err="1"/>
              <a:t>zatvrdil</a:t>
            </a:r>
            <a:r>
              <a:rPr lang="es-ES" sz="2000" b="1" dirty="0"/>
              <a:t> fara</a:t>
            </a:r>
            <a:r>
              <a:rPr lang="cs-CZ" sz="2000" b="1" dirty="0"/>
              <a:t>ó</a:t>
            </a:r>
            <a:r>
              <a:rPr lang="es-ES" sz="2000" b="1" dirty="0" err="1"/>
              <a:t>novo</a:t>
            </a:r>
            <a:r>
              <a:rPr lang="es-ES" sz="2000" b="1" dirty="0"/>
              <a:t> </a:t>
            </a:r>
            <a:r>
              <a:rPr lang="es-ES" sz="2000" b="1" dirty="0" err="1"/>
              <a:t>srdce</a:t>
            </a:r>
            <a:r>
              <a:rPr lang="es-ES" sz="2000" b="1" dirty="0"/>
              <a:t>?</a:t>
            </a:r>
          </a:p>
        </p:txBody>
      </p:sp>
      <p:pic>
        <p:nvPicPr>
          <p:cNvPr id="4" name="Imagen 3" descr="Imagen que contiene interior, tabla, vidrio, florero&#10;&#10;El contenido generado por IA puede ser incorrecto.">
            <a:extLst>
              <a:ext uri="{FF2B5EF4-FFF2-40B4-BE49-F238E27FC236}">
                <a16:creationId xmlns:a16="http://schemas.microsoft.com/office/drawing/2014/main" id="{84754893-A1C4-D832-7D95-B5D5146204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702" y="1243860"/>
            <a:ext cx="1677445" cy="3000882"/>
          </a:xfrm>
          <a:prstGeom prst="rect">
            <a:avLst/>
          </a:prstGeom>
        </p:spPr>
      </p:pic>
      <p:pic>
        <p:nvPicPr>
          <p:cNvPr id="8" name="Imagen 7" descr="Mano de una persona&#10;&#10;El contenido generado por IA puede ser incorrecto.">
            <a:extLst>
              <a:ext uri="{FF2B5EF4-FFF2-40B4-BE49-F238E27FC236}">
                <a16:creationId xmlns:a16="http://schemas.microsoft.com/office/drawing/2014/main" id="{2D9491FC-5E42-BC6A-DB7D-53EAA52419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74" y="1243860"/>
            <a:ext cx="1823687" cy="3000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FCBB26-CAA5-75E2-1021-30D0BF91F3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088" y="3863390"/>
            <a:ext cx="4165196" cy="2903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A000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080797F-174A-A96C-FB89-2E3FA62FB560}"/>
              </a:ext>
            </a:extLst>
          </p:cNvPr>
          <p:cNvSpPr txBox="1"/>
          <p:nvPr/>
        </p:nvSpPr>
        <p:spPr>
          <a:xfrm>
            <a:off x="171640" y="4510751"/>
            <a:ext cx="75285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 </a:t>
            </a:r>
            <a:r>
              <a:rPr lang="es-ES" sz="2000" b="1" dirty="0" err="1"/>
              <a:t>šesté</a:t>
            </a:r>
            <a:r>
              <a:rPr lang="es-ES" sz="2000" b="1" dirty="0"/>
              <a:t> </a:t>
            </a:r>
            <a:r>
              <a:rPr lang="es-ES" sz="2000" b="1" dirty="0" err="1"/>
              <a:t>ráně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zatvrzuje</a:t>
            </a:r>
            <a:r>
              <a:rPr lang="es-ES" sz="2000" b="1" dirty="0"/>
              <a:t> </a:t>
            </a:r>
            <a:r>
              <a:rPr lang="es-ES" sz="2000" b="1" dirty="0" err="1"/>
              <a:t>srdce</a:t>
            </a:r>
            <a:r>
              <a:rPr lang="es-ES" sz="2000" b="1" dirty="0"/>
              <a:t> (Ex 9,12). Fara</a:t>
            </a:r>
            <a:r>
              <a:rPr lang="cs-CZ" sz="2000" b="1" dirty="0"/>
              <a:t>ó</a:t>
            </a:r>
            <a:r>
              <a:rPr lang="es-ES" sz="2000" b="1" dirty="0"/>
              <a:t>n </a:t>
            </a:r>
            <a:r>
              <a:rPr lang="es-ES" sz="2000" b="1" dirty="0" err="1"/>
              <a:t>zjevně</a:t>
            </a:r>
            <a:r>
              <a:rPr lang="es-ES" sz="2000" b="1" dirty="0"/>
              <a:t> </a:t>
            </a:r>
            <a:r>
              <a:rPr lang="es-ES" sz="2000" b="1" dirty="0" err="1"/>
              <a:t>překročil</a:t>
            </a:r>
            <a:r>
              <a:rPr lang="es-ES" sz="2000" b="1" dirty="0"/>
              <a:t> </a:t>
            </a:r>
            <a:r>
              <a:rPr lang="es-ES" sz="2000" b="1" dirty="0" err="1"/>
              <a:t>bariéru</a:t>
            </a:r>
            <a:r>
              <a:rPr lang="es-ES" sz="2000" b="1" dirty="0"/>
              <a:t> </a:t>
            </a:r>
            <a:r>
              <a:rPr lang="es-ES" sz="2000" b="1" dirty="0" err="1"/>
              <a:t>pokání</a:t>
            </a:r>
            <a:r>
              <a:rPr lang="es-ES" sz="2000" b="1" dirty="0"/>
              <a:t>. </a:t>
            </a:r>
            <a:r>
              <a:rPr lang="es-ES" sz="2000" b="1" dirty="0" err="1"/>
              <a:t>Při</a:t>
            </a:r>
            <a:r>
              <a:rPr lang="es-ES" sz="2000" b="1" dirty="0"/>
              <a:t> </a:t>
            </a:r>
            <a:r>
              <a:rPr lang="es-ES" sz="2000" b="1" dirty="0" err="1"/>
              <a:t>sedmé</a:t>
            </a:r>
            <a:r>
              <a:rPr lang="es-ES" sz="2000" b="1" dirty="0"/>
              <a:t> </a:t>
            </a:r>
            <a:r>
              <a:rPr lang="es-ES" sz="2000" b="1" dirty="0" err="1"/>
              <a:t>ráně</a:t>
            </a:r>
            <a:r>
              <a:rPr lang="es-ES" sz="2000" b="1" dirty="0"/>
              <a:t>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dostává</a:t>
            </a:r>
            <a:r>
              <a:rPr lang="es-ES" sz="2000" b="1" dirty="0"/>
              <a:t> </a:t>
            </a:r>
            <a:r>
              <a:rPr lang="es-ES" sz="2000" b="1" dirty="0" err="1"/>
              <a:t>další</a:t>
            </a:r>
            <a:r>
              <a:rPr lang="es-ES" sz="2000" b="1" dirty="0"/>
              <a:t> </a:t>
            </a:r>
            <a:r>
              <a:rPr lang="es-ES" sz="2000" b="1" dirty="0" err="1"/>
              <a:t>šanci</a:t>
            </a:r>
            <a:r>
              <a:rPr lang="es-ES" sz="2000" b="1" dirty="0"/>
              <a:t>, ale </a:t>
            </a:r>
            <a:r>
              <a:rPr lang="es-ES" sz="2000" b="1" dirty="0" err="1"/>
              <a:t>znovu</a:t>
            </a:r>
            <a:r>
              <a:rPr lang="es-ES" sz="2000" b="1" dirty="0"/>
              <a:t> </a:t>
            </a:r>
            <a:r>
              <a:rPr lang="es-ES" sz="2000" b="1" dirty="0" err="1"/>
              <a:t>zatvrzuje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srdce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9,34-35).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FE1A211-6E64-AD53-8617-376EB90FDA88}"/>
              </a:ext>
            </a:extLst>
          </p:cNvPr>
          <p:cNvSpPr txBox="1"/>
          <p:nvPr/>
        </p:nvSpPr>
        <p:spPr>
          <a:xfrm>
            <a:off x="3676853" y="2682570"/>
            <a:ext cx="84413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 </a:t>
            </a:r>
            <a:r>
              <a:rPr lang="es-ES" sz="2000" b="1" dirty="0" err="1"/>
              <a:t>prvních</a:t>
            </a:r>
            <a:r>
              <a:rPr lang="es-ES" sz="2000" b="1" dirty="0"/>
              <a:t> </a:t>
            </a:r>
            <a:r>
              <a:rPr lang="es-ES" sz="2000" b="1" dirty="0" err="1"/>
              <a:t>pěti</a:t>
            </a:r>
            <a:r>
              <a:rPr lang="es-ES" sz="2000" b="1" dirty="0"/>
              <a:t> </a:t>
            </a:r>
            <a:r>
              <a:rPr lang="es-ES" sz="2000" b="1" dirty="0" err="1"/>
              <a:t>ranách</a:t>
            </a:r>
            <a:r>
              <a:rPr lang="es-ES" sz="2000" b="1" dirty="0"/>
              <a:t> je </a:t>
            </a:r>
            <a:r>
              <a:rPr lang="es-ES" sz="2000" b="1" dirty="0" err="1"/>
              <a:t>výslovně</a:t>
            </a:r>
            <a:r>
              <a:rPr lang="es-ES" sz="2000" b="1" dirty="0"/>
              <a:t> </a:t>
            </a:r>
            <a:r>
              <a:rPr lang="es-ES" sz="2000" b="1" dirty="0" err="1"/>
              <a:t>řečeno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farao</a:t>
            </a:r>
            <a:r>
              <a:rPr lang="es-ES" sz="2000" b="1" dirty="0"/>
              <a:t> </a:t>
            </a:r>
            <a:r>
              <a:rPr lang="es-ES" sz="2000" b="1" dirty="0" err="1"/>
              <a:t>zatvrdil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srdce</a:t>
            </a:r>
            <a:r>
              <a:rPr lang="es-ES" sz="2000" b="1" dirty="0"/>
              <a:t>.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znamená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odmítl</a:t>
            </a:r>
            <a:r>
              <a:rPr lang="es-ES" sz="2000" b="1" dirty="0"/>
              <a:t> </a:t>
            </a:r>
            <a:r>
              <a:rPr lang="es-ES" sz="2000" b="1" dirty="0" err="1"/>
              <a:t>pozitivně</a:t>
            </a:r>
            <a:r>
              <a:rPr lang="es-ES" sz="2000" b="1" dirty="0"/>
              <a:t> </a:t>
            </a:r>
            <a:r>
              <a:rPr lang="es-ES" sz="2000" b="1" dirty="0" err="1"/>
              <a:t>odpovědět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volání</a:t>
            </a:r>
            <a:r>
              <a:rPr lang="es-ES" sz="2000" b="1" dirty="0"/>
              <a:t> Ducha </a:t>
            </a:r>
            <a:r>
              <a:rPr lang="es-ES" sz="2000" b="1" dirty="0" err="1"/>
              <a:t>svatého</a:t>
            </a:r>
            <a:r>
              <a:rPr lang="es-ES" sz="2000" b="1" dirty="0"/>
              <a:t>, </a:t>
            </a:r>
            <a:r>
              <a:rPr lang="es-ES" sz="2000" b="1" dirty="0" err="1"/>
              <a:t>který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pobídl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nechal</a:t>
            </a:r>
            <a:r>
              <a:rPr lang="es-ES" sz="2000" b="1" dirty="0"/>
              <a:t> </a:t>
            </a:r>
            <a:r>
              <a:rPr lang="es-ES" sz="2000" b="1" dirty="0" err="1"/>
              <a:t>Izrael</a:t>
            </a:r>
            <a:r>
              <a:rPr lang="es-ES" sz="2000" b="1" dirty="0"/>
              <a:t> </a:t>
            </a:r>
            <a:r>
              <a:rPr lang="es-ES" sz="2000" b="1" dirty="0" err="1"/>
              <a:t>odejít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svobodu</a:t>
            </a:r>
            <a:r>
              <a:rPr lang="es-ES" sz="2000" b="1" dirty="0"/>
              <a:t>.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4C8EB67-F939-2EA0-8396-0473C4BC0E98}"/>
              </a:ext>
            </a:extLst>
          </p:cNvPr>
          <p:cNvGrpSpPr/>
          <p:nvPr/>
        </p:nvGrpSpPr>
        <p:grpSpPr>
          <a:xfrm>
            <a:off x="3429443" y="3628713"/>
            <a:ext cx="4203394" cy="914411"/>
            <a:chOff x="3496818" y="3628713"/>
            <a:chExt cx="4203394" cy="914411"/>
          </a:xfrm>
        </p:grpSpPr>
        <p:pic>
          <p:nvPicPr>
            <p:cNvPr id="16" name="Imagen 15" descr="Imagen que contiene muñeca, juguete, mujer, hombre&#10;&#10;El contenido generado por IA puede ser incorrecto.">
              <a:extLst>
                <a:ext uri="{FF2B5EF4-FFF2-40B4-BE49-F238E27FC236}">
                  <a16:creationId xmlns:a16="http://schemas.microsoft.com/office/drawing/2014/main" id="{DEFDE8BC-C98E-5D42-A38A-C91B28977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496818" y="3698232"/>
              <a:ext cx="4203394" cy="7678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Imagen 17" descr="Ave de color blanco&#10;&#10;El contenido generado por IA puede ser incorrecto.">
              <a:extLst>
                <a:ext uri="{FF2B5EF4-FFF2-40B4-BE49-F238E27FC236}">
                  <a16:creationId xmlns:a16="http://schemas.microsoft.com/office/drawing/2014/main" id="{9E10AB2E-0C05-D525-714C-5B6D58D89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030" y="3628713"/>
              <a:ext cx="1288243" cy="914411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587D80DF-4D40-3B87-4B33-7A8CBDC75DC3}"/>
              </a:ext>
            </a:extLst>
          </p:cNvPr>
          <p:cNvSpPr txBox="1"/>
          <p:nvPr/>
        </p:nvSpPr>
        <p:spPr>
          <a:xfrm>
            <a:off x="171639" y="5834190"/>
            <a:ext cx="74611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Od</a:t>
            </a:r>
            <a:r>
              <a:rPr lang="es-ES" sz="2000" b="1" dirty="0"/>
              <a:t> té </a:t>
            </a:r>
            <a:r>
              <a:rPr lang="es-ES" sz="2000" b="1" dirty="0" err="1"/>
              <a:t>doby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osud</a:t>
            </a:r>
            <a:r>
              <a:rPr lang="es-ES" sz="2000" b="1" dirty="0"/>
              <a:t> </a:t>
            </a:r>
            <a:r>
              <a:rPr lang="es-ES" sz="2000" b="1" dirty="0" err="1"/>
              <a:t>pevně</a:t>
            </a:r>
            <a:r>
              <a:rPr lang="es-ES" sz="2000" b="1" dirty="0"/>
              <a:t> </a:t>
            </a:r>
            <a:r>
              <a:rPr lang="es-ES" sz="2000" b="1" dirty="0" err="1"/>
              <a:t>daný</a:t>
            </a:r>
            <a:r>
              <a:rPr lang="es-ES" sz="2000" b="1" dirty="0"/>
              <a:t>.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zatvrdil</a:t>
            </a:r>
            <a:r>
              <a:rPr lang="es-ES" sz="2000" b="1" dirty="0"/>
              <a:t> </a:t>
            </a:r>
            <a:r>
              <a:rPr lang="es-ES" sz="2000" b="1" dirty="0" err="1"/>
              <a:t>faraonovo</a:t>
            </a:r>
            <a:r>
              <a:rPr lang="es-ES" sz="2000" b="1" dirty="0"/>
              <a:t> </a:t>
            </a:r>
            <a:r>
              <a:rPr lang="es-ES" sz="2000" b="1" dirty="0" err="1"/>
              <a:t>srdce</a:t>
            </a:r>
            <a:r>
              <a:rPr lang="es-ES" sz="2000" b="1" dirty="0"/>
              <a:t>, </a:t>
            </a:r>
            <a:r>
              <a:rPr lang="es-ES" sz="2000" b="1" dirty="0" err="1"/>
              <a:t>protože</a:t>
            </a:r>
            <a:r>
              <a:rPr lang="es-ES" sz="2000" b="1" dirty="0"/>
              <a:t> se </a:t>
            </a:r>
            <a:r>
              <a:rPr lang="es-ES" sz="2000" b="1" dirty="0" err="1"/>
              <a:t>pevně</a:t>
            </a:r>
            <a:r>
              <a:rPr lang="es-ES" sz="2000" b="1" dirty="0"/>
              <a:t> </a:t>
            </a:r>
            <a:r>
              <a:rPr lang="es-ES" sz="2000" b="1" dirty="0" err="1"/>
              <a:t>rozhodl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nechce</a:t>
            </a:r>
            <a:r>
              <a:rPr lang="es-ES" sz="2000" b="1" dirty="0"/>
              <a:t> </a:t>
            </a:r>
            <a:r>
              <a:rPr lang="es-ES" sz="2000" b="1" dirty="0" err="1"/>
              <a:t>činit</a:t>
            </a:r>
            <a:r>
              <a:rPr lang="es-ES" sz="2000" b="1" dirty="0"/>
              <a:t> </a:t>
            </a:r>
            <a:r>
              <a:rPr lang="es-ES" sz="2000" b="1" dirty="0" err="1"/>
              <a:t>pokání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41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48954-9D07-68FA-50A4-B6CB4B28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E68AFB-7452-E282-0EFE-15C2B4C23C18}"/>
              </a:ext>
            </a:extLst>
          </p:cNvPr>
          <p:cNvSpPr txBox="1"/>
          <p:nvPr/>
        </p:nvSpPr>
        <p:spPr>
          <a:xfrm>
            <a:off x="839538" y="2207715"/>
            <a:ext cx="1081879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Při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každém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odmítnutí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světla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projevoval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Pán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výraznější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projev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své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moci</a:t>
            </a:r>
            <a:r>
              <a:rPr lang="cs-CZ" sz="2800" b="1" dirty="0">
                <a:latin typeface="Constantia" panose="02030602050306030303" pitchFamily="18" charset="0"/>
              </a:rPr>
              <a:t>,</a:t>
            </a:r>
            <a:r>
              <a:rPr lang="es-ES" sz="2800" b="1" dirty="0">
                <a:latin typeface="Constantia" panose="02030602050306030303" pitchFamily="18" charset="0"/>
              </a:rPr>
              <a:t> ale </a:t>
            </a:r>
            <a:r>
              <a:rPr lang="es-ES" sz="2800" b="1" dirty="0" err="1">
                <a:latin typeface="Constantia" panose="02030602050306030303" pitchFamily="18" charset="0"/>
              </a:rPr>
              <a:t>králova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tvrdošíjnost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rostla</a:t>
            </a:r>
            <a:r>
              <a:rPr lang="es-ES" sz="2800" b="1" dirty="0">
                <a:latin typeface="Constantia" panose="02030602050306030303" pitchFamily="18" charset="0"/>
              </a:rPr>
              <a:t> s </a:t>
            </a:r>
            <a:r>
              <a:rPr lang="es-ES" sz="2800" b="1" dirty="0" err="1">
                <a:latin typeface="Constantia" panose="02030602050306030303" pitchFamily="18" charset="0"/>
              </a:rPr>
              <a:t>každým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novým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důkazem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moci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majestátu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Boha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nebes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až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byl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vyčerpán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poslední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šíp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milosti</a:t>
            </a:r>
            <a:r>
              <a:rPr lang="es-ES" sz="2800" b="1" dirty="0">
                <a:latin typeface="Constantia" panose="02030602050306030303" pitchFamily="18" charset="0"/>
              </a:rPr>
              <a:t> z </a:t>
            </a:r>
            <a:r>
              <a:rPr lang="es-ES" sz="2800" b="1" dirty="0" err="1">
                <a:latin typeface="Constantia" panose="02030602050306030303" pitchFamily="18" charset="0"/>
              </a:rPr>
              <a:t>Božího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toulce</a:t>
            </a:r>
            <a:r>
              <a:rPr lang="es-ES" sz="2800" b="1" dirty="0">
                <a:latin typeface="Constantia" panose="02030602050306030303" pitchFamily="18" charset="0"/>
              </a:rPr>
              <a:t>. Pak </a:t>
            </a:r>
            <a:r>
              <a:rPr lang="es-ES" sz="2800" b="1" dirty="0" err="1">
                <a:latin typeface="Constantia" panose="02030602050306030303" pitchFamily="18" charset="0"/>
              </a:rPr>
              <a:t>byl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člověk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zcela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zatvrzelý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svým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vlastním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vytrvalým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odporem</a:t>
            </a:r>
            <a:r>
              <a:rPr lang="es-ES" sz="2800" b="1" dirty="0">
                <a:latin typeface="Constantia" panose="02030602050306030303" pitchFamily="18" charset="0"/>
              </a:rPr>
              <a:t>. Fara</a:t>
            </a:r>
            <a:r>
              <a:rPr lang="cs-CZ" sz="2800" b="1" dirty="0" err="1">
                <a:latin typeface="Constantia" panose="02030602050306030303" pitchFamily="18" charset="0"/>
              </a:rPr>
              <a:t>ón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rozséval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tvrdošíjnost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sklízel</a:t>
            </a:r>
            <a:r>
              <a:rPr lang="es-ES" sz="2800" b="1" dirty="0">
                <a:latin typeface="Constantia" panose="02030602050306030303" pitchFamily="18" charset="0"/>
              </a:rPr>
              <a:t> ji ve </a:t>
            </a:r>
            <a:r>
              <a:rPr lang="es-ES" sz="2800" b="1" dirty="0" err="1">
                <a:latin typeface="Constantia" panose="02030602050306030303" pitchFamily="18" charset="0"/>
              </a:rPr>
              <a:t>své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povaze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Pán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už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nemohl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udělat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nic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aby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přesvědčil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protože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byl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tvrdohlavý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plný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předsudků</a:t>
            </a:r>
            <a:r>
              <a:rPr lang="es-ES" sz="2800" b="1" dirty="0">
                <a:latin typeface="Constantia" panose="02030602050306030303" pitchFamily="18" charset="0"/>
              </a:rPr>
              <a:t>, a </a:t>
            </a:r>
            <a:r>
              <a:rPr lang="es-ES" sz="2800" b="1" dirty="0" err="1">
                <a:latin typeface="Constantia" panose="02030602050306030303" pitchFamily="18" charset="0"/>
              </a:rPr>
              <a:t>to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až</a:t>
            </a:r>
            <a:r>
              <a:rPr lang="es-ES" sz="2800" b="1" dirty="0">
                <a:latin typeface="Constantia" panose="02030602050306030303" pitchFamily="18" charset="0"/>
              </a:rPr>
              <a:t> do té </a:t>
            </a:r>
            <a:r>
              <a:rPr lang="es-ES" sz="2800" b="1" dirty="0" err="1">
                <a:latin typeface="Constantia" panose="02030602050306030303" pitchFamily="18" charset="0"/>
              </a:rPr>
              <a:t>míry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že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Duch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svatý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nemohl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vstoupit</a:t>
            </a:r>
            <a:r>
              <a:rPr lang="es-ES" sz="2800" b="1" dirty="0">
                <a:latin typeface="Constantia" panose="02030602050306030303" pitchFamily="18" charset="0"/>
              </a:rPr>
              <a:t> do </a:t>
            </a:r>
            <a:r>
              <a:rPr lang="es-ES" sz="2800" b="1" dirty="0" err="1">
                <a:latin typeface="Constantia" panose="02030602050306030303" pitchFamily="18" charset="0"/>
              </a:rPr>
              <a:t>jeho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srdce</a:t>
            </a:r>
            <a:r>
              <a:rPr lang="es-ES" sz="2800" b="1" dirty="0">
                <a:latin typeface="Constantia" panose="02030602050306030303" pitchFamily="18" charset="0"/>
              </a:rPr>
              <a:t>. Fara</a:t>
            </a:r>
            <a:r>
              <a:rPr lang="cs-CZ" sz="2800" b="1" dirty="0" err="1">
                <a:latin typeface="Constantia" panose="02030602050306030303" pitchFamily="18" charset="0"/>
              </a:rPr>
              <a:t>ón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byl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vydán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své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vlastní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nevěře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tvrdosti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srdce</a:t>
            </a:r>
            <a:r>
              <a:rPr lang="es-ES" sz="28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AE1EA3-C854-4738-445B-9DEB6A485FB8}"/>
              </a:ext>
            </a:extLst>
          </p:cNvPr>
          <p:cNvSpPr txBox="1"/>
          <p:nvPr/>
        </p:nvSpPr>
        <p:spPr>
          <a:xfrm>
            <a:off x="1120824" y="530180"/>
            <a:ext cx="7909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 dirty="0"/>
              <a:t>(</a:t>
            </a:r>
            <a:r>
              <a:rPr lang="es-ES" b="1" dirty="0"/>
              <a:t>E. G. W. </a:t>
            </a:r>
            <a:r>
              <a:rPr lang="cs-CZ" b="1" dirty="0"/>
              <a:t>: </a:t>
            </a:r>
            <a:r>
              <a:rPr lang="en-US" b="1" noProof="0" dirty="0"/>
              <a:t>The Review and Herald</a:t>
            </a:r>
            <a:r>
              <a:rPr lang="es-ES" b="1" dirty="0"/>
              <a:t>, 17</a:t>
            </a:r>
            <a:r>
              <a:rPr lang="cs-CZ" b="1" dirty="0"/>
              <a:t>. února</a:t>
            </a:r>
            <a:r>
              <a:rPr lang="es-ES" b="1" dirty="0"/>
              <a:t> 1891</a:t>
            </a:r>
            <a:r>
              <a:rPr lang="cs-CZ" b="1" dirty="0"/>
              <a:t> </a:t>
            </a:r>
            <a:r>
              <a:rPr lang="cs-CZ" sz="1400" b="1" dirty="0"/>
              <a:t>– neautorizovaný překlad: Ivo Kapec</a:t>
            </a:r>
            <a:r>
              <a:rPr lang="es-E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22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20BA9-1DFE-768A-8ED1-97BD54F7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462C098-87EF-3D43-0109-CB53CF601837}"/>
              </a:ext>
            </a:extLst>
          </p:cNvPr>
          <p:cNvSpPr txBox="1"/>
          <p:nvPr/>
        </p:nvSpPr>
        <p:spPr>
          <a:xfrm>
            <a:off x="3433320" y="2900515"/>
            <a:ext cx="5356718" cy="1138867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1DB4FF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cs-CZ" sz="6000" b="1" dirty="0">
                <a:ln/>
                <a:solidFill>
                  <a:srgbClr val="006699"/>
                </a:solidFill>
                <a:effectLst>
                  <a:outerShdw blurRad="50800" dist="76200" dir="13500000" algn="br" rotWithShape="0">
                    <a:srgbClr val="004364">
                      <a:alpha val="40000"/>
                    </a:srgbClr>
                  </a:outerShdw>
                </a:effectLst>
              </a:rPr>
              <a:t>RÁNY</a:t>
            </a:r>
            <a:endParaRPr lang="es-ES" sz="6000" b="1" dirty="0">
              <a:ln/>
              <a:solidFill>
                <a:srgbClr val="006699"/>
              </a:solidFill>
              <a:effectLst>
                <a:outerShdw blurRad="50800" dist="76200" dir="13500000" algn="br" rotWithShape="0">
                  <a:srgbClr val="004364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Imagen 9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6DF10C50-14D6-EA3C-4B47-D1E458DEFD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161192" y="182127"/>
            <a:ext cx="2434524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B424D368-F74F-B140-5673-B4D7142C43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9438969" y="182127"/>
            <a:ext cx="2591840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3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0755492-204D-1C05-ADBD-79B73F183B8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cs-CZ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Toto praví Hospodin</a:t>
            </a:r>
            <a:r>
              <a:rPr lang="es-ES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: </a:t>
            </a:r>
            <a:r>
              <a:rPr lang="cs-CZ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Podle toho poznáš, že já jsem Hospodin: Holí, kterou mám v ruce, teď udeřím do vody v Nilu, a ta se promění v krev</a:t>
            </a:r>
            <a:r>
              <a:rPr lang="es-ES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7</a:t>
            </a:r>
            <a:r>
              <a:rPr lang="cs-CZ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132D8B-2616-0037-BF4D-5653E0A3534D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E9E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PRVNÍ RÁNA (MÍRNÁ): KREV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9FE6557-F4DD-5E64-BA32-759560EAEA40}"/>
              </a:ext>
            </a:extLst>
          </p:cNvPr>
          <p:cNvSpPr txBox="1"/>
          <p:nvPr/>
        </p:nvSpPr>
        <p:spPr>
          <a:xfrm>
            <a:off x="395287" y="422908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2. Mojžíšova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7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14-25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CC9BC21C-4F62-D018-51DC-C1F4EC9EC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7118334"/>
              </p:ext>
            </p:extLst>
          </p:nvPr>
        </p:nvGraphicFramePr>
        <p:xfrm>
          <a:off x="395287" y="1619250"/>
          <a:ext cx="2957513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 descr="Un grupo de personas junto a un cuerpo de agua junto a un caballo&#10;&#10;El contenido generado por IA puede ser incorrecto.">
            <a:extLst>
              <a:ext uri="{FF2B5EF4-FFF2-40B4-BE49-F238E27FC236}">
                <a16:creationId xmlns:a16="http://schemas.microsoft.com/office/drawing/2014/main" id="{5E31FE68-9DF5-C985-E372-5F873ADC95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442964-3B70-F5C5-6321-7BC287B788F0}"/>
              </a:ext>
            </a:extLst>
          </p:cNvPr>
          <p:cNvSpPr txBox="1"/>
          <p:nvPr/>
        </p:nvSpPr>
        <p:spPr>
          <a:xfrm>
            <a:off x="395287" y="4629197"/>
            <a:ext cx="368141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Nil se </a:t>
            </a:r>
            <a:r>
              <a:rPr lang="es-ES" sz="2000" b="1" dirty="0" err="1">
                <a:solidFill>
                  <a:prstClr val="black"/>
                </a:solidFill>
              </a:rPr>
              <a:t>svými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záplavami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dal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Egyptu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život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r>
              <a:rPr lang="es-ES" sz="2000" b="1" dirty="0" err="1">
                <a:solidFill>
                  <a:prstClr val="black"/>
                </a:solidFill>
              </a:rPr>
              <a:t>Kdo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však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stvořil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prameny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vod</a:t>
            </a:r>
            <a:r>
              <a:rPr lang="es-ES" sz="2000" b="1" dirty="0">
                <a:solidFill>
                  <a:prstClr val="black"/>
                </a:solidFill>
              </a:rPr>
              <a:t>? </a:t>
            </a:r>
            <a:r>
              <a:rPr lang="es-ES" sz="2000" b="1" dirty="0" err="1">
                <a:solidFill>
                  <a:prstClr val="black"/>
                </a:solidFill>
              </a:rPr>
              <a:t>Kouzelníci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předstírali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přeměnu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vody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cs-CZ" sz="2000" b="1" dirty="0">
                <a:solidFill>
                  <a:prstClr val="black"/>
                </a:solidFill>
              </a:rPr>
              <a:t>v krev,  </a:t>
            </a:r>
            <a:r>
              <a:rPr lang="es-ES" sz="2000" b="1" dirty="0">
                <a:solidFill>
                  <a:prstClr val="black"/>
                </a:solidFill>
              </a:rPr>
              <a:t>ale </a:t>
            </a:r>
            <a:r>
              <a:rPr lang="es-ES" sz="2000" b="1" dirty="0" err="1">
                <a:solidFill>
                  <a:prstClr val="black"/>
                </a:solidFill>
              </a:rPr>
              <a:t>nemohli</a:t>
            </a:r>
            <a:r>
              <a:rPr lang="es-ES" sz="2000" b="1" dirty="0">
                <a:solidFill>
                  <a:prstClr val="black"/>
                </a:solidFill>
              </a:rPr>
              <a:t> ji </a:t>
            </a:r>
            <a:r>
              <a:rPr lang="es-ES" sz="2000" b="1" dirty="0" err="1">
                <a:solidFill>
                  <a:prstClr val="black"/>
                </a:solidFill>
              </a:rPr>
              <a:t>zvrátit</a:t>
            </a:r>
            <a:r>
              <a:rPr lang="es-ES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3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1593</Words>
  <Application>Microsoft Office PowerPoint</Application>
  <PresentationFormat>Panorámica</PresentationFormat>
  <Paragraphs>78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Constantia</vt:lpstr>
      <vt:lpstr>Aptos Display</vt:lpstr>
      <vt:lpstr>Aptos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176</cp:revision>
  <dcterms:created xsi:type="dcterms:W3CDTF">2025-06-28T14:27:47Z</dcterms:created>
  <dcterms:modified xsi:type="dcterms:W3CDTF">2025-06-30T15:30:55Z</dcterms:modified>
</cp:coreProperties>
</file>