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0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2905125" y="-19632"/>
            <a:ext cx="8067675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cs-CZ" sz="44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SELHÁNÍ A MOJŽÍŠOVA PŘÍMLUVA</a:t>
            </a:r>
            <a:endParaRPr lang="es-ES" sz="4400" b="1" spc="1000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88703C"/>
                </a:solidFill>
              </a:rPr>
              <a:t>Le</a:t>
            </a:r>
            <a:r>
              <a:rPr lang="cs-CZ" sz="1600" b="1" dirty="0">
                <a:solidFill>
                  <a:srgbClr val="88703C"/>
                </a:solidFill>
              </a:rPr>
              <a:t>k</a:t>
            </a:r>
            <a:r>
              <a:rPr lang="es-ES" sz="1600" b="1" dirty="0">
                <a:solidFill>
                  <a:srgbClr val="88703C"/>
                </a:solidFill>
              </a:rPr>
              <a:t>c</a:t>
            </a:r>
            <a:r>
              <a:rPr lang="cs-CZ" sz="1600" b="1" dirty="0">
                <a:solidFill>
                  <a:srgbClr val="88703C"/>
                </a:solidFill>
              </a:rPr>
              <a:t>e</a:t>
            </a:r>
            <a:r>
              <a:rPr lang="es-ES" sz="1600" b="1" dirty="0">
                <a:solidFill>
                  <a:srgbClr val="88703C"/>
                </a:solidFill>
              </a:rPr>
              <a:t> 11 </a:t>
            </a:r>
            <a:r>
              <a:rPr lang="cs-CZ" sz="1600" b="1" dirty="0">
                <a:solidFill>
                  <a:srgbClr val="88703C"/>
                </a:solidFill>
              </a:rPr>
              <a:t>od 7. do </a:t>
            </a:r>
            <a:r>
              <a:rPr lang="es-ES" sz="1600" b="1" dirty="0">
                <a:solidFill>
                  <a:srgbClr val="88703C"/>
                </a:solidFill>
              </a:rPr>
              <a:t>13</a:t>
            </a:r>
            <a:r>
              <a:rPr lang="cs-CZ" sz="1600" b="1" dirty="0">
                <a:solidFill>
                  <a:srgbClr val="88703C"/>
                </a:solidFill>
              </a:rPr>
              <a:t>. září</a:t>
            </a:r>
            <a:r>
              <a:rPr lang="es-ES" sz="1600" b="1" dirty="0">
                <a:solidFill>
                  <a:srgbClr val="88703C"/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MOJŽÍŠOVA PŘÍMLUVA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1138237" y="676572"/>
            <a:ext cx="9915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Můžeš jim ten hřích ještě odpustit? Ne-li, vymaž mě z knihy, kterou píšeš</a:t>
            </a:r>
            <a:r>
              <a:rPr lang="es-E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!”</a:t>
            </a:r>
            <a:r>
              <a:rPr lang="cs-C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</a:t>
            </a:r>
            <a:r>
              <a:rPr lang="es-E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</a:t>
            </a:r>
            <a:r>
              <a:rPr lang="cs-CZ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636774" y="1461851"/>
            <a:ext cx="5555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Svou první přímluvou Mojžíš zabránil zničení lidu. Bylo však zřejmé, že Bůh jim po tomto hříchu nemůže dále žehnat. Z tohoto důvodu se rozhodl, že vykonal druhou přímluvu</a:t>
            </a:r>
            <a:r>
              <a:rPr lang="cs-CZ" sz="2000" b="1" dirty="0"/>
              <a:t>                    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32</a:t>
            </a:r>
            <a:r>
              <a:rPr lang="cs-CZ" sz="2000" b="1" dirty="0"/>
              <a:t>,</a:t>
            </a:r>
            <a:r>
              <a:rPr lang="es-ES" sz="2000" b="1" dirty="0"/>
              <a:t>30).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2477" y="5155618"/>
            <a:ext cx="5683045" cy="1579272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206478" y="4844023"/>
            <a:ext cx="6095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To znamenalo, že Bůh si přivlastní hřích a ponese ho na jeho základě a zaplatí za něj: smrt (Izaiáš 53,6; list Římanům 6,23). To je přesně to, co Ježíš udělal na kříži. Vzal na sebe naše hříchy, aby zemřel smrtí, kterou jsme si zasloužili</a:t>
            </a:r>
            <a:r>
              <a:rPr lang="cs-CZ" sz="2000" b="1" dirty="0"/>
              <a:t>                                       </a:t>
            </a:r>
            <a:r>
              <a:rPr lang="es-ES" sz="2000" b="1" dirty="0"/>
              <a:t> (1.</a:t>
            </a:r>
            <a:r>
              <a:rPr lang="cs-CZ" sz="2000" b="1" dirty="0"/>
              <a:t> list Petrův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24).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636774" y="3093067"/>
            <a:ext cx="55552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Mojžíš byl ochoten ztratit svou vlastní spásu, pokud by lidem nebylo odpuštěno</a:t>
            </a:r>
            <a:br>
              <a:rPr lang="es-ES" sz="2000" b="1" dirty="0"/>
            </a:br>
            <a:r>
              <a:rPr lang="es-ES" sz="2000" b="1" dirty="0"/>
              <a:t>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32</a:t>
            </a:r>
            <a:r>
              <a:rPr lang="cs-CZ" sz="2000" b="1" dirty="0"/>
              <a:t>,</a:t>
            </a:r>
            <a:r>
              <a:rPr lang="es-ES" sz="2000" b="1" dirty="0"/>
              <a:t>31</a:t>
            </a:r>
            <a:r>
              <a:rPr lang="cs-CZ" sz="2000" b="1" dirty="0"/>
              <a:t>.</a:t>
            </a:r>
            <a:r>
              <a:rPr lang="es-ES" sz="2000" b="1" dirty="0"/>
              <a:t>32). Nebylo to však nor</a:t>
            </a:r>
            <a:r>
              <a:rPr lang="cs-CZ" sz="2000" b="1" dirty="0"/>
              <a:t>-</a:t>
            </a:r>
            <a:r>
              <a:rPr lang="es-ES" sz="2000" b="1" dirty="0"/>
              <a:t>mální odpuštění, o které Mojžíš žádal, protože nepoužil obvyklé hebrejské slovo pro "odpus</a:t>
            </a:r>
            <a:r>
              <a:rPr lang="cs-CZ" sz="2000" b="1" dirty="0"/>
              <a:t>-</a:t>
            </a:r>
            <a:r>
              <a:rPr lang="es-ES" sz="2000" b="1" dirty="0"/>
              <a:t>tit". Žádal, aby Bůh "nesl" hřích lidí.</a:t>
            </a:r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724581" y="1450458"/>
            <a:ext cx="8369096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“V této době, kdy čekali na návrat Mojžíšův, měli dosti času rozjímat o zákonu Božím, který jim byl dán, a připravit se na další zjevení Boží. Nikdo však nevěnoval této činnosti mnoho času. Kdyby se byli bývali snažili lépe pochopit požadavky Boží a pokořili se před Bohem, byli by bývali uchráněni před pokušením. Nedbali však toho, co bylo třeba činit, a tak je zakrátko ovládla bezstarostnost, lehkomyslnost a bezuzdnost. […]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Bez svého vůdce si uvědomovali svou bezmocnost </a:t>
            </a:r>
            <a:r>
              <a:rPr lang="cs-CZ" sz="2400" b="1" dirty="0">
                <a:latin typeface="Constantia" panose="02030602050306030303" pitchFamily="18" charset="0"/>
              </a:rPr>
              <a:t>                       </a:t>
            </a:r>
            <a:r>
              <a:rPr lang="es-ES" sz="2400" b="1" dirty="0">
                <a:latin typeface="Constantia" panose="02030602050306030303" pitchFamily="18" charset="0"/>
              </a:rPr>
              <a:t>a vraceli se ke svým starým pověrám. […] </a:t>
            </a:r>
            <a:r>
              <a:rPr lang="cs-CZ" sz="2400" b="1" dirty="0">
                <a:latin typeface="Constantia" panose="02030602050306030303" pitchFamily="18" charset="0"/>
              </a:rPr>
              <a:t>Lid toužil                 po nějakém obraze, který by představoval Boha                  a který by mu nahradil Mojžíše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2025075" y="411748"/>
            <a:ext cx="427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 </a:t>
            </a:r>
            <a:r>
              <a:rPr lang="cs-CZ" sz="1600" b="1" dirty="0"/>
              <a:t>: </a:t>
            </a:r>
            <a:r>
              <a:rPr lang="es-ES" sz="1600" b="1" dirty="0"/>
              <a:t>Patriarc</a:t>
            </a:r>
            <a:r>
              <a:rPr lang="cs-CZ" sz="1600" b="1" dirty="0" err="1"/>
              <a:t>hové</a:t>
            </a:r>
            <a:r>
              <a:rPr lang="cs-CZ" sz="1600" b="1" dirty="0"/>
              <a:t> a proroci strana 229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D89A468-D8CE-B1CE-D896-E4F12D356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5143500" y="3695700"/>
            <a:ext cx="704850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rgbClr val="1043CE"/>
                </a:solidFill>
              </a:rPr>
              <a:t>Odpadlictví</a:t>
            </a:r>
            <a:r>
              <a:rPr lang="es-ES" sz="2000" b="1" dirty="0">
                <a:solidFill>
                  <a:srgbClr val="1043C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Selhání pod Áronovým vedením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32</a:t>
            </a:r>
            <a:r>
              <a:rPr lang="cs-CZ" sz="2000" b="1" dirty="0"/>
              <a:t>,</a:t>
            </a:r>
            <a:r>
              <a:rPr lang="es-ES" sz="2000" b="1" dirty="0"/>
              <a:t>1-5)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Modloslužba a zlo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32</a:t>
            </a:r>
            <a:r>
              <a:rPr lang="cs-CZ" sz="2000" b="1" dirty="0"/>
              <a:t>,</a:t>
            </a:r>
            <a:r>
              <a:rPr lang="es-ES" sz="2000" b="1" dirty="0"/>
              <a:t>6)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L</a:t>
            </a:r>
            <a:r>
              <a:rPr lang="cs-CZ" sz="2000" b="1" dirty="0"/>
              <a:t>id „se vrhá do zkázy“ </a:t>
            </a:r>
            <a:r>
              <a:rPr lang="es-ES" sz="2000" b="1" dirty="0"/>
              <a:t>(</a:t>
            </a:r>
            <a:r>
              <a:rPr lang="cs-CZ" sz="2000" b="1" dirty="0"/>
              <a:t>2. Mojžíšova</a:t>
            </a:r>
            <a:r>
              <a:rPr lang="es-ES" sz="2000" b="1" dirty="0"/>
              <a:t> 32</a:t>
            </a:r>
            <a:r>
              <a:rPr lang="cs-CZ" sz="2000" b="1" dirty="0"/>
              <a:t>,</a:t>
            </a:r>
            <a:r>
              <a:rPr lang="es-ES" sz="2000" b="1" dirty="0"/>
              <a:t>7</a:t>
            </a:r>
            <a:r>
              <a:rPr lang="cs-CZ" sz="2000" b="1" dirty="0"/>
              <a:t>.</a:t>
            </a:r>
            <a:r>
              <a:rPr lang="es-ES" sz="2000" b="1" dirty="0"/>
              <a:t>8)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3DA60E"/>
                </a:solidFill>
              </a:rPr>
              <a:t>Přímluva</a:t>
            </a:r>
            <a:r>
              <a:rPr lang="es-ES" sz="2000" b="1" dirty="0">
                <a:solidFill>
                  <a:srgbClr val="3DA60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Spravedlivý Boží hněv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32</a:t>
            </a:r>
            <a:r>
              <a:rPr lang="cs-CZ" sz="2000" b="1" dirty="0"/>
              <a:t>,</a:t>
            </a:r>
            <a:r>
              <a:rPr lang="es-ES" sz="2000" b="1" dirty="0"/>
              <a:t>9-29)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Mojžíšova přímluva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32</a:t>
            </a:r>
            <a:r>
              <a:rPr lang="cs-CZ" sz="2000" b="1" dirty="0"/>
              <a:t>,</a:t>
            </a:r>
            <a:r>
              <a:rPr lang="es-ES" sz="2000" b="1" dirty="0"/>
              <a:t>30-32)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304800" y="166628"/>
            <a:ext cx="7134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cs-CZ" sz="2000" b="1" dirty="0"/>
              <a:t>B</a:t>
            </a:r>
            <a:r>
              <a:rPr lang="es-ES" sz="2000" b="1" dirty="0"/>
              <a:t>rzy </a:t>
            </a:r>
            <a:r>
              <a:rPr lang="cs-CZ" sz="2000" b="1" dirty="0" err="1"/>
              <a:t>uhn</a:t>
            </a:r>
            <a:r>
              <a:rPr lang="es-ES" sz="2000" b="1" dirty="0"/>
              <a:t>uli z cesty, kterou jsem jim přikázal” </a:t>
            </a:r>
            <a:r>
              <a:rPr lang="cs-CZ" sz="2000" b="1" dirty="0"/>
              <a:t>                                    </a:t>
            </a:r>
            <a:r>
              <a:rPr lang="es-ES" sz="2000" b="1" dirty="0"/>
              <a:t>(</a:t>
            </a:r>
            <a:r>
              <a:rPr lang="cs-CZ" sz="2000" b="1" dirty="0"/>
              <a:t>2. Mojžíšova</a:t>
            </a:r>
            <a:r>
              <a:rPr lang="es-ES" sz="2000" b="1" dirty="0"/>
              <a:t> 32</a:t>
            </a:r>
            <a:r>
              <a:rPr lang="cs-CZ" sz="2000" b="1" dirty="0"/>
              <a:t>,</a:t>
            </a:r>
            <a:r>
              <a:rPr lang="es-ES" sz="2000" b="1" dirty="0"/>
              <a:t>8).</a:t>
            </a:r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8"/>
          <a:stretch>
            <a:fillRect/>
          </a:stretch>
        </p:blipFill>
        <p:spPr>
          <a:xfrm>
            <a:off x="371677" y="3485731"/>
            <a:ext cx="3857423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309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5400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304799" y="1874788"/>
            <a:ext cx="71342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Tváří v tvář tomuto odpadlictví Bůh požádal Mojžíše o svole</a:t>
            </a:r>
            <a:r>
              <a:rPr lang="cs-CZ" sz="2000" b="1" dirty="0"/>
              <a:t>-</a:t>
            </a:r>
            <a:r>
              <a:rPr lang="es-ES" sz="2000" b="1" dirty="0"/>
              <a:t>ní zničit Izrael a učinit z něj nový národ (</a:t>
            </a:r>
            <a:r>
              <a:rPr lang="cs-CZ" sz="2000" b="1" dirty="0"/>
              <a:t>2. Mojžíšova</a:t>
            </a:r>
            <a:r>
              <a:rPr lang="es-ES" sz="2000" b="1" dirty="0"/>
              <a:t> 32</a:t>
            </a:r>
            <a:r>
              <a:rPr lang="cs-CZ" sz="2000" b="1" dirty="0"/>
              <a:t>,</a:t>
            </a:r>
            <a:r>
              <a:rPr lang="es-ES" sz="2000" b="1" dirty="0"/>
              <a:t>10). Navzdory odpadlictví lidu se Mojžíš dvakrát přimluvil před Bohem, aby prosil o odpuštění, které si nezasloužili.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304798" y="874514"/>
            <a:ext cx="71342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Krátce po obdržení Desatera přikázání a poté, co jim byl zopakován výslovný příkaz nedělat modly</a:t>
            </a:r>
            <a:r>
              <a:rPr lang="cs-CZ" sz="2000" b="1" dirty="0"/>
              <a:t>                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20</a:t>
            </a:r>
            <a:r>
              <a:rPr lang="cs-CZ" sz="2000" b="1" dirty="0"/>
              <a:t>,</a:t>
            </a:r>
            <a:r>
              <a:rPr lang="es-ES" sz="2000" b="1" dirty="0"/>
              <a:t>23), Izrael</a:t>
            </a:r>
            <a:r>
              <a:rPr lang="cs-CZ" sz="2000" b="1" dirty="0" err="1"/>
              <a:t>ité</a:t>
            </a:r>
            <a:r>
              <a:rPr lang="cs-CZ" sz="2000" b="1" dirty="0"/>
              <a:t> si</a:t>
            </a:r>
            <a:r>
              <a:rPr lang="es-ES" sz="2000" b="1" dirty="0"/>
              <a:t> udělal</a:t>
            </a:r>
            <a:r>
              <a:rPr lang="cs-CZ" sz="2000" b="1" dirty="0"/>
              <a:t>i</a:t>
            </a:r>
            <a:r>
              <a:rPr lang="es-ES" sz="2000" b="1" dirty="0"/>
              <a:t> k uctívání zlaté tele.</a:t>
            </a:r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3913238" y="4951737"/>
            <a:ext cx="807228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s-E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</a:t>
            </a:r>
            <a:r>
              <a:rPr lang="cs-CZ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DP</a:t>
            </a:r>
            <a:r>
              <a:rPr lang="es-E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r>
              <a:rPr lang="cs-CZ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DLICTV</a:t>
            </a:r>
            <a:r>
              <a:rPr lang="es-E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Í</a:t>
            </a: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0"/>
            <a:ext cx="9224717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000" b="1" dirty="0">
                <a:ln/>
                <a:solidFill>
                  <a:schemeClr val="accent3"/>
                </a:solidFill>
              </a:rPr>
              <a:t>SELHÁNÍ POD ÁRONOVÝM VEDENÍM</a:t>
            </a:r>
            <a:endParaRPr lang="es-ES" sz="4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540542" y="611552"/>
            <a:ext cx="814363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Když to Áron viděl, vybudoval před ním oltář. Potom Áron provolal: ›Zítra bude Hospodinova slavnost.‹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32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57448" y="1294328"/>
            <a:ext cx="6657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Ačkoli hebrejské slovo elohim je množné číslo slova "bůh", běžně se používá k označení jediného Boha: “</a:t>
            </a:r>
            <a:r>
              <a:rPr lang="cs-CZ" sz="2000" b="1" dirty="0"/>
              <a:t>Já jsem Hospodin, tvůj Bůh</a:t>
            </a:r>
            <a:r>
              <a:rPr lang="es-ES" sz="2000" b="1" dirty="0"/>
              <a:t> [</a:t>
            </a:r>
            <a:r>
              <a:rPr lang="es-ES" sz="2000" b="1" i="1" dirty="0"/>
              <a:t>elohim</a:t>
            </a:r>
            <a:r>
              <a:rPr lang="es-ES" sz="2000" b="1" dirty="0"/>
              <a:t>]</a:t>
            </a:r>
            <a:r>
              <a:rPr lang="cs-CZ" sz="2000" b="1" dirty="0"/>
              <a:t>;</a:t>
            </a:r>
            <a:r>
              <a:rPr lang="es-ES" sz="2000" b="1" dirty="0"/>
              <a:t> </a:t>
            </a:r>
            <a:r>
              <a:rPr lang="cs-CZ" sz="2000" b="1" dirty="0"/>
              <a:t>já jsem tě vyvedl z egyptské země, z domu otroctví</a:t>
            </a:r>
            <a:r>
              <a:rPr lang="es-ES" sz="2000" b="1" dirty="0"/>
              <a:t>”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20</a:t>
            </a:r>
            <a:r>
              <a:rPr lang="cs-CZ" sz="2000" b="1" dirty="0"/>
              <a:t>,</a:t>
            </a:r>
            <a:r>
              <a:rPr lang="es-ES" sz="2000" b="1" dirty="0"/>
              <a:t>2).</a:t>
            </a:r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691" y="3811757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17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52801" y="4154134"/>
            <a:ext cx="52831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Á</a:t>
            </a:r>
            <a:r>
              <a:rPr lang="es-ES" sz="2000" b="1" dirty="0"/>
              <a:t>ronovo počáteční váhání při pokusu vyjednávat s lidmi (</a:t>
            </a:r>
            <a:r>
              <a:rPr lang="cs-CZ" sz="2000" b="1" dirty="0"/>
              <a:t>2. Mojžíšova</a:t>
            </a:r>
            <a:r>
              <a:rPr lang="es-ES" sz="2000" b="1" dirty="0"/>
              <a:t> 32</a:t>
            </a:r>
            <a:r>
              <a:rPr lang="cs-CZ" sz="2000" b="1" dirty="0"/>
              <a:t>,</a:t>
            </a:r>
            <a:r>
              <a:rPr lang="es-ES" sz="2000" b="1" dirty="0"/>
              <a:t>2), ho vedl</a:t>
            </a:r>
            <a:r>
              <a:rPr lang="cs-CZ" sz="2000" b="1" dirty="0"/>
              <a:t>o</a:t>
            </a:r>
            <a:r>
              <a:rPr lang="es-ES" sz="2000" b="1" dirty="0"/>
              <a:t> k tomu,</a:t>
            </a:r>
            <a:r>
              <a:rPr lang="cs-CZ" sz="2000" b="1" dirty="0"/>
              <a:t>že</a:t>
            </a:r>
            <a:r>
              <a:rPr lang="es-ES" sz="2000" b="1" dirty="0"/>
              <a:t> vedl odpadlictví, místo aby ho vymýtil.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1" y="5332571"/>
            <a:ext cx="57618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Místo aby jim připomněl zákaz dělat modly, udělal jim Áron zlaté tele a prohlásil:: </a:t>
            </a:r>
            <a:r>
              <a:rPr lang="cs-CZ" sz="2000" b="1" dirty="0"/>
              <a:t>„To je tvůj bůh</a:t>
            </a:r>
            <a:r>
              <a:rPr lang="es-ES" sz="2000" b="1" dirty="0"/>
              <a:t> [</a:t>
            </a:r>
            <a:r>
              <a:rPr lang="es-ES" sz="2000" b="1" i="1" dirty="0"/>
              <a:t>elohim</a:t>
            </a:r>
            <a:r>
              <a:rPr lang="es-ES" sz="2000" b="1" dirty="0"/>
              <a:t>]</a:t>
            </a:r>
            <a:r>
              <a:rPr lang="cs-CZ" sz="2000" b="1" dirty="0"/>
              <a:t>, Izraeli, který</a:t>
            </a:r>
            <a:r>
              <a:rPr lang="es-ES" sz="2000" b="1" dirty="0"/>
              <a:t> </a:t>
            </a:r>
            <a:r>
              <a:rPr lang="cs-CZ" sz="2000" b="1" dirty="0"/>
              <a:t>tě vyvedl z egyptské země</a:t>
            </a:r>
            <a:r>
              <a:rPr lang="es-ES" sz="2000" b="1" dirty="0"/>
              <a:t>”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32</a:t>
            </a:r>
            <a:r>
              <a:rPr lang="cs-CZ" sz="2000" b="1" dirty="0"/>
              <a:t>,</a:t>
            </a:r>
            <a:r>
              <a:rPr lang="es-ES" sz="2000" b="1" dirty="0"/>
              <a:t>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57448" y="2640409"/>
            <a:ext cx="66572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Mojžíšově nepřítomnosti lid požádal Árona, aby </a:t>
            </a:r>
            <a:r>
              <a:rPr lang="cs-CZ" sz="2000" b="1" dirty="0"/>
              <a:t>jim</a:t>
            </a:r>
            <a:r>
              <a:rPr lang="es-ES" sz="2000" b="1" dirty="0"/>
              <a:t> učinil viditelného elohima, kterého by mohli uctívat </a:t>
            </a:r>
            <a:br>
              <a:rPr lang="es-ES" sz="2000" b="1" dirty="0"/>
            </a:br>
            <a:r>
              <a:rPr lang="es-ES" sz="2000" b="1" dirty="0"/>
              <a:t>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32</a:t>
            </a:r>
            <a:r>
              <a:rPr lang="cs-CZ" sz="2000" b="1" dirty="0"/>
              <a:t>,</a:t>
            </a:r>
            <a:r>
              <a:rPr lang="es-ES" sz="2000" b="1" dirty="0"/>
              <a:t>1). Brzy zapomněli na přikázání, která obdrželi, a na závazek, který učinili, že je budou poslouchat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24</a:t>
            </a:r>
            <a:r>
              <a:rPr lang="cs-CZ" sz="2000" b="1" dirty="0"/>
              <a:t>,</a:t>
            </a:r>
            <a:r>
              <a:rPr lang="es-ES" sz="2000" b="1" dirty="0"/>
              <a:t>7).</a:t>
            </a: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MODLOSLUŽB</a:t>
            </a:r>
            <a:r>
              <a:rPr lang="es-E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</a:t>
            </a:r>
            <a:r>
              <a:rPr lang="cs-CZ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s-E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cs-CZ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ZL</a:t>
            </a:r>
            <a:r>
              <a:rPr lang="es-E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8200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Nazítří za časného jitra obětovali oběti pokojné. Pak se lid usadil k jídlu a pití. Nakonec se dali do nevázaných her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32</a:t>
            </a:r>
            <a:r>
              <a:rPr lang="cs-CZ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Tím, že Izraelité vyrobili modlu ve tvaru telete, zredukovali Všemohoucího Boha na obraz zvířete a uctívali spíše </a:t>
            </a:r>
            <a:r>
              <a:rPr lang="cs-CZ" sz="2000" b="1" dirty="0"/>
              <a:t>stvoření</a:t>
            </a:r>
            <a:r>
              <a:rPr lang="es-ES" sz="2000" b="1" dirty="0"/>
              <a:t> než Stvořitele (</a:t>
            </a:r>
            <a:r>
              <a:rPr lang="cs-CZ" sz="2000" b="1" dirty="0"/>
              <a:t>list Římanům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23).</a:t>
            </a:r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025" y="683715"/>
            <a:ext cx="4233291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84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89497" y="3465851"/>
            <a:ext cx="72358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Ve skutečnosti přestali uctívat Boha, aby</a:t>
            </a:r>
            <a:r>
              <a:rPr lang="cs-CZ" sz="2000" b="1" dirty="0"/>
              <a:t> začali</a:t>
            </a:r>
            <a:r>
              <a:rPr lang="es-ES" sz="2000" b="1" dirty="0"/>
              <a:t> uctíva</a:t>
            </a:r>
            <a:r>
              <a:rPr lang="cs-CZ" sz="2000" b="1" dirty="0"/>
              <a:t>t</a:t>
            </a:r>
            <a:r>
              <a:rPr lang="es-ES" sz="2000" b="1" dirty="0"/>
              <a:t> démony (</a:t>
            </a:r>
            <a:r>
              <a:rPr lang="cs-CZ" sz="2000" b="1" dirty="0"/>
              <a:t>5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32</a:t>
            </a:r>
            <a:r>
              <a:rPr lang="cs-CZ" sz="2000" b="1" dirty="0"/>
              <a:t>,</a:t>
            </a:r>
            <a:r>
              <a:rPr lang="es-ES" sz="2000" b="1" dirty="0"/>
              <a:t>17). </a:t>
            </a:r>
            <a:r>
              <a:rPr lang="cs-CZ" sz="2000" b="1" dirty="0"/>
              <a:t>Po</a:t>
            </a:r>
            <a:r>
              <a:rPr lang="es-ES" sz="2000" b="1" dirty="0"/>
              <a:t>k</a:t>
            </a:r>
            <a:r>
              <a:rPr lang="cs-CZ" sz="2000" b="1" dirty="0" err="1"/>
              <a:t>ud</a:t>
            </a:r>
            <a:r>
              <a:rPr lang="es-ES" sz="2000" b="1" dirty="0"/>
              <a:t> uctívali Boha, rostli mravně, protože se podobali Bohu.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42676"/>
            <a:ext cx="85385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nedáme svá srdce Stvořiteli, ale sloužíme jakékoli jiné modle (a je jich mnoho), dříve nebo později nás to povede k morálnímu úpadku.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889497" y="4481514"/>
            <a:ext cx="37296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Uctíváním démonů začali sami sebe ponižovat, protože se podobali démonům, které uctívali.</a:t>
            </a:r>
            <a:endParaRPr lang="es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468820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Iracionálně se domnívali, že je bude schopna vést socha</a:t>
            </a:r>
            <a:r>
              <a:rPr lang="cs-CZ" sz="2000" b="1" dirty="0"/>
              <a:t>                      </a:t>
            </a:r>
            <a:r>
              <a:rPr lang="es-ES" sz="2000" b="1" dirty="0"/>
              <a:t> z</a:t>
            </a:r>
            <a:r>
              <a:rPr lang="cs-CZ" sz="2000" b="1" dirty="0"/>
              <a:t>e zlata</a:t>
            </a:r>
            <a:r>
              <a:rPr lang="es-ES" sz="2000" b="1" dirty="0"/>
              <a:t>. Možná si dokonce mysleli, že se Elohim sám stal teletem!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32</a:t>
            </a:r>
            <a:r>
              <a:rPr lang="cs-CZ" sz="2000" b="1" dirty="0"/>
              <a:t>,</a:t>
            </a:r>
            <a:r>
              <a:rPr lang="es-ES" sz="2000" b="1" dirty="0"/>
              <a:t>24).</a:t>
            </a:r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</a:t>
            </a:r>
            <a:r>
              <a:rPr lang="cs-CZ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ID</a:t>
            </a:r>
            <a:r>
              <a:rPr lang="es-ES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cs-CZ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„SE VRHÁ DO ZKÁZY“</a:t>
            </a:r>
            <a:r>
              <a:rPr lang="es-ES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promluvil Hospodin k Mojžíšovi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›</a:t>
            </a:r>
            <a:r>
              <a:rPr lang="cs-C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Sestup dolů. Tvůj lid, který jsi vyvedl z egyptské země,                se vrhá do zkázy‹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</a:t>
            </a:r>
            <a:r>
              <a:rPr lang="cs-CZ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294328"/>
            <a:ext cx="7609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Klanět se před obrazem (i když představuje samotného Boha, Krista nebo Jeho svaté) znamená neuposlechnout Boží zákon</a:t>
            </a:r>
            <a:r>
              <a:rPr lang="cs-CZ" sz="2000" b="1" dirty="0"/>
              <a:t>           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20</a:t>
            </a:r>
            <a:r>
              <a:rPr lang="cs-CZ" sz="2000" b="1" dirty="0"/>
              <a:t>,</a:t>
            </a:r>
            <a:r>
              <a:rPr lang="es-ES" sz="2000" b="1" dirty="0"/>
              <a:t>3-6) </a:t>
            </a:r>
            <a:r>
              <a:rPr lang="pt-BR" sz="2000" b="1" dirty="0"/>
              <a:t>a proto se ponořit do hříchu a korupce.</a:t>
            </a:r>
            <a:endParaRPr lang="es-ES" sz="2000" b="1" dirty="0"/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1450695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39410" y="3806071"/>
            <a:ext cx="56052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Jaké modly uctíváme? Můžete si vytvořit svůj vlastní seznam. Některé návrhy: hrdost, peníze, moc, sex, jídlo, práce, sociální sítě...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53967" y="2561163"/>
            <a:ext cx="76098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 je modlářství 21. století? Modlářství je uctívání něčeho, co nahrazuje Boha. Modla je vše, co uchvacuje naši představivost, náklonnost, čas a mysl více než Bůh a co zotročuje naše myšlení.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59225" y="4825716"/>
            <a:ext cx="56052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 to znamená uctívat tyto modly? Naše osobnost, způsob myšlení, náklonnosti</a:t>
            </a:r>
            <a:r>
              <a:rPr lang="cs-CZ" sz="2000" b="1" dirty="0"/>
              <a:t>                      </a:t>
            </a:r>
            <a:r>
              <a:rPr lang="es-ES" sz="2000" b="1" dirty="0"/>
              <a:t> a dokonce i náš společenský život se mění. Vyměňujeme autentické vztahy s Bohem </a:t>
            </a:r>
            <a:r>
              <a:rPr lang="cs-CZ" sz="2000" b="1" dirty="0"/>
              <a:t>                 </a:t>
            </a:r>
            <a:r>
              <a:rPr lang="es-ES" sz="2000" b="1" dirty="0"/>
              <a:t>za prázdné, nesmyslné interakce, které nás nemohou zachránit.</a:t>
            </a:r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3913238" y="4951737"/>
            <a:ext cx="807228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cs-CZ" sz="96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PŘÍMLUVA</a:t>
            </a:r>
            <a:endParaRPr lang="es-ES" sz="9600" b="1" dirty="0">
              <a:ln w="6600">
                <a:solidFill>
                  <a:srgbClr val="ED8F5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8F5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SPRAVEDLIVÝ BOŽÍ HNĚV	</a:t>
            </a:r>
            <a:endParaRPr lang="es-ES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1023936" y="675798"/>
            <a:ext cx="10144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“¿</a:t>
            </a:r>
            <a:r>
              <a:rPr lang="cs-C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Proč mají Egypťané říkat: ›Vyvedl je se zlým úmyslem, aby je v horách povraždil           a nadobro je smetl z povrchu země.‹ Upusť od svého planoucího hněvu. Dej se pohnout  k lítosti nad zlem, jež proti svému lidu zamýšlíš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</a:t>
            </a:r>
            <a:r>
              <a:rPr lang="cs-CZ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564814"/>
            <a:ext cx="5820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 řekl Mojžíšovi, že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Tvůj lid, který jsi vyvedl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egyptské země, se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vrhá do zkázy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l”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Mojžíšova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7).</a:t>
            </a: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54825" y="4468063"/>
            <a:ext cx="76431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 hněv byl spravedlivý,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Mo</a:t>
            </a:r>
            <a:r>
              <a:rPr lang="cs-C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jžíš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„milosrdenství vítězí nad soudem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Jakubův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13). A když se přimluvil za Izraele a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ujištěním, že Bůh utišil hněv jeho, sestoupil z hory (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Mojžíšo-va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12-15). Když viděl odpadlictví, porušil symbol smlouvy: kamenné desky (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Mojžíšova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98850" y="2580477"/>
            <a:ext cx="58206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Mojžíš reagoval moudře: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„Hospodine, proč plane tvůj hněv proti tvému lidu, který jsi vyvedl velikou silou a pevnou rukou z egyptské země?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Moj-žíšova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11). Bůh ho žádal, aby mu dovolil zničit Izrael (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Mojžíšova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10), Mojžíš však takové povolení odmítl udělit.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2120467" y="6094290"/>
            <a:ext cx="7577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Poté, co Mojžíš vyslechl chabé výmluvy svého bratra, rázně jednal, aby zhýralosti zabránil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(2. Mojžíšova 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20-28).</a:t>
            </a:r>
            <a:b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1329</Words>
  <Application>Microsoft Office PowerPoint</Application>
  <PresentationFormat>Panorámica</PresentationFormat>
  <Paragraphs>48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Comic Sans MS</vt:lpstr>
      <vt:lpstr>Constantia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130</cp:revision>
  <dcterms:created xsi:type="dcterms:W3CDTF">2025-08-02T14:02:20Z</dcterms:created>
  <dcterms:modified xsi:type="dcterms:W3CDTF">2025-08-03T18:49:12Z</dcterms:modified>
</cp:coreProperties>
</file>