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309"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r>
            <a:rPr lang="es-ES" sz="2000" b="1" dirty="0">
              <a:solidFill>
                <a:schemeClr val="bg2">
                  <a:lumMod val="40000"/>
                  <a:lumOff val="60000"/>
                </a:schemeClr>
              </a:solidFill>
              <a:effectLst>
                <a:outerShdw blurRad="38100" dist="38100" dir="2700000" algn="tl">
                  <a:srgbClr val="000000">
                    <a:alpha val="43137"/>
                  </a:srgbClr>
                </a:outerShdw>
              </a:effectLst>
            </a:rPr>
            <a:t>Vztah mezi Bohem a Mojžíšem se postupně prohluboval</a:t>
          </a:r>
          <a:endParaRPr lang="es-ES" sz="2000" dirty="0">
            <a:solidFill>
              <a:schemeClr val="bg2">
                <a:lumMod val="40000"/>
                <a:lumOff val="60000"/>
              </a:schemeClr>
            </a:solidFill>
            <a:effectLst>
              <a:outerShdw blurRad="38100" dist="38100" dir="2700000" algn="tl">
                <a:srgbClr val="000000">
                  <a:alpha val="43137"/>
                </a:srgbClr>
              </a:outerShdw>
            </a:effectLst>
          </a:endParaRPr>
        </a:p>
      </dgm:t>
    </dgm:pt>
    <dgm:pt modelId="{AFFD1246-D61E-4E67-B268-8428F0F2E0B8}" type="par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Bůh ho zavolal z hořícího keře</a:t>
          </a:r>
        </a:p>
      </dgm:t>
    </dgm:pt>
    <dgm:pt modelId="{6D763B71-EE39-415C-A592-E47FC15802AB}" type="par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Mojžíš sledoval, jak Bůh porazil egyptské bohy</a:t>
          </a:r>
        </a:p>
      </dgm:t>
    </dgm:pt>
    <dgm:pt modelId="{9034D135-B937-4210-BF0B-6142CA7326B0}" type="par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Byl s</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vědk</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r</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toup</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ení R</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áko</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ého moře k osvobození Izraele</a:t>
          </a:r>
        </a:p>
      </dgm:t>
    </dgm:pt>
    <dgm:pt modelId="{D8380080-DF40-4B19-AAAA-79471190DB6D}" type="par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l-PL"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Viděl jak Bůh vedl Izrael na Sínaj</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80DFA19-6351-4C3E-B01F-34D0F13D5921}" type="par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Strávili spolu celých 40 dní </a:t>
          </a:r>
          <a:r>
            <a:rPr lang="cs-CZ" sz="2000" b="1" dirty="0">
              <a:effectLst>
                <a:outerShdw blurRad="38100" dist="38100" dir="2700000" algn="tl">
                  <a:srgbClr val="000000">
                    <a:alpha val="43137"/>
                  </a:srgbClr>
                </a:outerShdw>
              </a:effectLst>
            </a:rPr>
            <a:t>na hoře</a:t>
          </a:r>
          <a:endParaRPr lang="es-ES" sz="2000" dirty="0">
            <a:effectLst>
              <a:outerShdw blurRad="38100" dist="38100" dir="2700000" algn="tl">
                <a:srgbClr val="000000">
                  <a:alpha val="43137"/>
                </a:srgbClr>
              </a:outerShdw>
            </a:effectLst>
          </a:endParaRPr>
        </a:p>
      </dgm:t>
    </dgm:pt>
    <dgm:pt modelId="{95D56C32-36AE-4864-9426-415BD2553736}" type="par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Jejich vztah se každým dnem rozrůstal víc a víc</a:t>
          </a:r>
          <a:endParaRPr lang="es-ES" sz="2000" dirty="0">
            <a:effectLst>
              <a:outerShdw blurRad="38100" dist="38100" dir="2700000" algn="tl">
                <a:srgbClr val="000000">
                  <a:alpha val="43137"/>
                </a:srgbClr>
              </a:outerShdw>
            </a:effectLst>
          </a:endParaRPr>
        </a:p>
      </dgm:t>
    </dgm:pt>
    <dgm:pt modelId="{BE6CC036-5C92-4037-A4B4-271EFF60141C}" type="par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Bůh inspiroval Mojžíše</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naps</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ání</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knih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J</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ó</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 a Genesis</a:t>
          </a:r>
        </a:p>
      </dgm:t>
    </dgm:pt>
    <dgm:pt modelId="{47397F47-36C7-493C-BBFC-29EEF64BB9B1}" type="par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100000" custLinFactNeighborX="-15152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35241">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100000" custLinFactNeighborX="-15152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35241">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100000" custLinFactNeighborX="-1515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35241">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100000" custLinFactNeighborX="-15152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35241">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100000" custLinFactNeighborX="-151524"/>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35241">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100000" custLinFactNeighborX="-151524"/>
      <dgm:spPr>
        <a:blipFill rotWithShape="1">
          <a:blip xmlns:r="http://schemas.openxmlformats.org/officeDocument/2006/relationships" r:embed="rId7"/>
          <a:srcRect/>
          <a:stretch>
            <a:fillRect t="-22000" b="-22000"/>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35241">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100000" custLinFactNeighborX="-151524"/>
      <dgm:spPr>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35241">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r>
            <a:rPr lang="cs-CZ" sz="2000" b="1" dirty="0"/>
            <a:t>Bůh</a:t>
          </a:r>
          <a:endParaRPr lang="es-ES" sz="2000" b="1" dirty="0"/>
        </a:p>
      </dgm:t>
    </dgm:pt>
    <dgm:pt modelId="{AE3EB2FB-8AA9-4F24-B8E9-B54956E499B5}" type="parTrans" cxnId="{BF9ECA19-3A20-408E-B767-46F5FD9E6F16}">
      <dgm:prSet/>
      <dgm:spPr/>
      <dgm:t>
        <a:bodyPr/>
        <a:lstStyle/>
        <a:p>
          <a:endParaRPr lang="es-ES" sz="2000" b="1"/>
        </a:p>
      </dgm:t>
    </dgm:pt>
    <dgm:pt modelId="{2DE8A7FF-C706-4534-A196-D2241408B400}" type="sibTrans" cxnId="{BF9ECA19-3A20-408E-B767-46F5FD9E6F16}">
      <dgm:prSet/>
      <dgm:spPr/>
      <dgm:t>
        <a:bodyPr/>
        <a:lstStyle/>
        <a:p>
          <a:endParaRPr lang="es-ES" sz="2000" b="1"/>
        </a:p>
      </dgm:t>
    </dgm:pt>
    <dgm:pt modelId="{41433325-019C-4020-BCDA-F248398C1ED1}">
      <dgm:prSet custT="1"/>
      <dgm:spPr>
        <a:solidFill>
          <a:srgbClr val="993300"/>
        </a:solidFill>
      </dgm:spPr>
      <dgm:t>
        <a:bodyPr/>
        <a:lstStyle/>
        <a:p>
          <a:r>
            <a:rPr lang="es-ES" sz="2000" b="1" dirty="0"/>
            <a:t>Mo</a:t>
          </a:r>
          <a:r>
            <a:rPr lang="cs-CZ" sz="2000" b="1" dirty="0" err="1"/>
            <a:t>jžíš</a:t>
          </a:r>
          <a:endParaRPr lang="es-ES" sz="2000" b="1" dirty="0"/>
        </a:p>
      </dgm:t>
    </dgm:pt>
    <dgm:pt modelId="{3840A0B6-4BB8-48B8-AC7E-33B1F6631460}" type="parTrans" cxnId="{EBBF5967-F90F-40D0-88F9-FA1B058590A5}">
      <dgm:prSet/>
      <dgm:spPr/>
      <dgm:t>
        <a:bodyPr/>
        <a:lstStyle/>
        <a:p>
          <a:endParaRPr lang="es-ES" sz="2000" b="1"/>
        </a:p>
      </dgm:t>
    </dgm:pt>
    <dgm:pt modelId="{FDE68135-AF72-4960-A254-799F6887A065}" type="sibTrans" cxnId="{EBBF5967-F90F-40D0-88F9-FA1B058590A5}">
      <dgm:prSet/>
      <dgm:spPr/>
      <dgm:t>
        <a:bodyPr/>
        <a:lstStyle/>
        <a:p>
          <a:endParaRPr lang="es-ES" sz="2000" b="1"/>
        </a:p>
      </dgm:t>
    </dgm:pt>
    <dgm:pt modelId="{5F40FE11-DE67-4DD9-A2D7-4CF029B6D866}">
      <dgm:prSet custT="1"/>
      <dgm:spPr/>
      <dgm:t>
        <a:bodyPr/>
        <a:lstStyle/>
        <a:p>
          <a:r>
            <a:rPr lang="cs-CZ" sz="2000" b="1" dirty="0"/>
            <a:t>Bůh</a:t>
          </a:r>
          <a:endParaRPr lang="es-ES" sz="2000" b="1" dirty="0"/>
        </a:p>
      </dgm:t>
    </dgm:pt>
    <dgm:pt modelId="{F8B2B17A-0AEB-4239-AB94-EE3021EE4661}" type="parTrans" cxnId="{AF7586C0-BDE4-4343-808D-D74037105139}">
      <dgm:prSet/>
      <dgm:spPr/>
      <dgm:t>
        <a:bodyPr/>
        <a:lstStyle/>
        <a:p>
          <a:endParaRPr lang="es-ES" sz="2000" b="1"/>
        </a:p>
      </dgm:t>
    </dgm:pt>
    <dgm:pt modelId="{0B0388AC-EC17-4444-8E15-0AC0EB81BF54}" type="sibTrans" cxnId="{AF7586C0-BDE4-4343-808D-D74037105139}">
      <dgm:prSet/>
      <dgm:spPr/>
      <dgm:t>
        <a:bodyPr/>
        <a:lstStyle/>
        <a:p>
          <a:endParaRPr lang="es-ES" sz="2000" b="1"/>
        </a:p>
      </dgm:t>
    </dgm:pt>
    <dgm:pt modelId="{DEEC1CF6-D298-4326-8B1C-392C656DCABE}">
      <dgm:prSet custT="1"/>
      <dgm:spPr>
        <a:solidFill>
          <a:srgbClr val="993300"/>
        </a:solidFill>
      </dgm:spPr>
      <dgm:t>
        <a:bodyPr/>
        <a:lstStyle/>
        <a:p>
          <a:r>
            <a:rPr lang="es-ES" sz="2000" b="1" dirty="0"/>
            <a:t>Mo</a:t>
          </a:r>
          <a:r>
            <a:rPr lang="cs-CZ" sz="2000" b="1" dirty="0" err="1"/>
            <a:t>jžíš</a:t>
          </a:r>
          <a:endParaRPr lang="es-ES" sz="2000" b="1" dirty="0"/>
        </a:p>
      </dgm:t>
    </dgm:pt>
    <dgm:pt modelId="{490525A3-32EB-458C-A050-042355C2852D}" type="parTrans" cxnId="{5546F50A-67D2-4FB8-9BE4-FA45FCB63875}">
      <dgm:prSet/>
      <dgm:spPr/>
      <dgm:t>
        <a:bodyPr/>
        <a:lstStyle/>
        <a:p>
          <a:endParaRPr lang="es-ES" sz="2000" b="1"/>
        </a:p>
      </dgm:t>
    </dgm:pt>
    <dgm:pt modelId="{30A74484-CBE1-479F-B078-54DD4AFB363F}" type="sibTrans" cxnId="{5546F50A-67D2-4FB8-9BE4-FA45FCB63875}">
      <dgm:prSet/>
      <dgm:spPr/>
      <dgm:t>
        <a:bodyPr/>
        <a:lstStyle/>
        <a:p>
          <a:endParaRPr lang="es-ES" sz="2000" b="1"/>
        </a:p>
      </dgm:t>
    </dgm:pt>
    <dgm:pt modelId="{15B4EFE7-C6AB-462C-89E6-76145A22CCC5}">
      <dgm:prSet custT="1"/>
      <dgm:spPr>
        <a:solidFill>
          <a:srgbClr val="993300"/>
        </a:solidFill>
      </dgm:spPr>
      <dgm:t>
        <a:bodyPr/>
        <a:lstStyle/>
        <a:p>
          <a:r>
            <a:rPr lang="es-ES" sz="2000" b="1" dirty="0"/>
            <a:t>Mo</a:t>
          </a:r>
          <a:r>
            <a:rPr lang="cs-CZ" sz="2000" b="1" dirty="0" err="1"/>
            <a:t>jžíš</a:t>
          </a:r>
          <a:endParaRPr lang="es-ES" sz="2000" b="1" dirty="0"/>
        </a:p>
      </dgm:t>
    </dgm:pt>
    <dgm:pt modelId="{7BA2FB7F-9524-4B13-8804-DFF767A7915F}" type="parTrans" cxnId="{DFDF402D-78BE-4254-AC80-9B28924CA6CE}">
      <dgm:prSet/>
      <dgm:spPr/>
      <dgm:t>
        <a:bodyPr/>
        <a:lstStyle/>
        <a:p>
          <a:endParaRPr lang="es-ES" sz="2000" b="1"/>
        </a:p>
      </dgm:t>
    </dgm:pt>
    <dgm:pt modelId="{174943A8-2C16-4231-9392-689879A825DE}" type="sibTrans" cxnId="{DFDF402D-78BE-4254-AC80-9B28924CA6CE}">
      <dgm:prSet/>
      <dgm:spPr/>
      <dgm:t>
        <a:bodyPr/>
        <a:lstStyle/>
        <a:p>
          <a:endParaRPr lang="es-ES" sz="2000" b="1"/>
        </a:p>
      </dgm:t>
    </dgm:pt>
    <dgm:pt modelId="{8C2D4C09-82FE-4DF3-9E23-0B58A8FC4EF5}">
      <dgm:prSet custT="1"/>
      <dgm:spPr/>
      <dgm:t>
        <a:bodyPr/>
        <a:lstStyle/>
        <a:p>
          <a:r>
            <a:rPr lang="cs-CZ" sz="2000" b="1" dirty="0"/>
            <a:t>Bůh</a:t>
          </a:r>
          <a:endParaRPr lang="es-ES" sz="2000" b="1" dirty="0"/>
        </a:p>
      </dgm:t>
    </dgm:pt>
    <dgm:pt modelId="{5CBBE62F-99D5-42B3-8211-257FACF92AA2}" type="parTrans" cxnId="{7D89484F-84B8-4D4D-B687-9638709A7495}">
      <dgm:prSet/>
      <dgm:spPr/>
      <dgm:t>
        <a:bodyPr/>
        <a:lstStyle/>
        <a:p>
          <a:endParaRPr lang="es-ES" sz="2000" b="1"/>
        </a:p>
      </dgm:t>
    </dgm:pt>
    <dgm:pt modelId="{1CFB677E-8F2C-4A54-B680-9D27D304A107}" type="sibTrans" cxnId="{7D89484F-84B8-4D4D-B687-9638709A7495}">
      <dgm:prSet/>
      <dgm:spPr/>
      <dgm:t>
        <a:bodyPr/>
        <a:lstStyle/>
        <a:p>
          <a:endParaRPr lang="es-ES" sz="2000" b="1"/>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cs-CZ" sz="2000" b="1" dirty="0"/>
            <a:t>Já tě znám jménem, našel jsi u mne milost</a:t>
          </a:r>
          <a:endParaRPr lang="es-ES" sz="2000" b="1" dirty="0"/>
        </a:p>
      </dgm:t>
    </dgm:pt>
    <dgm:pt modelId="{9603F8E1-8D6C-4FE0-9BD8-CE18F263451B}" type="parTrans" cxnId="{957969C0-28AA-413B-A8FB-A5DC6B97D2F4}">
      <dgm:prSet/>
      <dgm:spPr/>
      <dgm:t>
        <a:bodyPr/>
        <a:lstStyle/>
        <a:p>
          <a:endParaRPr lang="es-ES" sz="2000" b="1"/>
        </a:p>
      </dgm:t>
    </dgm:pt>
    <dgm:pt modelId="{BABDF33C-04DB-4254-87F4-AA1011FC6291}" type="sibTrans" cxnId="{957969C0-28AA-413B-A8FB-A5DC6B97D2F4}">
      <dgm:prSet/>
      <dgm:spPr/>
      <dgm:t>
        <a:bodyPr/>
        <a:lstStyle/>
        <a:p>
          <a:endParaRPr lang="es-ES" sz="2000" b="1"/>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cs-CZ" sz="1800" b="1" dirty="0"/>
            <a:t>Jestliže jsem tedy nyní nalezl u tebe </a:t>
          </a:r>
          <a:r>
            <a:rPr lang="cs-CZ" sz="1800" b="1" dirty="0" err="1"/>
            <a:t>milot</a:t>
          </a:r>
          <a:r>
            <a:rPr lang="cs-CZ" sz="1800" b="1" dirty="0"/>
            <a:t>, dej mi poznat svou cestu, abych poznal tebe</a:t>
          </a:r>
          <a:endParaRPr lang="es-ES" sz="1800" b="1" dirty="0"/>
        </a:p>
      </dgm:t>
    </dgm:pt>
    <dgm:pt modelId="{0AB08701-5EC4-4F10-A340-BECB90DFA021}" type="parTrans" cxnId="{F7E51D50-4375-4A96-A6BE-9175EC157A57}">
      <dgm:prSet/>
      <dgm:spPr/>
      <dgm:t>
        <a:bodyPr/>
        <a:lstStyle/>
        <a:p>
          <a:endParaRPr lang="es-ES" sz="2000" b="1"/>
        </a:p>
      </dgm:t>
    </dgm:pt>
    <dgm:pt modelId="{C208FF51-2222-4792-B551-C372973E22CC}" type="sibTrans" cxnId="{F7E51D50-4375-4A96-A6BE-9175EC157A57}">
      <dgm:prSet/>
      <dgm:spPr/>
      <dgm:t>
        <a:bodyPr/>
        <a:lstStyle/>
        <a:p>
          <a:endParaRPr lang="es-ES" sz="2000" b="1"/>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cs-CZ" sz="2000" b="1" dirty="0"/>
            <a:t>Já sám půjdu s vámi a dám vám odpočinutí</a:t>
          </a:r>
          <a:endParaRPr lang="es-ES" sz="2000" b="1" dirty="0"/>
        </a:p>
      </dgm:t>
    </dgm:pt>
    <dgm:pt modelId="{B2ABDE81-583C-4FDE-AE98-A23AFB6D98E4}" type="parTrans" cxnId="{6F6F73B8-4E30-4AF3-9254-634BA8975997}">
      <dgm:prSet/>
      <dgm:spPr/>
      <dgm:t>
        <a:bodyPr/>
        <a:lstStyle/>
        <a:p>
          <a:endParaRPr lang="es-ES" sz="2000" b="1"/>
        </a:p>
      </dgm:t>
    </dgm:pt>
    <dgm:pt modelId="{4E140930-AD44-4549-A024-625D4DF0D511}" type="sibTrans" cxnId="{6F6F73B8-4E30-4AF3-9254-634BA8975997}">
      <dgm:prSet/>
      <dgm:spPr/>
      <dgm:t>
        <a:bodyPr/>
        <a:lstStyle/>
        <a:p>
          <a:endParaRPr lang="es-ES" sz="2000" b="1"/>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cs-CZ" sz="2000" b="1" dirty="0"/>
            <a:t>Kdyby s námi neměla být tvá přítomnost, pak nás odtud nevyváděj</a:t>
          </a:r>
          <a:endParaRPr lang="es-ES" sz="2000" b="1" dirty="0"/>
        </a:p>
      </dgm:t>
    </dgm:pt>
    <dgm:pt modelId="{BD4E2EA5-3764-4750-B11B-D701FE17B314}" type="parTrans" cxnId="{5AD64539-C512-4933-9BC5-2E85F2227945}">
      <dgm:prSet/>
      <dgm:spPr/>
      <dgm:t>
        <a:bodyPr/>
        <a:lstStyle/>
        <a:p>
          <a:endParaRPr lang="es-ES" sz="2000" b="1"/>
        </a:p>
      </dgm:t>
    </dgm:pt>
    <dgm:pt modelId="{D5F150C1-DB86-4487-A2DB-9A3D159BFF09}" type="sibTrans" cxnId="{5AD64539-C512-4933-9BC5-2E85F2227945}">
      <dgm:prSet/>
      <dgm:spPr/>
      <dgm:t>
        <a:bodyPr/>
        <a:lstStyle/>
        <a:p>
          <a:endParaRPr lang="es-ES" sz="2000" b="1"/>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cs-CZ" sz="1600" b="1" dirty="0"/>
            <a:t>Podle čeho jiného by se poznalo, že jsem u tebe našel milost já a tvůj lid, ne-li podle toho, že s námi půjdeš</a:t>
          </a:r>
          <a:endParaRPr lang="es-ES" sz="1600" b="1" dirty="0"/>
        </a:p>
      </dgm:t>
    </dgm:pt>
    <dgm:pt modelId="{B7D3C9C8-A36F-4703-8222-7940B6E31B59}" type="parTrans" cxnId="{78D3582B-ADC5-420A-8BEF-A8F4D2893941}">
      <dgm:prSet/>
      <dgm:spPr/>
      <dgm:t>
        <a:bodyPr/>
        <a:lstStyle/>
        <a:p>
          <a:endParaRPr lang="es-ES" sz="2000" b="1"/>
        </a:p>
      </dgm:t>
    </dgm:pt>
    <dgm:pt modelId="{27C38000-14F5-4D58-B04D-216B57E0C548}" type="sibTrans" cxnId="{78D3582B-ADC5-420A-8BEF-A8F4D2893941}">
      <dgm:prSet/>
      <dgm:spPr/>
      <dgm:t>
        <a:bodyPr/>
        <a:lstStyle/>
        <a:p>
          <a:endParaRPr lang="es-ES" sz="2000" b="1"/>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cs-CZ" sz="2000" b="1" dirty="0"/>
            <a:t>Učiním i tuto věc, o které mluvíš, protože jsi u mne našel milost a já tě znám jménem</a:t>
          </a:r>
          <a:endParaRPr lang="es-ES" sz="2000" b="1" dirty="0"/>
        </a:p>
      </dgm:t>
    </dgm:pt>
    <dgm:pt modelId="{1C05362D-A0A2-4A7E-93E4-3A2A58AB5748}" type="parTrans" cxnId="{91E7B408-A6B4-47E7-8D3D-241F58E8A062}">
      <dgm:prSet/>
      <dgm:spPr/>
      <dgm:t>
        <a:bodyPr/>
        <a:lstStyle/>
        <a:p>
          <a:endParaRPr lang="es-ES" sz="2000" b="1"/>
        </a:p>
      </dgm:t>
    </dgm:pt>
    <dgm:pt modelId="{B629A1E1-8493-4C03-9CC5-C643E8F799F4}" type="sibTrans" cxnId="{91E7B408-A6B4-47E7-8D3D-241F58E8A062}">
      <dgm:prSet/>
      <dgm:spPr/>
      <dgm:t>
        <a:bodyPr/>
        <a:lstStyle/>
        <a:p>
          <a:endParaRPr lang="es-ES" sz="2000" b="1"/>
        </a:p>
      </dgm:t>
    </dgm:pt>
    <dgm:pt modelId="{BF6B9449-5798-4B60-A101-8B09EA061CDE}" type="pres">
      <dgm:prSet presAssocID="{C4042A83-AE7C-4B2A-A3D5-7865D4A87427}" presName="Name0" presStyleCnt="0">
        <dgm:presLayoutVars>
          <dgm:chPref val="3"/>
          <dgm:dir/>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12673" custLinFactNeighborX="-2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12673" custLinFactNeighborX="-2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NeighborX="-71556">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12673" custLinFactNeighborX="-2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12673" custLinFactNeighborX="-2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12673" custLinFactNeighborX="-2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12673" custLinFactNeighborX="-2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r>
            <a:rPr lang="cs-CZ" sz="2400" b="1" dirty="0">
              <a:effectLst/>
            </a:rPr>
            <a:t>I řekl: „Dovol mi spatřit tvou slávu!“</a:t>
          </a:r>
          <a:r>
            <a:rPr lang="es-ES" sz="2400" b="1" dirty="0">
              <a:effectLst/>
            </a:rPr>
            <a:t>(</a:t>
          </a:r>
          <a:r>
            <a:rPr lang="cs-CZ" sz="2400" b="1" dirty="0">
              <a:effectLst/>
            </a:rPr>
            <a:t>2</a:t>
          </a:r>
          <a:r>
            <a:rPr lang="es-ES" sz="2400" b="1" dirty="0">
              <a:effectLst/>
            </a:rPr>
            <a:t>.</a:t>
          </a:r>
          <a:r>
            <a:rPr lang="cs-CZ" sz="2400" b="1" dirty="0">
              <a:effectLst/>
            </a:rPr>
            <a:t> Mojžíšova</a:t>
          </a:r>
          <a:r>
            <a:rPr lang="es-ES" sz="2400" b="1" dirty="0">
              <a:effectLst/>
            </a:rPr>
            <a:t> 33</a:t>
          </a:r>
          <a:r>
            <a:rPr lang="cs-CZ" sz="2400" b="1" dirty="0">
              <a:effectLst/>
            </a:rPr>
            <a:t>,</a:t>
          </a:r>
          <a:r>
            <a:rPr lang="es-ES" sz="2400" b="1" dirty="0">
              <a:effectLst/>
            </a:rPr>
            <a:t>18)</a:t>
          </a:r>
        </a:p>
      </dgm:t>
    </dgm:pt>
    <dgm:pt modelId="{DA72C92C-B47C-4C1C-81B1-4204097F99AA}" type="parTrans" cxnId="{09F0F44B-8378-4148-BFD0-5687BCF44306}">
      <dgm:prSet/>
      <dgm:spPr/>
      <dgm:t>
        <a:bodyPr/>
        <a:lstStyle/>
        <a:p>
          <a:endParaRPr lang="es-ES" sz="2000" b="1">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r>
            <a:rPr lang="cs-CZ" sz="1600" b="1" dirty="0">
              <a:effectLst/>
            </a:rPr>
            <a:t>Hospodin odpověděl</a:t>
          </a:r>
          <a:r>
            <a:rPr lang="es-ES" sz="1600" b="1" dirty="0">
              <a:effectLst/>
            </a:rPr>
            <a:t>: </a:t>
          </a:r>
          <a:r>
            <a:rPr lang="cs-CZ" sz="1600" b="1" dirty="0">
              <a:effectLst/>
            </a:rPr>
            <a:t>„Všechna má dobrota půjde před tebou“</a:t>
          </a:r>
          <a:r>
            <a:rPr lang="es-ES" sz="1600" b="1" dirty="0">
              <a:effectLst/>
            </a:rPr>
            <a:t>(</a:t>
          </a:r>
          <a:r>
            <a:rPr lang="cs-CZ" sz="1600" b="1" dirty="0">
              <a:effectLst/>
            </a:rPr>
            <a:t>2</a:t>
          </a:r>
          <a:r>
            <a:rPr lang="es-ES" sz="1600" b="1" dirty="0">
              <a:effectLst/>
            </a:rPr>
            <a:t>.</a:t>
          </a:r>
          <a:r>
            <a:rPr lang="cs-CZ" sz="1600" b="1" dirty="0">
              <a:effectLst/>
            </a:rPr>
            <a:t> Mojžíšova</a:t>
          </a:r>
          <a:r>
            <a:rPr lang="es-ES" sz="1600" b="1" dirty="0">
              <a:effectLst/>
            </a:rPr>
            <a:t> 33</a:t>
          </a:r>
          <a:r>
            <a:rPr lang="cs-CZ" sz="1600" b="1" dirty="0">
              <a:effectLst/>
            </a:rPr>
            <a:t>,</a:t>
          </a:r>
          <a:r>
            <a:rPr lang="es-ES" sz="1600" b="1" dirty="0">
              <a:effectLst/>
            </a:rPr>
            <a:t>19)</a:t>
          </a:r>
        </a:p>
      </dgm:t>
    </dgm:pt>
    <dgm:pt modelId="{10878EA4-528D-4747-92A5-B3C5FA6023D2}" type="parTrans" cxnId="{740BAA66-887E-4BCF-A002-ECF00DE36336}">
      <dgm:prSet/>
      <dgm:spPr/>
      <dgm:t>
        <a:bodyPr/>
        <a:lstStyle/>
        <a:p>
          <a:endParaRPr lang="es-ES" sz="2000" b="1">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B1F13C4F-4492-432A-B47A-8EE615AF0AC3}">
      <dgm:prSet phldrT="[Texto]" custT="1"/>
      <dgm:spPr/>
      <dgm:t>
        <a:bodyPr/>
        <a:lstStyle/>
        <a:p>
          <a:r>
            <a:rPr lang="pl-PL" sz="2800" b="1" dirty="0">
              <a:solidFill>
                <a:schemeClr val="bg1"/>
              </a:solidFill>
              <a:effectLst>
                <a:outerShdw blurRad="38100" dist="38100" dir="2700000" algn="tl">
                  <a:srgbClr val="000000">
                    <a:alpha val="43137"/>
                  </a:srgbClr>
                </a:outerShdw>
              </a:effectLst>
            </a:rPr>
            <a:t>Boží sláva je jeho dobrota, to jest jeho charakter</a:t>
          </a:r>
          <a:endParaRPr lang="es-ES" sz="2800" b="1" dirty="0">
            <a:solidFill>
              <a:schemeClr val="bg1"/>
            </a:solidFill>
            <a:effectLst>
              <a:outerShdw blurRad="38100" dist="38100" dir="2700000" algn="tl">
                <a:srgbClr val="000000">
                  <a:alpha val="43137"/>
                </a:srgbClr>
              </a:outerShdw>
            </a:effectLst>
          </a:endParaRPr>
        </a:p>
      </dgm:t>
    </dgm:pt>
    <dgm:pt modelId="{F469CB17-BC6A-4E70-A4A3-233A91A90DF1}" type="par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E2225566-58A9-42A5-9B57-0E962DF8E105}">
      <dgm:prSet phldrT="[Texto]" custT="1"/>
      <dgm:spPr/>
      <dgm:t>
        <a:bodyPr/>
        <a:lstStyle/>
        <a:p>
          <a:r>
            <a:rPr lang="pl-PL" sz="2400" b="1" dirty="0">
              <a:effectLst/>
            </a:rPr>
            <a:t>To, co mu Bůh ukázal, byl jeho charakter</a:t>
          </a:r>
          <a:r>
            <a:rPr lang="es-ES" sz="2400" b="1" dirty="0">
              <a:effectLst/>
            </a:rPr>
            <a:t> (</a:t>
          </a:r>
          <a:r>
            <a:rPr lang="cs-CZ" sz="2400" b="1" dirty="0">
              <a:effectLst/>
            </a:rPr>
            <a:t>2</a:t>
          </a:r>
          <a:r>
            <a:rPr lang="es-ES" sz="2400" b="1" dirty="0">
              <a:effectLst/>
            </a:rPr>
            <a:t>.</a:t>
          </a:r>
          <a:r>
            <a:rPr lang="cs-CZ" sz="2400" b="1" dirty="0">
              <a:effectLst/>
            </a:rPr>
            <a:t> Mojžíšova</a:t>
          </a:r>
          <a:r>
            <a:rPr lang="es-ES" sz="2400" b="1" dirty="0">
              <a:effectLst/>
            </a:rPr>
            <a:t> 34</a:t>
          </a:r>
          <a:r>
            <a:rPr lang="cs-CZ" sz="2400" b="1" dirty="0">
              <a:effectLst/>
            </a:rPr>
            <a:t>,</a:t>
          </a:r>
          <a:r>
            <a:rPr lang="es-ES" sz="2400" b="1" dirty="0">
              <a:effectLst/>
            </a:rPr>
            <a:t>6</a:t>
          </a:r>
          <a:r>
            <a:rPr lang="cs-CZ" sz="2400" b="1" dirty="0">
              <a:effectLst/>
            </a:rPr>
            <a:t>.</a:t>
          </a:r>
          <a:r>
            <a:rPr lang="es-ES" sz="2400" b="1" dirty="0">
              <a:effectLst/>
            </a:rPr>
            <a:t>7)</a:t>
          </a:r>
        </a:p>
      </dgm:t>
    </dgm:pt>
    <dgm:pt modelId="{6B89FF2B-6E8A-4B55-86B6-7C41D44E41A2}" type="parTrans" cxnId="{D92D4CA2-06FC-4465-B8F2-E700DB61A116}">
      <dgm:prSet/>
      <dgm:spPr/>
      <dgm:t>
        <a:bodyPr/>
        <a:lstStyle/>
        <a:p>
          <a:endParaRPr lang="es-ES" sz="2000" b="1">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es-ES" sz="2000" b="1">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es-ES" sz="2000" b="1"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es-ES" sz="2000" b="1"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es-ES" sz="2000" b="1"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es-ES" sz="2000" b="1"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es-ES" sz="2000" b="1"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es-ES" sz="2000" b="1"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es-ES" sz="2000" b="1"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0"/>
        <a:lstStyle/>
        <a:p>
          <a:pPr marL="0" indent="0">
            <a:buNone/>
          </a:pPr>
          <a:r>
            <a:rPr lang="cs-CZ" sz="1800" b="1" dirty="0"/>
            <a:t>aby obdržel</a:t>
          </a:r>
          <a:r>
            <a:rPr lang="es-ES" sz="1800" b="1" dirty="0"/>
            <a:t> podmínky smlouvy (</a:t>
          </a:r>
          <a:r>
            <a:rPr lang="cs-CZ" sz="1800" b="1" dirty="0"/>
            <a:t>2</a:t>
          </a:r>
          <a:r>
            <a:rPr lang="es-ES" sz="1800" b="1" dirty="0"/>
            <a:t>.</a:t>
          </a:r>
          <a:r>
            <a:rPr lang="cs-CZ" sz="1800" b="1" dirty="0"/>
            <a:t> Mojžíšova</a:t>
          </a:r>
          <a:r>
            <a:rPr lang="es-ES" sz="1800" b="1" dirty="0"/>
            <a:t> 19</a:t>
          </a:r>
          <a:r>
            <a:rPr lang="cs-CZ" sz="1800" b="1" dirty="0"/>
            <a:t>,</a:t>
          </a:r>
          <a:r>
            <a:rPr lang="es-ES" sz="1800" b="1" dirty="0"/>
            <a:t>3-7)</a:t>
          </a:r>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0"/>
        <a:lstStyle/>
        <a:p>
          <a:pPr>
            <a:buNone/>
          </a:pPr>
          <a:r>
            <a:rPr lang="cs-CZ" sz="1800" b="1" dirty="0"/>
            <a:t>aby předal</a:t>
          </a:r>
          <a:r>
            <a:rPr lang="es-ES" sz="1800" b="1" dirty="0"/>
            <a:t> odpověď lidu a obdržet instrukce o</a:t>
          </a:r>
          <a:r>
            <a:rPr lang="cs-CZ" sz="1800" b="1" dirty="0"/>
            <a:t> Božím zjevení na </a:t>
          </a:r>
          <a:r>
            <a:rPr lang="cs-CZ" sz="1800" b="1" dirty="0" err="1"/>
            <a:t>Sínaji</a:t>
          </a:r>
          <a:r>
            <a:rPr lang="es-ES" sz="1800" b="1" dirty="0"/>
            <a:t> (</a:t>
          </a:r>
          <a:r>
            <a:rPr lang="cs-CZ" sz="1800" b="1" dirty="0"/>
            <a:t>2</a:t>
          </a:r>
          <a:r>
            <a:rPr lang="es-ES" sz="1800" b="1" dirty="0"/>
            <a:t>.</a:t>
          </a:r>
          <a:r>
            <a:rPr lang="cs-CZ" sz="1800" b="1" dirty="0"/>
            <a:t> Mojžíšova</a:t>
          </a:r>
          <a:r>
            <a:rPr lang="es-ES" sz="1800" b="1" dirty="0"/>
            <a:t> 19</a:t>
          </a:r>
          <a:r>
            <a:rPr lang="cs-CZ" sz="1800" b="1" dirty="0"/>
            <a:t>,</a:t>
          </a:r>
          <a:r>
            <a:rPr lang="es-ES" sz="1800" b="1" dirty="0"/>
            <a:t>8-14)</a:t>
          </a:r>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0"/>
        <a:lstStyle/>
        <a:p>
          <a:pPr>
            <a:buNone/>
          </a:pPr>
          <a:r>
            <a:rPr lang="cs-CZ" sz="1800" b="1" dirty="0"/>
            <a:t>aby</a:t>
          </a:r>
          <a:r>
            <a:rPr lang="es-ES" sz="1800" b="1" dirty="0"/>
            <a:t> obdrže</a:t>
          </a:r>
          <a:r>
            <a:rPr lang="cs-CZ" sz="1800" b="1" dirty="0"/>
            <a:t>l</a:t>
          </a:r>
          <a:r>
            <a:rPr lang="es-ES" sz="1800" b="1" dirty="0"/>
            <a:t> nové pokyny (</a:t>
          </a:r>
          <a:r>
            <a:rPr lang="cs-CZ" sz="1800" b="1" dirty="0"/>
            <a:t>2</a:t>
          </a:r>
          <a:r>
            <a:rPr lang="es-ES" sz="1800" b="1" dirty="0"/>
            <a:t>.</a:t>
          </a:r>
          <a:r>
            <a:rPr lang="cs-CZ" sz="1800" b="1" dirty="0"/>
            <a:t> Mojžíšova</a:t>
          </a:r>
          <a:r>
            <a:rPr lang="es-ES" sz="1800" b="1" dirty="0"/>
            <a:t> 19</a:t>
          </a:r>
          <a:r>
            <a:rPr lang="cs-CZ" sz="1800" b="1" dirty="0"/>
            <a:t>,</a:t>
          </a:r>
          <a:r>
            <a:rPr lang="es-ES" sz="1800" b="1" dirty="0"/>
            <a:t>20-25)</a:t>
          </a:r>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0"/>
        <a:lstStyle/>
        <a:p>
          <a:pPr>
            <a:buNone/>
          </a:pPr>
          <a:r>
            <a:rPr lang="cs-CZ" sz="1800" b="1" dirty="0"/>
            <a:t>aby p</a:t>
          </a:r>
          <a:r>
            <a:rPr lang="es-ES" sz="1800" b="1" dirty="0"/>
            <a:t>řij</a:t>
          </a:r>
          <a:r>
            <a:rPr lang="cs-CZ" sz="1800" b="1" dirty="0"/>
            <a:t>al</a:t>
          </a:r>
          <a:r>
            <a:rPr lang="es-ES" sz="1800" b="1" dirty="0"/>
            <a:t> doplňující zákony (</a:t>
          </a:r>
          <a:r>
            <a:rPr lang="cs-CZ" sz="1800" b="1" dirty="0"/>
            <a:t>2</a:t>
          </a:r>
          <a:r>
            <a:rPr lang="es-ES" sz="1800" b="1" dirty="0"/>
            <a:t>.</a:t>
          </a:r>
          <a:r>
            <a:rPr lang="cs-CZ" sz="1800" b="1" dirty="0"/>
            <a:t> Mojžíšova</a:t>
          </a:r>
          <a:r>
            <a:rPr lang="es-ES" sz="1800" b="1" dirty="0"/>
            <a:t> 20</a:t>
          </a:r>
          <a:r>
            <a:rPr lang="cs-CZ" sz="1800" b="1" dirty="0"/>
            <a:t>,</a:t>
          </a:r>
          <a:r>
            <a:rPr lang="es-ES" sz="1800" b="1" dirty="0"/>
            <a:t>21; 24</a:t>
          </a:r>
          <a:r>
            <a:rPr lang="cs-CZ" sz="1800" b="1" dirty="0"/>
            <a:t>,</a:t>
          </a:r>
          <a:r>
            <a:rPr lang="es-ES" sz="1800" b="1" dirty="0"/>
            <a:t>3)</a:t>
          </a:r>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0"/>
        <a:lstStyle/>
        <a:p>
          <a:pPr>
            <a:buNone/>
          </a:pPr>
          <a:r>
            <a:rPr lang="cs-CZ" sz="1800" b="1" dirty="0"/>
            <a:t>aby p</a:t>
          </a:r>
          <a:r>
            <a:rPr lang="es-ES" sz="1800" b="1" dirty="0"/>
            <a:t>řij</a:t>
          </a:r>
          <a:r>
            <a:rPr lang="cs-CZ" sz="1800" b="1" dirty="0"/>
            <a:t>al</a:t>
          </a:r>
          <a:r>
            <a:rPr lang="es-ES" sz="1800" b="1" dirty="0"/>
            <a:t> Desatero přikázání napsané Božím prstem a vzor svatyně (</a:t>
          </a:r>
          <a:r>
            <a:rPr lang="cs-CZ" sz="1800" b="1" dirty="0"/>
            <a:t>2</a:t>
          </a:r>
          <a:r>
            <a:rPr lang="es-ES" sz="1800" b="1" dirty="0"/>
            <a:t>.</a:t>
          </a:r>
          <a:r>
            <a:rPr lang="cs-CZ" sz="1800" b="1" dirty="0"/>
            <a:t> Mojžíšova</a:t>
          </a:r>
          <a:r>
            <a:rPr lang="es-ES" sz="1800" b="1" dirty="0"/>
            <a:t> 24</a:t>
          </a:r>
          <a:r>
            <a:rPr lang="cs-CZ" sz="1800" b="1" dirty="0"/>
            <a:t>,</a:t>
          </a:r>
          <a:r>
            <a:rPr lang="es-ES" sz="1800" b="1" dirty="0"/>
            <a:t>12</a:t>
          </a:r>
          <a:r>
            <a:rPr lang="cs-CZ" sz="1800" b="1" dirty="0"/>
            <a:t>.</a:t>
          </a:r>
          <a:r>
            <a:rPr lang="es-ES" sz="1800" b="1" dirty="0"/>
            <a:t>18; 32</a:t>
          </a:r>
          <a:r>
            <a:rPr lang="cs-CZ" sz="1800" b="1" dirty="0"/>
            <a:t>,</a:t>
          </a:r>
          <a:r>
            <a:rPr lang="es-ES" sz="1800" b="1" dirty="0"/>
            <a:t>15)</a:t>
          </a:r>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0"/>
        <a:lstStyle/>
        <a:p>
          <a:pPr>
            <a:buNone/>
          </a:pPr>
          <a:r>
            <a:rPr lang="es-ES" sz="1800" b="1" dirty="0"/>
            <a:t>aby se přimlouval za hřích zlatého telete (</a:t>
          </a:r>
          <a:r>
            <a:rPr lang="cs-CZ" sz="1800" b="1" dirty="0"/>
            <a:t>2</a:t>
          </a:r>
          <a:r>
            <a:rPr lang="es-ES" sz="1800" b="1" dirty="0"/>
            <a:t>.</a:t>
          </a:r>
          <a:r>
            <a:rPr lang="cs-CZ" sz="1800" b="1" dirty="0"/>
            <a:t> Mojžíšova</a:t>
          </a:r>
          <a:r>
            <a:rPr lang="es-ES" sz="1800" b="1" dirty="0"/>
            <a:t> 32</a:t>
          </a:r>
          <a:r>
            <a:rPr lang="cs-CZ" sz="1800" b="1" dirty="0"/>
            <a:t>,</a:t>
          </a:r>
          <a:r>
            <a:rPr lang="es-ES" sz="1800" b="1" dirty="0"/>
            <a:t>30)</a:t>
          </a:r>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0"/>
        <a:lstStyle/>
        <a:p>
          <a:pPr>
            <a:buNone/>
          </a:pPr>
          <a:r>
            <a:rPr lang="cs-CZ" sz="1800" b="1" dirty="0"/>
            <a:t>a</a:t>
          </a:r>
          <a:r>
            <a:rPr lang="es-ES" sz="1800" b="1" dirty="0"/>
            <a:t>by mu Bůh mohl ukázat svou slávu a obdržet nové desky s Desate</a:t>
          </a:r>
          <a:r>
            <a:rPr lang="cs-CZ" sz="1800" b="1" dirty="0"/>
            <a:t>-</a:t>
          </a:r>
          <a:r>
            <a:rPr lang="es-ES" sz="1800" b="1" dirty="0"/>
            <a:t>rem přikázání (</a:t>
          </a:r>
          <a:r>
            <a:rPr lang="cs-CZ" sz="1800" b="1" dirty="0"/>
            <a:t>2</a:t>
          </a:r>
          <a:r>
            <a:rPr lang="es-ES" sz="1800" b="1" dirty="0"/>
            <a:t>.</a:t>
          </a:r>
          <a:r>
            <a:rPr lang="cs-CZ" sz="1800" b="1" dirty="0"/>
            <a:t> Mojžíšova</a:t>
          </a:r>
          <a:r>
            <a:rPr lang="es-ES" sz="1800" b="1" dirty="0"/>
            <a:t> 34</a:t>
          </a:r>
          <a:r>
            <a:rPr lang="cs-CZ" sz="1800" b="1" dirty="0"/>
            <a:t>,</a:t>
          </a:r>
          <a:r>
            <a:rPr lang="es-ES" sz="1800" b="1" dirty="0"/>
            <a:t>1-5)</a:t>
          </a:r>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21344">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21344">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21344">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21344">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21344">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21344">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21344">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lumMod val="40000"/>
                  <a:lumOff val="60000"/>
                </a:schemeClr>
              </a:solidFill>
              <a:effectLst>
                <a:outerShdw blurRad="38100" dist="38100" dir="2700000" algn="tl">
                  <a:srgbClr val="000000">
                    <a:alpha val="43137"/>
                  </a:srgbClr>
                </a:outerShdw>
              </a:effectLst>
            </a:rPr>
            <a:t>Vztah mezi Bohem a Mojžíšem se postupně prohluboval</a:t>
          </a:r>
          <a:endParaRPr lang="es-ES" sz="2000" kern="1200" dirty="0">
            <a:solidFill>
              <a:schemeClr val="bg2">
                <a:lumMod val="40000"/>
                <a:lumOff val="60000"/>
              </a:schemeClr>
            </a:solidFill>
            <a:effectLst>
              <a:outerShdw blurRad="38100" dist="38100" dir="2700000" algn="tl">
                <a:srgbClr val="000000">
                  <a:alpha val="43137"/>
                </a:srgbClr>
              </a:outerShdw>
            </a:effectLst>
          </a:endParaRPr>
        </a:p>
      </dsp:txBody>
      <dsp:txXfrm>
        <a:off x="42056" y="22837"/>
        <a:ext cx="5507987" cy="683350"/>
      </dsp:txXfrm>
    </dsp:sp>
    <dsp:sp modelId="{0E0B2D9D-C201-461E-A232-32039D6D5202}">
      <dsp:nvSpPr>
        <dsp:cNvPr id="0" name=""/>
        <dsp:cNvSpPr/>
      </dsp:nvSpPr>
      <dsp:spPr>
        <a:xfrm>
          <a:off x="0" y="858105"/>
          <a:ext cx="1119241" cy="725870"/>
        </a:xfrm>
        <a:prstGeom prst="roundRect">
          <a:avLst>
            <a:gd name="adj" fmla="val 1667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1185155"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Bůh inspiroval Mojžíše</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naps</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ání</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knih </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J</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ó</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 a Genesis</a:t>
          </a:r>
        </a:p>
      </dsp:txBody>
      <dsp:txXfrm>
        <a:off x="1220595" y="893545"/>
        <a:ext cx="4336064" cy="654990"/>
      </dsp:txXfrm>
    </dsp:sp>
    <dsp:sp modelId="{D9652166-3E02-432F-B6B1-A04C56B835CD}">
      <dsp:nvSpPr>
        <dsp:cNvPr id="0" name=""/>
        <dsp:cNvSpPr/>
      </dsp:nvSpPr>
      <dsp:spPr>
        <a:xfrm>
          <a:off x="0" y="1671080"/>
          <a:ext cx="1119241" cy="725870"/>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1185155"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Bůh ho zavolal z hořícího keře</a:t>
          </a:r>
        </a:p>
      </dsp:txBody>
      <dsp:txXfrm>
        <a:off x="1220595" y="1706520"/>
        <a:ext cx="4336064" cy="654990"/>
      </dsp:txXfrm>
    </dsp:sp>
    <dsp:sp modelId="{C133504E-24BE-4FC7-9793-1306EAD3EB1B}">
      <dsp:nvSpPr>
        <dsp:cNvPr id="0" name=""/>
        <dsp:cNvSpPr/>
      </dsp:nvSpPr>
      <dsp:spPr>
        <a:xfrm>
          <a:off x="0" y="2484054"/>
          <a:ext cx="1119241" cy="72587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1185155"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Mojžíš sledoval, jak Bůh porazil egyptské bohy</a:t>
          </a:r>
        </a:p>
      </dsp:txBody>
      <dsp:txXfrm>
        <a:off x="1220595" y="2519494"/>
        <a:ext cx="4336064" cy="654990"/>
      </dsp:txXfrm>
    </dsp:sp>
    <dsp:sp modelId="{82B01601-4AA1-42DE-8758-3462A5927763}">
      <dsp:nvSpPr>
        <dsp:cNvPr id="0" name=""/>
        <dsp:cNvSpPr/>
      </dsp:nvSpPr>
      <dsp:spPr>
        <a:xfrm>
          <a:off x="0" y="3297029"/>
          <a:ext cx="1119241" cy="725870"/>
        </a:xfrm>
        <a:prstGeom prst="roundRect">
          <a:avLst>
            <a:gd name="adj" fmla="val 1667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1185155"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Byl s</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vědk</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r</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toup</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ení R</a:t>
          </a:r>
          <a:r>
            <a:rPr lang="cs-C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áko</a:t>
          </a:r>
          <a:r>
            <a:rPr lang="cs-C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ého moře k osvobození Izraele</a:t>
          </a:r>
        </a:p>
      </dsp:txBody>
      <dsp:txXfrm>
        <a:off x="1220595" y="3332469"/>
        <a:ext cx="4336064" cy="654990"/>
      </dsp:txXfrm>
    </dsp:sp>
    <dsp:sp modelId="{8914161E-755C-4B82-8441-A203D5D9E56E}">
      <dsp:nvSpPr>
        <dsp:cNvPr id="0" name=""/>
        <dsp:cNvSpPr/>
      </dsp:nvSpPr>
      <dsp:spPr>
        <a:xfrm>
          <a:off x="0" y="4110004"/>
          <a:ext cx="1119241" cy="725870"/>
        </a:xfrm>
        <a:prstGeom prst="roundRect">
          <a:avLst>
            <a:gd name="adj" fmla="val 1667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1185155"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Viděl jak Bůh vedl Izrael na Sínaj</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220595" y="4145444"/>
        <a:ext cx="4336064" cy="654990"/>
      </dsp:txXfrm>
    </dsp:sp>
    <dsp:sp modelId="{390C1257-741C-42DD-8884-31D2EFC15F1B}">
      <dsp:nvSpPr>
        <dsp:cNvPr id="0" name=""/>
        <dsp:cNvSpPr/>
      </dsp:nvSpPr>
      <dsp:spPr>
        <a:xfrm>
          <a:off x="0" y="4922979"/>
          <a:ext cx="1119241" cy="725870"/>
        </a:xfrm>
        <a:prstGeom prst="roundRect">
          <a:avLst>
            <a:gd name="adj" fmla="val 16670"/>
          </a:avLst>
        </a:prstGeom>
        <a:blipFill rotWithShape="1">
          <a:blip xmlns:r="http://schemas.openxmlformats.org/officeDocument/2006/relationships" r:embed="rId7"/>
          <a:srcRect/>
          <a:stretch>
            <a:fillRect t="-22000" b="-22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1185155"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Strávili spolu celých 40 dní </a:t>
          </a:r>
          <a:r>
            <a:rPr lang="cs-CZ" sz="2000" b="1" kern="1200" dirty="0">
              <a:effectLst>
                <a:outerShdw blurRad="38100" dist="38100" dir="2700000" algn="tl">
                  <a:srgbClr val="000000">
                    <a:alpha val="43137"/>
                  </a:srgbClr>
                </a:outerShdw>
              </a:effectLst>
            </a:rPr>
            <a:t>na hoře</a:t>
          </a:r>
          <a:endParaRPr lang="es-ES" sz="2000" kern="1200" dirty="0">
            <a:effectLst>
              <a:outerShdw blurRad="38100" dist="38100" dir="2700000" algn="tl">
                <a:srgbClr val="000000">
                  <a:alpha val="43137"/>
                </a:srgbClr>
              </a:outerShdw>
            </a:effectLst>
          </a:endParaRPr>
        </a:p>
      </dsp:txBody>
      <dsp:txXfrm>
        <a:off x="1220595" y="4958419"/>
        <a:ext cx="4336064" cy="654990"/>
      </dsp:txXfrm>
    </dsp:sp>
    <dsp:sp modelId="{ADA3C015-148E-4C01-990F-6A0E49C6E4BF}">
      <dsp:nvSpPr>
        <dsp:cNvPr id="0" name=""/>
        <dsp:cNvSpPr/>
      </dsp:nvSpPr>
      <dsp:spPr>
        <a:xfrm>
          <a:off x="0" y="5735954"/>
          <a:ext cx="1119241" cy="725870"/>
        </a:xfrm>
        <a:prstGeom prst="roundRect">
          <a:avLst>
            <a:gd name="adj" fmla="val 16670"/>
          </a:avLst>
        </a:prstGeom>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1185155"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Jejich vztah se každým dnem rozrůstal víc a víc</a:t>
          </a:r>
          <a:endParaRPr lang="es-ES" sz="2000" kern="1200" dirty="0">
            <a:effectLst>
              <a:outerShdw blurRad="38100" dist="38100" dir="2700000" algn="tl">
                <a:srgbClr val="000000">
                  <a:alpha val="43137"/>
                </a:srgbClr>
              </a:outerShdw>
            </a:effectLst>
          </a:endParaRPr>
        </a:p>
      </dsp:txBody>
      <dsp:txXfrm>
        <a:off x="1220595"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a:off x="0"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t>Bůh</a:t>
          </a:r>
          <a:endParaRPr lang="es-ES" sz="2000" b="1" kern="1200" dirty="0"/>
        </a:p>
      </dsp:txBody>
      <dsp:txXfrm>
        <a:off x="183421" y="1326"/>
        <a:ext cx="1180109" cy="366842"/>
      </dsp:txXfrm>
    </dsp:sp>
    <dsp:sp modelId="{25F833DF-28BA-42CF-A931-BDB9A44A64F1}">
      <dsp:nvSpPr>
        <dsp:cNvPr id="0" name=""/>
        <dsp:cNvSpPr/>
      </dsp:nvSpPr>
      <dsp:spPr>
        <a:xfrm>
          <a:off x="1463574"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cs-CZ" sz="2000" b="1" kern="1200" dirty="0"/>
            <a:t>Já tě znám jménem, našel jsi u mne milost</a:t>
          </a:r>
          <a:endParaRPr lang="es-ES" sz="2000" b="1" kern="1200" dirty="0"/>
        </a:p>
      </dsp:txBody>
      <dsp:txXfrm>
        <a:off x="1615814" y="32508"/>
        <a:ext cx="9894053" cy="304479"/>
      </dsp:txXfrm>
    </dsp:sp>
    <dsp:sp modelId="{B5EBE645-BE01-4D84-8853-7101AB868E4A}">
      <dsp:nvSpPr>
        <dsp:cNvPr id="0" name=""/>
        <dsp:cNvSpPr/>
      </dsp:nvSpPr>
      <dsp:spPr>
        <a:xfrm>
          <a:off x="0"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a:t>
          </a:r>
          <a:r>
            <a:rPr lang="cs-CZ" sz="2000" b="1" kern="1200" dirty="0" err="1"/>
            <a:t>jžíš</a:t>
          </a:r>
          <a:endParaRPr lang="es-ES" sz="2000" b="1" kern="1200" dirty="0"/>
        </a:p>
      </dsp:txBody>
      <dsp:txXfrm>
        <a:off x="183421" y="402573"/>
        <a:ext cx="1180109" cy="366842"/>
      </dsp:txXfrm>
    </dsp:sp>
    <dsp:sp modelId="{2AB17DE2-53E2-41B8-9531-47DA2787D025}">
      <dsp:nvSpPr>
        <dsp:cNvPr id="0" name=""/>
        <dsp:cNvSpPr/>
      </dsp:nvSpPr>
      <dsp:spPr>
        <a:xfrm>
          <a:off x="1463574" y="433755"/>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l" defTabSz="800100">
            <a:lnSpc>
              <a:spcPct val="90000"/>
            </a:lnSpc>
            <a:spcBef>
              <a:spcPct val="0"/>
            </a:spcBef>
            <a:spcAft>
              <a:spcPct val="35000"/>
            </a:spcAft>
            <a:buNone/>
          </a:pPr>
          <a:r>
            <a:rPr lang="cs-CZ" sz="1800" b="1" kern="1200" dirty="0"/>
            <a:t>Jestliže jsem tedy nyní nalezl u tebe </a:t>
          </a:r>
          <a:r>
            <a:rPr lang="cs-CZ" sz="1800" b="1" kern="1200" dirty="0" err="1"/>
            <a:t>milot</a:t>
          </a:r>
          <a:r>
            <a:rPr lang="cs-CZ" sz="1800" b="1" kern="1200" dirty="0"/>
            <a:t>, dej mi poznat svou cestu, abych poznal tebe</a:t>
          </a:r>
          <a:endParaRPr lang="es-ES" sz="1800" b="1" kern="1200" dirty="0"/>
        </a:p>
      </dsp:txBody>
      <dsp:txXfrm>
        <a:off x="1615814" y="433755"/>
        <a:ext cx="9894053" cy="304479"/>
      </dsp:txXfrm>
    </dsp:sp>
    <dsp:sp modelId="{C3780064-2A7E-4808-A98D-B77DDECF9F90}">
      <dsp:nvSpPr>
        <dsp:cNvPr id="0" name=""/>
        <dsp:cNvSpPr/>
      </dsp:nvSpPr>
      <dsp:spPr>
        <a:xfrm>
          <a:off x="0"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t>Bůh</a:t>
          </a:r>
          <a:endParaRPr lang="es-ES" sz="2000" b="1" kern="1200" dirty="0"/>
        </a:p>
      </dsp:txBody>
      <dsp:txXfrm>
        <a:off x="183421" y="803820"/>
        <a:ext cx="1180109" cy="366842"/>
      </dsp:txXfrm>
    </dsp:sp>
    <dsp:sp modelId="{206531FC-4648-41ED-A3FA-7AEC9CB10B9F}">
      <dsp:nvSpPr>
        <dsp:cNvPr id="0" name=""/>
        <dsp:cNvSpPr/>
      </dsp:nvSpPr>
      <dsp:spPr>
        <a:xfrm>
          <a:off x="1463574"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cs-CZ" sz="2000" b="1" kern="1200" dirty="0"/>
            <a:t>Já sám půjdu s vámi a dám vám odpočinutí</a:t>
          </a:r>
          <a:endParaRPr lang="es-ES" sz="2000" b="1" kern="1200" dirty="0"/>
        </a:p>
      </dsp:txBody>
      <dsp:txXfrm>
        <a:off x="1615814" y="835002"/>
        <a:ext cx="9894053" cy="304479"/>
      </dsp:txXfrm>
    </dsp:sp>
    <dsp:sp modelId="{9574BCF2-1AC1-4FBC-A1DD-D3D32ED54ABE}">
      <dsp:nvSpPr>
        <dsp:cNvPr id="0" name=""/>
        <dsp:cNvSpPr/>
      </dsp:nvSpPr>
      <dsp:spPr>
        <a:xfrm>
          <a:off x="0"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a:t>
          </a:r>
          <a:r>
            <a:rPr lang="cs-CZ" sz="2000" b="1" kern="1200" dirty="0" err="1"/>
            <a:t>jžíš</a:t>
          </a:r>
          <a:endParaRPr lang="es-ES" sz="2000" b="1" kern="1200" dirty="0"/>
        </a:p>
      </dsp:txBody>
      <dsp:txXfrm>
        <a:off x="183421" y="1205067"/>
        <a:ext cx="1180109" cy="366842"/>
      </dsp:txXfrm>
    </dsp:sp>
    <dsp:sp modelId="{B0D216FA-5046-4260-95EB-94A4FF4DB0F3}">
      <dsp:nvSpPr>
        <dsp:cNvPr id="0" name=""/>
        <dsp:cNvSpPr/>
      </dsp:nvSpPr>
      <dsp:spPr>
        <a:xfrm>
          <a:off x="1463574"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cs-CZ" sz="2000" b="1" kern="1200" dirty="0"/>
            <a:t>Kdyby s námi neměla být tvá přítomnost, pak nás odtud nevyváděj</a:t>
          </a:r>
          <a:endParaRPr lang="es-ES" sz="2000" b="1" kern="1200" dirty="0"/>
        </a:p>
      </dsp:txBody>
      <dsp:txXfrm>
        <a:off x="1615814" y="1236249"/>
        <a:ext cx="9894053" cy="304479"/>
      </dsp:txXfrm>
    </dsp:sp>
    <dsp:sp modelId="{1E89D0E7-58A7-4FB4-A7BE-4ED5531FA080}">
      <dsp:nvSpPr>
        <dsp:cNvPr id="0" name=""/>
        <dsp:cNvSpPr/>
      </dsp:nvSpPr>
      <dsp:spPr>
        <a:xfrm>
          <a:off x="0"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a:t>
          </a:r>
          <a:r>
            <a:rPr lang="cs-CZ" sz="2000" b="1" kern="1200" dirty="0" err="1"/>
            <a:t>jžíš</a:t>
          </a:r>
          <a:endParaRPr lang="es-ES" sz="2000" b="1" kern="1200" dirty="0"/>
        </a:p>
      </dsp:txBody>
      <dsp:txXfrm>
        <a:off x="183421" y="1606314"/>
        <a:ext cx="1180109" cy="366842"/>
      </dsp:txXfrm>
    </dsp:sp>
    <dsp:sp modelId="{69151F6D-E5DE-4493-8D01-2AD02DAA2097}">
      <dsp:nvSpPr>
        <dsp:cNvPr id="0" name=""/>
        <dsp:cNvSpPr/>
      </dsp:nvSpPr>
      <dsp:spPr>
        <a:xfrm>
          <a:off x="1463574"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0320" tIns="10160" rIns="0" bIns="10160" numCol="1" spcCol="1270" anchor="ctr" anchorCtr="0">
          <a:noAutofit/>
        </a:bodyPr>
        <a:lstStyle/>
        <a:p>
          <a:pPr marL="0" lvl="0" indent="0" algn="l" defTabSz="711200">
            <a:lnSpc>
              <a:spcPct val="90000"/>
            </a:lnSpc>
            <a:spcBef>
              <a:spcPct val="0"/>
            </a:spcBef>
            <a:spcAft>
              <a:spcPct val="35000"/>
            </a:spcAft>
            <a:buNone/>
          </a:pPr>
          <a:r>
            <a:rPr lang="cs-CZ" sz="1600" b="1" kern="1200" dirty="0"/>
            <a:t>Podle čeho jiného by se poznalo, že jsem u tebe našel milost já a tvůj lid, ne-li podle toho, že s námi půjdeš</a:t>
          </a:r>
          <a:endParaRPr lang="es-ES" sz="1600" b="1" kern="1200" dirty="0"/>
        </a:p>
      </dsp:txBody>
      <dsp:txXfrm>
        <a:off x="1615814" y="1637496"/>
        <a:ext cx="9894053" cy="304479"/>
      </dsp:txXfrm>
    </dsp:sp>
    <dsp:sp modelId="{EA59EA09-5FDE-4FE2-85EF-A1CE291BCE08}">
      <dsp:nvSpPr>
        <dsp:cNvPr id="0" name=""/>
        <dsp:cNvSpPr/>
      </dsp:nvSpPr>
      <dsp:spPr>
        <a:xfrm>
          <a:off x="0"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t>Bůh</a:t>
          </a:r>
          <a:endParaRPr lang="es-ES" sz="2000" b="1" kern="1200" dirty="0"/>
        </a:p>
      </dsp:txBody>
      <dsp:txXfrm>
        <a:off x="183421" y="2007562"/>
        <a:ext cx="1180109" cy="366842"/>
      </dsp:txXfrm>
    </dsp:sp>
    <dsp:sp modelId="{5CC16E85-82E9-43A0-B210-EF107143F654}">
      <dsp:nvSpPr>
        <dsp:cNvPr id="0" name=""/>
        <dsp:cNvSpPr/>
      </dsp:nvSpPr>
      <dsp:spPr>
        <a:xfrm>
          <a:off x="1463574"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cs-CZ" sz="2000" b="1" kern="1200" dirty="0"/>
            <a:t>Učiním i tuto věc, o které mluvíš, protože jsi u mne našel milost a já tě znám jménem</a:t>
          </a:r>
          <a:endParaRPr lang="es-ES" sz="2000" b="1" kern="1200" dirty="0"/>
        </a:p>
      </dsp:txBody>
      <dsp:txXfrm>
        <a:off x="1615814"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52851"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cs-CZ" sz="2400" b="1" kern="1200" dirty="0">
              <a:effectLst/>
            </a:rPr>
            <a:t>I řekl: „Dovol mi spatřit tvou slávu!“</a:t>
          </a:r>
          <a:r>
            <a:rPr lang="es-ES" sz="2400" b="1" kern="1200" dirty="0">
              <a:effectLst/>
            </a:rPr>
            <a:t>(</a:t>
          </a:r>
          <a:r>
            <a:rPr lang="cs-CZ" sz="2400" b="1" kern="1200" dirty="0">
              <a:effectLst/>
            </a:rPr>
            <a:t>2</a:t>
          </a:r>
          <a:r>
            <a:rPr lang="es-ES" sz="2400" b="1" kern="1200" dirty="0">
              <a:effectLst/>
            </a:rPr>
            <a:t>.</a:t>
          </a:r>
          <a:r>
            <a:rPr lang="cs-CZ" sz="2400" b="1" kern="1200" dirty="0">
              <a:effectLst/>
            </a:rPr>
            <a:t> Mojžíšova</a:t>
          </a:r>
          <a:r>
            <a:rPr lang="es-ES" sz="2400" b="1" kern="1200" dirty="0">
              <a:effectLst/>
            </a:rPr>
            <a:t> 33</a:t>
          </a:r>
          <a:r>
            <a:rPr lang="cs-CZ" sz="2400" b="1" kern="1200" dirty="0">
              <a:effectLst/>
            </a:rPr>
            <a:t>,</a:t>
          </a:r>
          <a:r>
            <a:rPr lang="es-ES" sz="2400" b="1" kern="1200" dirty="0">
              <a:effectLst/>
            </a:rPr>
            <a:t>18)</a:t>
          </a:r>
        </a:p>
      </dsp:txBody>
      <dsp:txXfrm>
        <a:off x="92859" y="41466"/>
        <a:ext cx="4924909" cy="739546"/>
      </dsp:txXfrm>
    </dsp:sp>
    <dsp:sp modelId="{8018E06C-37BA-4BE2-AF8E-D159F5E87AEB}">
      <dsp:nvSpPr>
        <dsp:cNvPr id="0" name=""/>
        <dsp:cNvSpPr/>
      </dsp:nvSpPr>
      <dsp:spPr>
        <a:xfrm>
          <a:off x="2386007"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997912"/>
        <a:ext cx="248845" cy="79641"/>
      </dsp:txXfrm>
    </dsp:sp>
    <dsp:sp modelId="{270044A2-F123-4FAF-B701-DB1324C4F9D6}">
      <dsp:nvSpPr>
        <dsp:cNvPr id="0" name=""/>
        <dsp:cNvSpPr/>
      </dsp:nvSpPr>
      <dsp:spPr>
        <a:xfrm>
          <a:off x="52851"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s-CZ" sz="1600" b="1" kern="1200" dirty="0">
              <a:effectLst/>
            </a:rPr>
            <a:t>Hospodin odpověděl</a:t>
          </a:r>
          <a:r>
            <a:rPr lang="es-ES" sz="1600" b="1" kern="1200" dirty="0">
              <a:effectLst/>
            </a:rPr>
            <a:t>: </a:t>
          </a:r>
          <a:r>
            <a:rPr lang="cs-CZ" sz="1600" b="1" kern="1200" dirty="0">
              <a:effectLst/>
            </a:rPr>
            <a:t>„Všechna má dobrota půjde před tebou“</a:t>
          </a:r>
          <a:r>
            <a:rPr lang="es-ES" sz="1600" b="1" kern="1200" dirty="0">
              <a:effectLst/>
            </a:rPr>
            <a:t>(</a:t>
          </a:r>
          <a:r>
            <a:rPr lang="cs-CZ" sz="1600" b="1" kern="1200" dirty="0">
              <a:effectLst/>
            </a:rPr>
            <a:t>2</a:t>
          </a:r>
          <a:r>
            <a:rPr lang="es-ES" sz="1600" b="1" kern="1200" dirty="0">
              <a:effectLst/>
            </a:rPr>
            <a:t>.</a:t>
          </a:r>
          <a:r>
            <a:rPr lang="cs-CZ" sz="1600" b="1" kern="1200" dirty="0">
              <a:effectLst/>
            </a:rPr>
            <a:t> Mojžíšova</a:t>
          </a:r>
          <a:r>
            <a:rPr lang="es-ES" sz="1600" b="1" kern="1200" dirty="0">
              <a:effectLst/>
            </a:rPr>
            <a:t> 33</a:t>
          </a:r>
          <a:r>
            <a:rPr lang="cs-CZ" sz="1600" b="1" kern="1200" dirty="0">
              <a:effectLst/>
            </a:rPr>
            <a:t>,</a:t>
          </a:r>
          <a:r>
            <a:rPr lang="es-ES" sz="1600" b="1" kern="1200" dirty="0">
              <a:effectLst/>
            </a:rPr>
            <a:t>19)</a:t>
          </a:r>
        </a:p>
      </dsp:txBody>
      <dsp:txXfrm>
        <a:off x="92859" y="1294452"/>
        <a:ext cx="4924909" cy="739546"/>
      </dsp:txXfrm>
    </dsp:sp>
    <dsp:sp modelId="{E0465194-55FE-440B-BD97-DF64FDA44341}">
      <dsp:nvSpPr>
        <dsp:cNvPr id="0" name=""/>
        <dsp:cNvSpPr/>
      </dsp:nvSpPr>
      <dsp:spPr>
        <a:xfrm>
          <a:off x="2386007"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2250898"/>
        <a:ext cx="248845" cy="79641"/>
      </dsp:txXfrm>
    </dsp:sp>
    <dsp:sp modelId="{19BC3635-2692-406A-A7C7-A551593D9345}">
      <dsp:nvSpPr>
        <dsp:cNvPr id="0" name=""/>
        <dsp:cNvSpPr/>
      </dsp:nvSpPr>
      <dsp:spPr>
        <a:xfrm>
          <a:off x="52851"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a:effectLst/>
            </a:rPr>
            <a:t>To, co mu Bůh ukázal, byl jeho charakter</a:t>
          </a:r>
          <a:r>
            <a:rPr lang="es-ES" sz="2400" b="1" kern="1200" dirty="0">
              <a:effectLst/>
            </a:rPr>
            <a:t> (</a:t>
          </a:r>
          <a:r>
            <a:rPr lang="cs-CZ" sz="2400" b="1" kern="1200" dirty="0">
              <a:effectLst/>
            </a:rPr>
            <a:t>2</a:t>
          </a:r>
          <a:r>
            <a:rPr lang="es-ES" sz="2400" b="1" kern="1200" dirty="0">
              <a:effectLst/>
            </a:rPr>
            <a:t>.</a:t>
          </a:r>
          <a:r>
            <a:rPr lang="cs-CZ" sz="2400" b="1" kern="1200" dirty="0">
              <a:effectLst/>
            </a:rPr>
            <a:t> Mojžíšova</a:t>
          </a:r>
          <a:r>
            <a:rPr lang="es-ES" sz="2400" b="1" kern="1200" dirty="0">
              <a:effectLst/>
            </a:rPr>
            <a:t> 34</a:t>
          </a:r>
          <a:r>
            <a:rPr lang="cs-CZ" sz="2400" b="1" kern="1200" dirty="0">
              <a:effectLst/>
            </a:rPr>
            <a:t>,</a:t>
          </a:r>
          <a:r>
            <a:rPr lang="es-ES" sz="2400" b="1" kern="1200" dirty="0">
              <a:effectLst/>
            </a:rPr>
            <a:t>6</a:t>
          </a:r>
          <a:r>
            <a:rPr lang="cs-CZ" sz="2400" b="1" kern="1200" dirty="0">
              <a:effectLst/>
            </a:rPr>
            <a:t>.</a:t>
          </a:r>
          <a:r>
            <a:rPr lang="es-ES" sz="2400" b="1" kern="1200" dirty="0">
              <a:effectLst/>
            </a:rPr>
            <a:t>7)</a:t>
          </a:r>
        </a:p>
      </dsp:txBody>
      <dsp:txXfrm>
        <a:off x="92859" y="2547438"/>
        <a:ext cx="4924909" cy="739546"/>
      </dsp:txXfrm>
    </dsp:sp>
    <dsp:sp modelId="{901DACB5-B2CA-44EB-9753-87793F31A902}">
      <dsp:nvSpPr>
        <dsp:cNvPr id="0" name=""/>
        <dsp:cNvSpPr/>
      </dsp:nvSpPr>
      <dsp:spPr>
        <a:xfrm>
          <a:off x="5145348"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45348" y="1599072"/>
        <a:ext cx="129956" cy="130306"/>
      </dsp:txXfrm>
    </dsp:sp>
    <dsp:sp modelId="{E72754C5-A708-4BDA-B205-2A80F46248FA}">
      <dsp:nvSpPr>
        <dsp:cNvPr id="0" name=""/>
        <dsp:cNvSpPr/>
      </dsp:nvSpPr>
      <dsp:spPr>
        <a:xfrm>
          <a:off x="5408064"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l-PL" sz="2800" b="1" kern="1200" dirty="0">
              <a:solidFill>
                <a:schemeClr val="bg1"/>
              </a:solidFill>
              <a:effectLst>
                <a:outerShdw blurRad="38100" dist="38100" dir="2700000" algn="tl">
                  <a:srgbClr val="000000">
                    <a:alpha val="43137"/>
                  </a:srgbClr>
                </a:outerShdw>
              </a:effectLst>
            </a:rPr>
            <a:t>Boží sláva je jeho dobrota, to jest jeho charakter</a:t>
          </a:r>
          <a:endParaRPr lang="es-ES" sz="2800" b="1" kern="1200" dirty="0">
            <a:solidFill>
              <a:schemeClr val="bg1"/>
            </a:solidFill>
            <a:effectLst>
              <a:outerShdw blurRad="38100" dist="38100" dir="2700000" algn="tl">
                <a:srgbClr val="000000">
                  <a:alpha val="43137"/>
                </a:srgbClr>
              </a:outerShdw>
            </a:effectLst>
          </a:endParaRPr>
        </a:p>
      </dsp:txBody>
      <dsp:txXfrm>
        <a:off x="5512067"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5400000">
          <a:off x="3852159"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0" lvl="1" indent="0" algn="l" defTabSz="800100">
            <a:lnSpc>
              <a:spcPct val="90000"/>
            </a:lnSpc>
            <a:spcBef>
              <a:spcPct val="0"/>
            </a:spcBef>
            <a:spcAft>
              <a:spcPct val="15000"/>
            </a:spcAft>
            <a:buNone/>
          </a:pPr>
          <a:r>
            <a:rPr lang="cs-CZ" sz="1800" b="1" kern="1200" dirty="0"/>
            <a:t>aby obdržel</a:t>
          </a:r>
          <a:r>
            <a:rPr lang="es-ES" sz="1800" b="1" kern="1200" dirty="0"/>
            <a:t> podmínky smlouvy (</a:t>
          </a:r>
          <a:r>
            <a:rPr lang="cs-CZ" sz="1800" b="1" kern="1200" dirty="0"/>
            <a:t>2</a:t>
          </a:r>
          <a:r>
            <a:rPr lang="es-ES" sz="1800" b="1" kern="1200" dirty="0"/>
            <a:t>.</a:t>
          </a:r>
          <a:r>
            <a:rPr lang="cs-CZ" sz="1800" b="1" kern="1200" dirty="0"/>
            <a:t> Mojžíšova</a:t>
          </a:r>
          <a:r>
            <a:rPr lang="es-ES" sz="1800" b="1" kern="1200" dirty="0"/>
            <a:t> 19</a:t>
          </a:r>
          <a:r>
            <a:rPr lang="cs-CZ" sz="1800" b="1" kern="1200" dirty="0"/>
            <a:t>,</a:t>
          </a:r>
          <a:r>
            <a:rPr lang="es-ES" sz="1800" b="1" kern="1200" dirty="0"/>
            <a:t>3-7)</a:t>
          </a:r>
        </a:p>
      </dsp:txBody>
      <dsp:txXfrm rot="-5400000">
        <a:off x="434480" y="66950"/>
        <a:ext cx="7196572" cy="342676"/>
      </dsp:txXfrm>
    </dsp:sp>
    <dsp:sp modelId="{FB34CA7B-2553-4AAE-A825-623CC38143DA}">
      <dsp:nvSpPr>
        <dsp:cNvPr id="0" name=""/>
        <dsp:cNvSpPr/>
      </dsp:nvSpPr>
      <dsp:spPr>
        <a:xfrm>
          <a:off x="0"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1</a:t>
          </a:r>
        </a:p>
      </dsp:txBody>
      <dsp:txXfrm>
        <a:off x="20750" y="21693"/>
        <a:ext cx="383556" cy="433190"/>
      </dsp:txXfrm>
    </dsp:sp>
    <dsp:sp modelId="{76109693-36C5-44EA-BAE6-ABC72EF45D16}">
      <dsp:nvSpPr>
        <dsp:cNvPr id="0" name=""/>
        <dsp:cNvSpPr/>
      </dsp:nvSpPr>
      <dsp:spPr>
        <a:xfrm rot="5400000">
          <a:off x="378514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cs-CZ" sz="1800" b="1" kern="1200" dirty="0"/>
            <a:t>aby předal</a:t>
          </a:r>
          <a:r>
            <a:rPr lang="es-ES" sz="1800" b="1" kern="1200" dirty="0"/>
            <a:t> odpověď lidu a obdržet instrukce o</a:t>
          </a:r>
          <a:r>
            <a:rPr lang="cs-CZ" sz="1800" b="1" kern="1200" dirty="0"/>
            <a:t> Božím zjevení na </a:t>
          </a:r>
          <a:r>
            <a:rPr lang="cs-CZ" sz="1800" b="1" kern="1200" dirty="0" err="1"/>
            <a:t>Sínaji</a:t>
          </a:r>
          <a:r>
            <a:rPr lang="es-ES" sz="1800" b="1" kern="1200" dirty="0"/>
            <a:t> (</a:t>
          </a:r>
          <a:r>
            <a:rPr lang="cs-CZ" sz="1800" b="1" kern="1200" dirty="0"/>
            <a:t>2</a:t>
          </a:r>
          <a:r>
            <a:rPr lang="es-ES" sz="1800" b="1" kern="1200" dirty="0"/>
            <a:t>.</a:t>
          </a:r>
          <a:r>
            <a:rPr lang="cs-CZ" sz="1800" b="1" kern="1200" dirty="0"/>
            <a:t> Mojžíšova</a:t>
          </a:r>
          <a:r>
            <a:rPr lang="es-ES" sz="1800" b="1" kern="1200" dirty="0"/>
            <a:t> 19</a:t>
          </a:r>
          <a:r>
            <a:rPr lang="cs-CZ" sz="1800" b="1" kern="1200" dirty="0"/>
            <a:t>,</a:t>
          </a:r>
          <a:r>
            <a:rPr lang="es-ES" sz="1800" b="1" kern="1200" dirty="0"/>
            <a:t>8-14)</a:t>
          </a:r>
        </a:p>
      </dsp:txBody>
      <dsp:txXfrm rot="-5400000">
        <a:off x="434065" y="524064"/>
        <a:ext cx="7183368" cy="456510"/>
      </dsp:txXfrm>
    </dsp:sp>
    <dsp:sp modelId="{BB4904F8-E866-4201-BC3C-47921BD74100}">
      <dsp:nvSpPr>
        <dsp:cNvPr id="0" name=""/>
        <dsp:cNvSpPr/>
      </dsp:nvSpPr>
      <dsp:spPr>
        <a:xfrm>
          <a:off x="0"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2</a:t>
          </a:r>
        </a:p>
      </dsp:txBody>
      <dsp:txXfrm>
        <a:off x="20729" y="535702"/>
        <a:ext cx="383183" cy="433232"/>
      </dsp:txXfrm>
    </dsp:sp>
    <dsp:sp modelId="{25AD595D-1A10-4938-B875-BE023B2B6731}">
      <dsp:nvSpPr>
        <dsp:cNvPr id="0" name=""/>
        <dsp:cNvSpPr/>
      </dsp:nvSpPr>
      <dsp:spPr>
        <a:xfrm rot="5400000">
          <a:off x="3852159"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cs-CZ" sz="1800" b="1" kern="1200" dirty="0"/>
            <a:t>aby</a:t>
          </a:r>
          <a:r>
            <a:rPr lang="es-ES" sz="1800" b="1" kern="1200" dirty="0"/>
            <a:t> obdrže</a:t>
          </a:r>
          <a:r>
            <a:rPr lang="cs-CZ" sz="1800" b="1" kern="1200" dirty="0"/>
            <a:t>l</a:t>
          </a:r>
          <a:r>
            <a:rPr lang="es-ES" sz="1800" b="1" kern="1200" dirty="0"/>
            <a:t> nové pokyny (</a:t>
          </a:r>
          <a:r>
            <a:rPr lang="cs-CZ" sz="1800" b="1" kern="1200" dirty="0"/>
            <a:t>2</a:t>
          </a:r>
          <a:r>
            <a:rPr lang="es-ES" sz="1800" b="1" kern="1200" dirty="0"/>
            <a:t>.</a:t>
          </a:r>
          <a:r>
            <a:rPr lang="cs-CZ" sz="1800" b="1" kern="1200" dirty="0"/>
            <a:t> Mojžíšova</a:t>
          </a:r>
          <a:r>
            <a:rPr lang="es-ES" sz="1800" b="1" kern="1200" dirty="0"/>
            <a:t> 19</a:t>
          </a:r>
          <a:r>
            <a:rPr lang="cs-CZ" sz="1800" b="1" kern="1200" dirty="0"/>
            <a:t>,</a:t>
          </a:r>
          <a:r>
            <a:rPr lang="es-ES" sz="1800" b="1" kern="1200" dirty="0"/>
            <a:t>20-25)</a:t>
          </a:r>
        </a:p>
      </dsp:txBody>
      <dsp:txXfrm rot="-5400000">
        <a:off x="434480" y="1095012"/>
        <a:ext cx="7196572" cy="342676"/>
      </dsp:txXfrm>
    </dsp:sp>
    <dsp:sp modelId="{6CCE813E-5E0B-45F7-96CE-BCF9A901E6CE}">
      <dsp:nvSpPr>
        <dsp:cNvPr id="0" name=""/>
        <dsp:cNvSpPr/>
      </dsp:nvSpPr>
      <dsp:spPr>
        <a:xfrm>
          <a:off x="0"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3</a:t>
          </a:r>
        </a:p>
      </dsp:txBody>
      <dsp:txXfrm>
        <a:off x="20750" y="1049754"/>
        <a:ext cx="383556" cy="433190"/>
      </dsp:txXfrm>
    </dsp:sp>
    <dsp:sp modelId="{BF751D0E-0018-4556-BBF6-F057C9893D8F}">
      <dsp:nvSpPr>
        <dsp:cNvPr id="0" name=""/>
        <dsp:cNvSpPr/>
      </dsp:nvSpPr>
      <dsp:spPr>
        <a:xfrm rot="5400000">
          <a:off x="3852159"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cs-CZ" sz="1800" b="1" kern="1200" dirty="0"/>
            <a:t>aby p</a:t>
          </a:r>
          <a:r>
            <a:rPr lang="es-ES" sz="1800" b="1" kern="1200" dirty="0"/>
            <a:t>řij</a:t>
          </a:r>
          <a:r>
            <a:rPr lang="cs-CZ" sz="1800" b="1" kern="1200" dirty="0"/>
            <a:t>al</a:t>
          </a:r>
          <a:r>
            <a:rPr lang="es-ES" sz="1800" b="1" kern="1200" dirty="0"/>
            <a:t> doplňující zákony (</a:t>
          </a:r>
          <a:r>
            <a:rPr lang="cs-CZ" sz="1800" b="1" kern="1200" dirty="0"/>
            <a:t>2</a:t>
          </a:r>
          <a:r>
            <a:rPr lang="es-ES" sz="1800" b="1" kern="1200" dirty="0"/>
            <a:t>.</a:t>
          </a:r>
          <a:r>
            <a:rPr lang="cs-CZ" sz="1800" b="1" kern="1200" dirty="0"/>
            <a:t> Mojžíšova</a:t>
          </a:r>
          <a:r>
            <a:rPr lang="es-ES" sz="1800" b="1" kern="1200" dirty="0"/>
            <a:t> 20</a:t>
          </a:r>
          <a:r>
            <a:rPr lang="cs-CZ" sz="1800" b="1" kern="1200" dirty="0"/>
            <a:t>,</a:t>
          </a:r>
          <a:r>
            <a:rPr lang="es-ES" sz="1800" b="1" kern="1200" dirty="0"/>
            <a:t>21; 24</a:t>
          </a:r>
          <a:r>
            <a:rPr lang="cs-CZ" sz="1800" b="1" kern="1200" dirty="0"/>
            <a:t>,</a:t>
          </a:r>
          <a:r>
            <a:rPr lang="es-ES" sz="1800" b="1" kern="1200" dirty="0"/>
            <a:t>3)</a:t>
          </a:r>
        </a:p>
      </dsp:txBody>
      <dsp:txXfrm rot="-5400000">
        <a:off x="434480" y="1593436"/>
        <a:ext cx="7196572" cy="342676"/>
      </dsp:txXfrm>
    </dsp:sp>
    <dsp:sp modelId="{FA7BBE03-741A-428D-A2E0-6E18B56F1B4B}">
      <dsp:nvSpPr>
        <dsp:cNvPr id="0" name=""/>
        <dsp:cNvSpPr/>
      </dsp:nvSpPr>
      <dsp:spPr>
        <a:xfrm>
          <a:off x="0"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4</a:t>
          </a:r>
        </a:p>
      </dsp:txBody>
      <dsp:txXfrm>
        <a:off x="20750" y="1548179"/>
        <a:ext cx="383556" cy="433190"/>
      </dsp:txXfrm>
    </dsp:sp>
    <dsp:sp modelId="{172CFDF2-7936-4E9D-BFFA-0C73FCBBBDC7}">
      <dsp:nvSpPr>
        <dsp:cNvPr id="0" name=""/>
        <dsp:cNvSpPr/>
      </dsp:nvSpPr>
      <dsp:spPr>
        <a:xfrm rot="5400000">
          <a:off x="376100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cs-CZ" sz="1800" b="1" kern="1200" dirty="0"/>
            <a:t>aby p</a:t>
          </a:r>
          <a:r>
            <a:rPr lang="es-ES" sz="1800" b="1" kern="1200" dirty="0"/>
            <a:t>řij</a:t>
          </a:r>
          <a:r>
            <a:rPr lang="cs-CZ" sz="1800" b="1" kern="1200" dirty="0"/>
            <a:t>al</a:t>
          </a:r>
          <a:r>
            <a:rPr lang="es-ES" sz="1800" b="1" kern="1200" dirty="0"/>
            <a:t> Desatero přikázání napsané Božím prstem a vzor svatyně (</a:t>
          </a:r>
          <a:r>
            <a:rPr lang="cs-CZ" sz="1800" b="1" kern="1200" dirty="0"/>
            <a:t>2</a:t>
          </a:r>
          <a:r>
            <a:rPr lang="es-ES" sz="1800" b="1" kern="1200" dirty="0"/>
            <a:t>.</a:t>
          </a:r>
          <a:r>
            <a:rPr lang="cs-CZ" sz="1800" b="1" kern="1200" dirty="0"/>
            <a:t> Mojžíšova</a:t>
          </a:r>
          <a:r>
            <a:rPr lang="es-ES" sz="1800" b="1" kern="1200" dirty="0"/>
            <a:t> 24</a:t>
          </a:r>
          <a:r>
            <a:rPr lang="cs-CZ" sz="1800" b="1" kern="1200" dirty="0"/>
            <a:t>,</a:t>
          </a:r>
          <a:r>
            <a:rPr lang="es-ES" sz="1800" b="1" kern="1200" dirty="0"/>
            <a:t>12</a:t>
          </a:r>
          <a:r>
            <a:rPr lang="cs-CZ" sz="1800" b="1" kern="1200" dirty="0"/>
            <a:t>.</a:t>
          </a:r>
          <a:r>
            <a:rPr lang="es-ES" sz="1800" b="1" kern="1200" dirty="0"/>
            <a:t>18; 32</a:t>
          </a:r>
          <a:r>
            <a:rPr lang="cs-CZ" sz="1800" b="1" kern="1200" dirty="0"/>
            <a:t>,</a:t>
          </a:r>
          <a:r>
            <a:rPr lang="es-ES" sz="1800" b="1" kern="1200" dirty="0"/>
            <a:t>15)</a:t>
          </a:r>
        </a:p>
      </dsp:txBody>
      <dsp:txXfrm rot="-5400000">
        <a:off x="434066" y="2052906"/>
        <a:ext cx="7181011" cy="500070"/>
      </dsp:txXfrm>
    </dsp:sp>
    <dsp:sp modelId="{1B825D6B-8BFA-484B-9BE4-89EE5CDDE674}">
      <dsp:nvSpPr>
        <dsp:cNvPr id="0" name=""/>
        <dsp:cNvSpPr/>
      </dsp:nvSpPr>
      <dsp:spPr>
        <a:xfrm>
          <a:off x="0"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5</a:t>
          </a:r>
        </a:p>
      </dsp:txBody>
      <dsp:txXfrm>
        <a:off x="20729" y="2086325"/>
        <a:ext cx="383183" cy="433232"/>
      </dsp:txXfrm>
    </dsp:sp>
    <dsp:sp modelId="{55FC4AB1-9306-4E2A-94B7-638B38853F92}">
      <dsp:nvSpPr>
        <dsp:cNvPr id="0" name=""/>
        <dsp:cNvSpPr/>
      </dsp:nvSpPr>
      <dsp:spPr>
        <a:xfrm rot="5400000">
          <a:off x="3852159"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aby se přimlouval za hřích zlatého telete (</a:t>
          </a:r>
          <a:r>
            <a:rPr lang="cs-CZ" sz="1800" b="1" kern="1200" dirty="0"/>
            <a:t>2</a:t>
          </a:r>
          <a:r>
            <a:rPr lang="es-ES" sz="1800" b="1" kern="1200" dirty="0"/>
            <a:t>.</a:t>
          </a:r>
          <a:r>
            <a:rPr lang="cs-CZ" sz="1800" b="1" kern="1200" dirty="0"/>
            <a:t> Mojžíšova</a:t>
          </a:r>
          <a:r>
            <a:rPr lang="es-ES" sz="1800" b="1" kern="1200" dirty="0"/>
            <a:t> 32</a:t>
          </a:r>
          <a:r>
            <a:rPr lang="cs-CZ" sz="1800" b="1" kern="1200" dirty="0"/>
            <a:t>,</a:t>
          </a:r>
          <a:r>
            <a:rPr lang="es-ES" sz="1800" b="1" kern="1200" dirty="0"/>
            <a:t>30)</a:t>
          </a:r>
        </a:p>
      </dsp:txBody>
      <dsp:txXfrm rot="-5400000">
        <a:off x="434480" y="2669772"/>
        <a:ext cx="7196572" cy="342676"/>
      </dsp:txXfrm>
    </dsp:sp>
    <dsp:sp modelId="{E89644D7-0255-435B-8178-93723A4041E5}">
      <dsp:nvSpPr>
        <dsp:cNvPr id="0" name=""/>
        <dsp:cNvSpPr/>
      </dsp:nvSpPr>
      <dsp:spPr>
        <a:xfrm>
          <a:off x="0"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6</a:t>
          </a:r>
        </a:p>
      </dsp:txBody>
      <dsp:txXfrm>
        <a:off x="20750" y="2624514"/>
        <a:ext cx="383556" cy="433190"/>
      </dsp:txXfrm>
    </dsp:sp>
    <dsp:sp modelId="{B35259F7-3DA3-4B94-9D52-4E67297EB8CB}">
      <dsp:nvSpPr>
        <dsp:cNvPr id="0" name=""/>
        <dsp:cNvSpPr/>
      </dsp:nvSpPr>
      <dsp:spPr>
        <a:xfrm rot="5400000">
          <a:off x="3755389"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cs-CZ" sz="1800" b="1" kern="1200" dirty="0"/>
            <a:t>a</a:t>
          </a:r>
          <a:r>
            <a:rPr lang="es-ES" sz="1800" b="1" kern="1200" dirty="0"/>
            <a:t>by mu Bůh mohl ukázat svou slávu a obdržet nové desky s Desate</a:t>
          </a:r>
          <a:r>
            <a:rPr lang="cs-CZ" sz="1800" b="1" kern="1200" dirty="0"/>
            <a:t>-</a:t>
          </a:r>
          <a:r>
            <a:rPr lang="es-ES" sz="1800" b="1" kern="1200" dirty="0"/>
            <a:t>rem přikázání (</a:t>
          </a:r>
          <a:r>
            <a:rPr lang="cs-CZ" sz="1800" b="1" kern="1200" dirty="0"/>
            <a:t>2</a:t>
          </a:r>
          <a:r>
            <a:rPr lang="es-ES" sz="1800" b="1" kern="1200" dirty="0"/>
            <a:t>.</a:t>
          </a:r>
          <a:r>
            <a:rPr lang="cs-CZ" sz="1800" b="1" kern="1200" dirty="0"/>
            <a:t> Mojžíšova</a:t>
          </a:r>
          <a:r>
            <a:rPr lang="es-ES" sz="1800" b="1" kern="1200" dirty="0"/>
            <a:t> 34</a:t>
          </a:r>
          <a:r>
            <a:rPr lang="cs-CZ" sz="1800" b="1" kern="1200" dirty="0"/>
            <a:t>,</a:t>
          </a:r>
          <a:r>
            <a:rPr lang="es-ES" sz="1800" b="1" kern="1200" dirty="0"/>
            <a:t>1-5)</a:t>
          </a:r>
        </a:p>
      </dsp:txBody>
      <dsp:txXfrm rot="-5400000">
        <a:off x="434066" y="3129790"/>
        <a:ext cx="7180463" cy="510214"/>
      </dsp:txXfrm>
    </dsp:sp>
    <dsp:sp modelId="{BC6C4D0C-4B05-4C59-AD15-6A2C1C700397}">
      <dsp:nvSpPr>
        <dsp:cNvPr id="0" name=""/>
        <dsp:cNvSpPr/>
      </dsp:nvSpPr>
      <dsp:spPr>
        <a:xfrm>
          <a:off x="0"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7</a:t>
          </a:r>
        </a:p>
      </dsp:txBody>
      <dsp:txXfrm>
        <a:off x="20729"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12/08/2025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12/08/2025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12/08/2025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png"/><Relationship Id="rId7" Type="http://schemas.openxmlformats.org/officeDocument/2006/relationships/diagramQuickStyle" Target="../diagrams/quickStyle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g"/><Relationship Id="rId4" Type="http://schemas.microsoft.com/office/2007/relationships/hdphoto" Target="../media/hdphoto3.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E7C631-3C52-DAC1-4DD9-F313DBC0C541}"/>
              </a:ext>
            </a:extLst>
          </p:cNvPr>
          <p:cNvSpPr txBox="1"/>
          <p:nvPr/>
        </p:nvSpPr>
        <p:spPr>
          <a:xfrm>
            <a:off x="8210550" y="139212"/>
            <a:ext cx="3981450" cy="2362763"/>
          </a:xfrm>
          <a:prstGeom prst="rect">
            <a:avLst/>
          </a:prstGeom>
          <a:noFill/>
          <a:effectLst/>
        </p:spPr>
        <p:txBody>
          <a:bodyPr wrap="square" rtlCol="0">
            <a:spAutoFit/>
          </a:bodyPr>
          <a:lstStyle/>
          <a:p>
            <a:pPr algn="ctr">
              <a:lnSpc>
                <a:spcPts val="6000"/>
              </a:lnSpc>
            </a:pP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“U</a:t>
            </a:r>
            <a:r>
              <a:rPr lang="cs-CZ"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KAŽ</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 M</a:t>
            </a:r>
            <a:r>
              <a:rPr lang="cs-CZ"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I</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 </a:t>
            </a:r>
            <a:r>
              <a:rPr lang="cs-CZ"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SVO</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U </a:t>
            </a:r>
            <a:r>
              <a:rPr lang="cs-CZ"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SLÁVU!</a:t>
            </a: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id="{9F0DD334-53E2-5DB4-8578-7A992BCE9087}"/>
              </a:ext>
            </a:extLst>
          </p:cNvPr>
          <p:cNvSpPr txBox="1"/>
          <p:nvPr/>
        </p:nvSpPr>
        <p:spPr>
          <a:xfrm>
            <a:off x="184597" y="6407379"/>
            <a:ext cx="3152492" cy="338554"/>
          </a:xfrm>
          <a:prstGeom prst="rect">
            <a:avLst/>
          </a:prstGeom>
          <a:noFill/>
        </p:spPr>
        <p:txBody>
          <a:bodyPr wrap="square" rtlCol="0">
            <a:spAutoFit/>
          </a:bodyPr>
          <a:lstStyle/>
          <a:p>
            <a:r>
              <a:rPr lang="es-ES" sz="1600" b="1" dirty="0">
                <a:solidFill>
                  <a:srgbClr val="FFF7C9"/>
                </a:solidFill>
                <a:effectLst>
                  <a:outerShdw blurRad="38100" dist="38100" dir="2700000" algn="tl">
                    <a:srgbClr val="000000">
                      <a:alpha val="43137"/>
                    </a:srgbClr>
                  </a:outerShdw>
                </a:effectLst>
              </a:rPr>
              <a:t>Le</a:t>
            </a:r>
            <a:r>
              <a:rPr lang="cs-CZ" sz="1600" b="1" dirty="0">
                <a:solidFill>
                  <a:srgbClr val="FFF7C9"/>
                </a:solidFill>
                <a:effectLst>
                  <a:outerShdw blurRad="38100" dist="38100" dir="2700000" algn="tl">
                    <a:srgbClr val="000000">
                      <a:alpha val="43137"/>
                    </a:srgbClr>
                  </a:outerShdw>
                </a:effectLst>
              </a:rPr>
              <a:t>k</a:t>
            </a:r>
            <a:r>
              <a:rPr lang="es-ES" sz="1600" b="1" dirty="0">
                <a:solidFill>
                  <a:srgbClr val="FFF7C9"/>
                </a:solidFill>
                <a:effectLst>
                  <a:outerShdw blurRad="38100" dist="38100" dir="2700000" algn="tl">
                    <a:srgbClr val="000000">
                      <a:alpha val="43137"/>
                    </a:srgbClr>
                  </a:outerShdw>
                </a:effectLst>
              </a:rPr>
              <a:t>c</a:t>
            </a:r>
            <a:r>
              <a:rPr lang="cs-CZ" sz="1600" b="1" dirty="0">
                <a:solidFill>
                  <a:srgbClr val="FFF7C9"/>
                </a:solidFill>
                <a:effectLst>
                  <a:outerShdw blurRad="38100" dist="38100" dir="2700000" algn="tl">
                    <a:srgbClr val="000000">
                      <a:alpha val="43137"/>
                    </a:srgbClr>
                  </a:outerShdw>
                </a:effectLst>
              </a:rPr>
              <a:t>e</a:t>
            </a:r>
            <a:r>
              <a:rPr lang="es-ES" sz="1600" b="1" dirty="0">
                <a:solidFill>
                  <a:srgbClr val="FFF7C9"/>
                </a:solidFill>
                <a:effectLst>
                  <a:outerShdw blurRad="38100" dist="38100" dir="2700000" algn="tl">
                    <a:srgbClr val="000000">
                      <a:alpha val="43137"/>
                    </a:srgbClr>
                  </a:outerShdw>
                </a:effectLst>
              </a:rPr>
              <a:t> 12 </a:t>
            </a:r>
            <a:r>
              <a:rPr lang="cs-CZ" sz="1600" b="1" dirty="0">
                <a:solidFill>
                  <a:srgbClr val="FFF7C9"/>
                </a:solidFill>
                <a:effectLst>
                  <a:outerShdw blurRad="38100" dist="38100" dir="2700000" algn="tl">
                    <a:srgbClr val="000000">
                      <a:alpha val="43137"/>
                    </a:srgbClr>
                  </a:outerShdw>
                </a:effectLst>
              </a:rPr>
              <a:t>od 14. do</a:t>
            </a:r>
            <a:r>
              <a:rPr lang="es-ES" sz="1600" b="1" dirty="0">
                <a:solidFill>
                  <a:srgbClr val="FFF7C9"/>
                </a:solidFill>
                <a:effectLst>
                  <a:outerShdw blurRad="38100" dist="38100" dir="2700000" algn="tl">
                    <a:srgbClr val="000000">
                      <a:alpha val="43137"/>
                    </a:srgbClr>
                  </a:outerShdw>
                </a:effectLst>
              </a:rPr>
              <a:t> 20</a:t>
            </a:r>
            <a:r>
              <a:rPr lang="cs-CZ" sz="1600" b="1" dirty="0">
                <a:solidFill>
                  <a:srgbClr val="FFF7C9"/>
                </a:solidFill>
                <a:effectLst>
                  <a:outerShdw blurRad="38100" dist="38100" dir="2700000" algn="tl">
                    <a:srgbClr val="000000">
                      <a:alpha val="43137"/>
                    </a:srgbClr>
                  </a:outerShdw>
                </a:effectLst>
              </a:rPr>
              <a:t>. září</a:t>
            </a:r>
            <a:r>
              <a:rPr lang="es-ES" sz="1600" b="1" dirty="0">
                <a:solidFill>
                  <a:srgbClr val="FFF7C9"/>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b="-7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4400" b="1" dirty="0">
                <a:ln/>
                <a:solidFill>
                  <a:schemeClr val="accent3"/>
                </a:solidFill>
              </a:rPr>
              <a:t>MOJŽÍŠOVA ZÁŘÍCÍ TVÁŘ</a:t>
            </a:r>
            <a:r>
              <a:rPr lang="es-ES" sz="4400" b="1" dirty="0">
                <a:ln/>
                <a:solidFill>
                  <a:schemeClr val="accent3"/>
                </a:solidFill>
              </a:rPr>
              <a:t> </a:t>
            </a:r>
          </a:p>
        </p:txBody>
      </p:sp>
      <p:sp>
        <p:nvSpPr>
          <p:cNvPr id="4" name="CuadroTexto 3">
            <a:extLst>
              <a:ext uri="{FF2B5EF4-FFF2-40B4-BE49-F238E27FC236}">
                <a16:creationId xmlns:a16="http://schemas.microsoft.com/office/drawing/2014/main" id="{DB5C1543-2598-AB72-9516-191AF090A7CE}"/>
              </a:ext>
            </a:extLst>
          </p:cNvPr>
          <p:cNvSpPr txBox="1"/>
          <p:nvPr/>
        </p:nvSpPr>
        <p:spPr>
          <a:xfrm>
            <a:off x="1028700" y="647223"/>
            <a:ext cx="10134599" cy="646331"/>
          </a:xfrm>
          <a:prstGeom prst="rect">
            <a:avLst/>
          </a:prstGeom>
          <a:noFill/>
        </p:spPr>
        <p:txBody>
          <a:bodyPr wrap="square">
            <a:spAutoFit/>
          </a:bodyPr>
          <a:lstStyle/>
          <a:p>
            <a:pPr algn="ctr"/>
            <a:r>
              <a:rPr lang="es-ES" b="1" dirty="0">
                <a:solidFill>
                  <a:srgbClr val="7030A0"/>
                </a:solidFill>
                <a:latin typeface="Comic Sans MS" panose="030F0702030302020204" pitchFamily="66" charset="0"/>
              </a:rPr>
              <a:t>“</a:t>
            </a:r>
            <a:r>
              <a:rPr lang="cs-CZ" b="1" dirty="0">
                <a:solidFill>
                  <a:srgbClr val="7030A0"/>
                </a:solidFill>
                <a:latin typeface="Comic Sans MS" panose="030F0702030302020204" pitchFamily="66" charset="0"/>
              </a:rPr>
              <a:t>Když pak Mojžíš sestupoval z hory </a:t>
            </a:r>
            <a:r>
              <a:rPr lang="cs-CZ" b="1" dirty="0" err="1">
                <a:solidFill>
                  <a:srgbClr val="7030A0"/>
                </a:solidFill>
                <a:latin typeface="Comic Sans MS" panose="030F0702030302020204" pitchFamily="66" charset="0"/>
              </a:rPr>
              <a:t>Sínaje</a:t>
            </a:r>
            <a:r>
              <a:rPr lang="cs-CZ" b="1" dirty="0">
                <a:solidFill>
                  <a:srgbClr val="7030A0"/>
                </a:solidFill>
                <a:latin typeface="Comic Sans MS" panose="030F0702030302020204" pitchFamily="66" charset="0"/>
              </a:rPr>
              <a:t>, měl při sestupu desky svědectví v rukou, Mojžíš nevěděl, že mu od rozhovoru s Hospodinem září kůže na tváři</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a:t>
            </a:r>
            <a:r>
              <a:rPr lang="cs-CZ" sz="1400" b="1" dirty="0">
                <a:solidFill>
                  <a:srgbClr val="7030A0"/>
                </a:solidFill>
                <a:latin typeface="Comic Sans MS" panose="030F0702030302020204" pitchFamily="66" charset="0"/>
              </a:rPr>
              <a:t>2. Mojžíšova</a:t>
            </a:r>
            <a:r>
              <a:rPr lang="es-ES" sz="1400" b="1" dirty="0">
                <a:solidFill>
                  <a:srgbClr val="7030A0"/>
                </a:solidFill>
                <a:latin typeface="Comic Sans MS" panose="030F0702030302020204" pitchFamily="66" charset="0"/>
              </a:rPr>
              <a:t> 34</a:t>
            </a:r>
            <a:r>
              <a:rPr lang="cs-CZ"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29)</a:t>
            </a:r>
          </a:p>
        </p:txBody>
      </p:sp>
      <p:sp>
        <p:nvSpPr>
          <p:cNvPr id="5" name="CuadroTexto 4">
            <a:extLst>
              <a:ext uri="{FF2B5EF4-FFF2-40B4-BE49-F238E27FC236}">
                <a16:creationId xmlns:a16="http://schemas.microsoft.com/office/drawing/2014/main" id="{5FE5BF82-E2E7-603F-8318-246C8A6E96BB}"/>
              </a:ext>
            </a:extLst>
          </p:cNvPr>
          <p:cNvSpPr txBox="1"/>
          <p:nvPr/>
        </p:nvSpPr>
        <p:spPr>
          <a:xfrm>
            <a:off x="4526199" y="1570553"/>
            <a:ext cx="7630133" cy="1015663"/>
          </a:xfrm>
          <a:prstGeom prst="rect">
            <a:avLst/>
          </a:prstGeom>
          <a:noFill/>
        </p:spPr>
        <p:txBody>
          <a:bodyPr wrap="square" rtlCol="0">
            <a:spAutoFit/>
          </a:bodyPr>
          <a:lstStyle/>
          <a:p>
            <a:pPr>
              <a:spcBef>
                <a:spcPts val="600"/>
              </a:spcBef>
            </a:pPr>
            <a:r>
              <a:rPr lang="es-ES" sz="2000" b="1" dirty="0"/>
              <a:t>Mojžíš již mnohokrát mluvil k Bohu "tváří v tvář" a až do té doby jeho tvář nikdy nezazářila. Co se změnilo tentokrát? Konstatuje také, že změna byla dlouhodobá (</a:t>
            </a:r>
            <a:r>
              <a:rPr lang="cs-CZ" sz="2000" b="1" dirty="0"/>
              <a:t>2</a:t>
            </a:r>
            <a:r>
              <a:rPr lang="es-ES" sz="2000" b="1" dirty="0"/>
              <a:t>.</a:t>
            </a:r>
            <a:r>
              <a:rPr lang="cs-CZ" sz="2000" b="1" dirty="0"/>
              <a:t> Mojžíšova</a:t>
            </a:r>
            <a:r>
              <a:rPr lang="es-ES" sz="2000" b="1" dirty="0"/>
              <a:t> 34</a:t>
            </a:r>
            <a:r>
              <a:rPr lang="cs-CZ" sz="2000" b="1" dirty="0"/>
              <a:t>,</a:t>
            </a:r>
            <a:r>
              <a:rPr lang="es-ES" sz="2000" b="1" dirty="0"/>
              <a:t>34</a:t>
            </a:r>
            <a:r>
              <a:rPr lang="cs-CZ" sz="2000" b="1" dirty="0"/>
              <a:t>.</a:t>
            </a:r>
            <a:r>
              <a:rPr lang="es-ES" sz="2000" b="1" dirty="0"/>
              <a:t>35).</a:t>
            </a:r>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09435" y="4826936"/>
            <a:ext cx="8090981" cy="1015663"/>
          </a:xfrm>
          <a:prstGeom prst="rect">
            <a:avLst/>
          </a:prstGeom>
          <a:noFill/>
        </p:spPr>
        <p:txBody>
          <a:bodyPr wrap="square">
            <a:spAutoFit/>
          </a:bodyPr>
          <a:lstStyle/>
          <a:p>
            <a:pPr>
              <a:spcBef>
                <a:spcPts val="600"/>
              </a:spcBef>
            </a:pPr>
            <a:r>
              <a:rPr lang="es-ES" sz="2000" b="1" dirty="0"/>
              <a:t>V návaznosti na tuto epizodu nás Pavel vybízí, abychom napodobovali Mojžíše a rozjímali o Boží slávě, která se má proměnit </a:t>
            </a:r>
            <a:r>
              <a:rPr lang="cs-CZ" sz="2000" b="1" dirty="0"/>
              <a:t> </a:t>
            </a:r>
            <a:r>
              <a:rPr lang="es-ES" sz="2000" b="1" dirty="0"/>
              <a:t>v </a:t>
            </a:r>
            <a:r>
              <a:rPr lang="cs-CZ" sz="2000" b="1" dirty="0"/>
              <a:t>Něj</a:t>
            </a:r>
            <a:r>
              <a:rPr lang="es-ES" sz="2000" b="1" dirty="0"/>
              <a:t> (2</a:t>
            </a:r>
            <a:r>
              <a:rPr lang="cs-CZ" sz="2000" b="1" dirty="0"/>
              <a:t>. list Korintským</a:t>
            </a:r>
            <a:r>
              <a:rPr lang="es-ES" sz="2000" b="1" dirty="0"/>
              <a:t> 3</a:t>
            </a:r>
            <a:r>
              <a:rPr lang="cs-CZ" sz="2000" b="1" dirty="0"/>
              <a:t>,</a:t>
            </a:r>
            <a:r>
              <a:rPr lang="es-ES" sz="2000" b="1" dirty="0"/>
              <a:t>12-18).</a:t>
            </a:r>
          </a:p>
        </p:txBody>
      </p:sp>
      <p:sp>
        <p:nvSpPr>
          <p:cNvPr id="10" name="CuadroTexto 9">
            <a:extLst>
              <a:ext uri="{FF2B5EF4-FFF2-40B4-BE49-F238E27FC236}">
                <a16:creationId xmlns:a16="http://schemas.microsoft.com/office/drawing/2014/main" id="{44D144FE-69F3-E6CB-6F8D-9D9150F2DE0F}"/>
              </a:ext>
            </a:extLst>
          </p:cNvPr>
          <p:cNvSpPr txBox="1"/>
          <p:nvPr/>
        </p:nvSpPr>
        <p:spPr>
          <a:xfrm>
            <a:off x="4526199" y="2893992"/>
            <a:ext cx="3674218" cy="1631216"/>
          </a:xfrm>
          <a:prstGeom prst="rect">
            <a:avLst/>
          </a:prstGeom>
          <a:noFill/>
        </p:spPr>
        <p:txBody>
          <a:bodyPr wrap="square">
            <a:spAutoFit/>
          </a:bodyPr>
          <a:lstStyle/>
          <a:p>
            <a:pPr>
              <a:spcBef>
                <a:spcPts val="600"/>
              </a:spcBef>
            </a:pPr>
            <a:r>
              <a:rPr lang="es-ES" sz="2000" b="1" dirty="0"/>
              <a:t>Mojžíš znal Boha mnohem lépe. Jejich přátelství d</a:t>
            </a:r>
            <a:r>
              <a:rPr lang="cs-CZ" sz="2000" b="1" dirty="0" err="1"/>
              <a:t>or</a:t>
            </a:r>
            <a:r>
              <a:rPr lang="es-ES" sz="2000" b="1" dirty="0"/>
              <a:t>os</a:t>
            </a:r>
            <a:r>
              <a:rPr lang="cs-CZ" sz="2000" b="1" dirty="0"/>
              <a:t>t</a:t>
            </a:r>
            <a:r>
              <a:rPr lang="es-ES" sz="2000" b="1" dirty="0"/>
              <a:t>lo k dospělosti. Spatřil Boží slávu a byl touto slávou proměněn.</a:t>
            </a:r>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F2A9A10-A697-21A0-635C-B18B3BD461F0}"/>
              </a:ext>
            </a:extLst>
          </p:cNvPr>
          <p:cNvSpPr txBox="1"/>
          <p:nvPr/>
        </p:nvSpPr>
        <p:spPr>
          <a:xfrm>
            <a:off x="109434" y="5842599"/>
            <a:ext cx="8090980" cy="1015663"/>
          </a:xfrm>
          <a:prstGeom prst="rect">
            <a:avLst/>
          </a:prstGeom>
          <a:noFill/>
        </p:spPr>
        <p:txBody>
          <a:bodyPr wrap="square">
            <a:spAutoFit/>
          </a:bodyPr>
          <a:lstStyle/>
          <a:p>
            <a:pPr>
              <a:spcBef>
                <a:spcPts val="600"/>
              </a:spcBef>
            </a:pPr>
            <a:r>
              <a:rPr lang="es-ES" sz="2000" b="1" dirty="0"/>
              <a:t>Mojžíš je vzorem, který ukazuje, co pro nás Bůh může udělat, když mu dovolíme, aby proměnil náš charakter a zformoval nás ke svému božskému obrazu.</a:t>
            </a:r>
          </a:p>
        </p:txBody>
      </p:sp>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724025" y="1351508"/>
            <a:ext cx="8534400"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"Myslíš, že Bůh pokáral Mojžíšovu opovážlivost? Samozřejmě, že ne! Mojžíš nevyslovil tuto prosbu z ješitné zvědavosti. Měl v hlavě cíl. Uvědomil si, že vlastní silou nemůže přijatelně dokončit Boží dílo. Věděl, že kdyby mohl získat jasnou vizi Boží slávy, byl by schopen pokročit ve svém důležitém poslání, ne svou vlastní silou, ale silou Pána Boha všemohoucího. Celá jeho duše byla vztažena </a:t>
            </a:r>
            <a:r>
              <a:rPr lang="cs-CZ" sz="2400" b="1" dirty="0">
                <a:latin typeface="Constantia" panose="02030602050306030303" pitchFamily="18" charset="0"/>
              </a:rPr>
              <a:t>      </a:t>
            </a:r>
            <a:r>
              <a:rPr lang="es-ES" sz="2400" b="1" dirty="0">
                <a:latin typeface="Constantia" panose="02030602050306030303" pitchFamily="18" charset="0"/>
              </a:rPr>
              <a:t>k Bohu. Toužila jsem se dozvědět více o Bohu, abych mohla cítit Boží přítomnost zblízka v každé nouzi nebo zmatku... Jejich jediným cílem byla touha lépe uctít svého Stvořitele”</a:t>
            </a:r>
          </a:p>
        </p:txBody>
      </p:sp>
      <p:sp>
        <p:nvSpPr>
          <p:cNvPr id="4" name="CuadroTexto 3">
            <a:extLst>
              <a:ext uri="{FF2B5EF4-FFF2-40B4-BE49-F238E27FC236}">
                <a16:creationId xmlns:a16="http://schemas.microsoft.com/office/drawing/2014/main" id="{C0EC441C-B8D3-77B6-5F93-362068257AF1}"/>
              </a:ext>
            </a:extLst>
          </p:cNvPr>
          <p:cNvSpPr txBox="1"/>
          <p:nvPr/>
        </p:nvSpPr>
        <p:spPr>
          <a:xfrm>
            <a:off x="4097629" y="214423"/>
            <a:ext cx="6432530" cy="338554"/>
          </a:xfrm>
          <a:prstGeom prst="rect">
            <a:avLst/>
          </a:prstGeom>
          <a:noFill/>
        </p:spPr>
        <p:txBody>
          <a:bodyPr wrap="none" rtlCol="0">
            <a:spAutoFit/>
          </a:bodyPr>
          <a:lstStyle/>
          <a:p>
            <a:pPr algn="r"/>
            <a:r>
              <a:rPr lang="cs-CZ" sz="1600" b="1" dirty="0">
                <a:solidFill>
                  <a:srgbClr val="EFE4C4"/>
                </a:solidFill>
              </a:rPr>
              <a:t>(</a:t>
            </a:r>
            <a:r>
              <a:rPr lang="es-ES" sz="1600" b="1" dirty="0">
                <a:solidFill>
                  <a:srgbClr val="EFE4C4"/>
                </a:solidFill>
              </a:rPr>
              <a:t>E. G. W.</a:t>
            </a:r>
            <a:r>
              <a:rPr lang="cs-CZ" sz="1600" b="1" dirty="0">
                <a:solidFill>
                  <a:srgbClr val="EFE4C4"/>
                </a:solidFill>
              </a:rPr>
              <a:t>: In </a:t>
            </a:r>
            <a:r>
              <a:rPr lang="cs-CZ" sz="1600" b="1" dirty="0" err="1">
                <a:solidFill>
                  <a:srgbClr val="EFE4C4"/>
                </a:solidFill>
              </a:rPr>
              <a:t>Heavently</a:t>
            </a:r>
            <a:r>
              <a:rPr lang="cs-CZ" sz="1600" b="1" dirty="0">
                <a:solidFill>
                  <a:srgbClr val="EFE4C4"/>
                </a:solidFill>
              </a:rPr>
              <a:t> </a:t>
            </a:r>
            <a:r>
              <a:rPr lang="cs-CZ" sz="1600" b="1" dirty="0" err="1">
                <a:solidFill>
                  <a:srgbClr val="EFE4C4"/>
                </a:solidFill>
              </a:rPr>
              <a:t>Places</a:t>
            </a:r>
            <a:r>
              <a:rPr lang="cs-CZ" sz="1600" b="1" dirty="0">
                <a:solidFill>
                  <a:srgbClr val="EFE4C4"/>
                </a:solidFill>
              </a:rPr>
              <a:t> strana 241 </a:t>
            </a:r>
            <a:r>
              <a:rPr lang="cs-CZ" sz="1200" b="1" dirty="0">
                <a:solidFill>
                  <a:srgbClr val="EFE4C4"/>
                </a:solidFill>
              </a:rPr>
              <a:t>– neautorizovaný překlad: Ivo Kapec</a:t>
            </a:r>
            <a:r>
              <a:rPr lang="es-ES" sz="1600" b="1" dirty="0">
                <a:solidFill>
                  <a:srgbClr val="EFE4C4"/>
                </a:solidFill>
              </a:rPr>
              <a:t>)</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1CFDD2F-3B09-F5F1-E473-7A5EE05C3B7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86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5133975" y="3549050"/>
            <a:ext cx="7058025" cy="317009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cs-CZ" sz="2000" b="1" dirty="0">
                <a:solidFill>
                  <a:srgbClr val="C51A11"/>
                </a:solidFill>
              </a:rPr>
              <a:t>Bůh a Mojžíš</a:t>
            </a:r>
            <a:r>
              <a:rPr lang="es-ES" sz="2000" b="1" dirty="0">
                <a:solidFill>
                  <a:srgbClr val="C51A11"/>
                </a:solidFill>
              </a:rPr>
              <a:t>:</a:t>
            </a:r>
          </a:p>
          <a:p>
            <a:pPr lvl="1">
              <a:spcBef>
                <a:spcPts val="1200"/>
              </a:spcBef>
            </a:pPr>
            <a:r>
              <a:rPr lang="cs-CZ" sz="2000" b="1" dirty="0"/>
              <a:t>Stan setkávání</a:t>
            </a:r>
            <a:r>
              <a:rPr lang="es-ES" sz="2000" b="1" dirty="0"/>
              <a:t> (</a:t>
            </a:r>
            <a:r>
              <a:rPr lang="cs-CZ" sz="2000" b="1" dirty="0"/>
              <a:t>2. Mojžíšova</a:t>
            </a:r>
            <a:r>
              <a:rPr lang="es-ES" sz="2000" b="1" dirty="0"/>
              <a:t> 33</a:t>
            </a:r>
            <a:r>
              <a:rPr lang="cs-CZ" sz="2000" b="1" dirty="0"/>
              <a:t>,</a:t>
            </a:r>
            <a:r>
              <a:rPr lang="es-ES" sz="2000" b="1" dirty="0"/>
              <a:t>7-11)</a:t>
            </a:r>
          </a:p>
          <a:p>
            <a:pPr lvl="1">
              <a:spcBef>
                <a:spcPts val="1200"/>
              </a:spcBef>
            </a:pPr>
            <a:r>
              <a:rPr lang="cs-CZ" sz="2000" b="1" dirty="0"/>
              <a:t>Abychom tě poznali</a:t>
            </a:r>
            <a:r>
              <a:rPr lang="es-ES" sz="2000" b="1" dirty="0"/>
              <a:t> (</a:t>
            </a:r>
            <a:r>
              <a:rPr lang="cs-CZ" sz="2000" b="1" dirty="0"/>
              <a:t>2. Mojžíšova</a:t>
            </a:r>
            <a:r>
              <a:rPr lang="es-ES" sz="2000" b="1" dirty="0"/>
              <a:t> 33</a:t>
            </a:r>
            <a:r>
              <a:rPr lang="cs-CZ" sz="2000" b="1" dirty="0"/>
              <a:t>,</a:t>
            </a:r>
            <a:r>
              <a:rPr lang="es-ES" sz="2000" b="1" dirty="0"/>
              <a:t>12-17)</a:t>
            </a:r>
          </a:p>
          <a:p>
            <a:pPr>
              <a:spcBef>
                <a:spcPts val="1200"/>
              </a:spcBef>
            </a:pPr>
            <a:r>
              <a:rPr lang="cs-CZ" sz="2000" b="1" dirty="0">
                <a:solidFill>
                  <a:srgbClr val="AD0CBA"/>
                </a:solidFill>
              </a:rPr>
              <a:t>Boží sláva</a:t>
            </a:r>
            <a:r>
              <a:rPr lang="es-ES" sz="2000" b="1" dirty="0">
                <a:solidFill>
                  <a:srgbClr val="AD0CBA"/>
                </a:solidFill>
              </a:rPr>
              <a:t>:</a:t>
            </a:r>
          </a:p>
          <a:p>
            <a:pPr lvl="1">
              <a:spcBef>
                <a:spcPts val="1200"/>
              </a:spcBef>
            </a:pPr>
            <a:r>
              <a:rPr lang="cs-CZ" sz="2000" b="1" dirty="0"/>
              <a:t>„Dovol mi spatřit tvou slávu!“</a:t>
            </a:r>
            <a:r>
              <a:rPr lang="es-ES" sz="2000" b="1" dirty="0"/>
              <a:t> (</a:t>
            </a:r>
            <a:r>
              <a:rPr lang="cs-CZ" sz="2000" b="1" dirty="0"/>
              <a:t>2. Mojžíšova</a:t>
            </a:r>
            <a:r>
              <a:rPr lang="es-ES" sz="2000" b="1" dirty="0"/>
              <a:t> 33</a:t>
            </a:r>
            <a:r>
              <a:rPr lang="cs-CZ" sz="2000" b="1" dirty="0"/>
              <a:t>,</a:t>
            </a:r>
            <a:r>
              <a:rPr lang="es-ES" sz="2000" b="1" dirty="0"/>
              <a:t>18-23)</a:t>
            </a:r>
          </a:p>
          <a:p>
            <a:pPr lvl="1">
              <a:spcBef>
                <a:spcPts val="1200"/>
              </a:spcBef>
            </a:pPr>
            <a:r>
              <a:rPr lang="cs-CZ" sz="2000" b="1" dirty="0" err="1"/>
              <a:t>Sebezjevení</a:t>
            </a:r>
            <a:r>
              <a:rPr lang="cs-CZ" sz="2000" b="1" dirty="0"/>
              <a:t> Boha</a:t>
            </a:r>
            <a:r>
              <a:rPr lang="es-ES" sz="2000" b="1" dirty="0"/>
              <a:t> (</a:t>
            </a:r>
            <a:r>
              <a:rPr lang="cs-CZ" sz="2000" b="1" dirty="0"/>
              <a:t>2. Mojžíšova</a:t>
            </a:r>
            <a:r>
              <a:rPr lang="es-ES" sz="2000" b="1" dirty="0"/>
              <a:t> 34</a:t>
            </a:r>
            <a:r>
              <a:rPr lang="cs-CZ" sz="2000" b="1" dirty="0"/>
              <a:t>,</a:t>
            </a:r>
            <a:r>
              <a:rPr lang="es-ES" sz="2000" b="1" dirty="0"/>
              <a:t>1-28)</a:t>
            </a:r>
          </a:p>
          <a:p>
            <a:pPr lvl="1">
              <a:spcBef>
                <a:spcPts val="1200"/>
              </a:spcBef>
            </a:pPr>
            <a:r>
              <a:rPr lang="cs-CZ" sz="2000" b="1" dirty="0"/>
              <a:t>Mojžíšova zářící tvář</a:t>
            </a:r>
            <a:r>
              <a:rPr lang="es-ES" sz="2000" b="1" dirty="0"/>
              <a:t> (</a:t>
            </a:r>
            <a:r>
              <a:rPr lang="cs-CZ" sz="2000" b="1" dirty="0"/>
              <a:t>2. Mojžíšova</a:t>
            </a:r>
            <a:r>
              <a:rPr lang="es-ES" sz="2000" b="1" dirty="0"/>
              <a:t> 34</a:t>
            </a:r>
            <a:r>
              <a:rPr lang="cs-CZ" sz="2000" b="1" dirty="0"/>
              <a:t>,</a:t>
            </a:r>
            <a:r>
              <a:rPr lang="es-ES" sz="2000" b="1" dirty="0"/>
              <a:t>29-35)</a:t>
            </a:r>
          </a:p>
        </p:txBody>
      </p:sp>
      <p:sp>
        <p:nvSpPr>
          <p:cNvPr id="3" name="CuadroTexto 2">
            <a:extLst>
              <a:ext uri="{FF2B5EF4-FFF2-40B4-BE49-F238E27FC236}">
                <a16:creationId xmlns:a16="http://schemas.microsoft.com/office/drawing/2014/main" id="{C5F8F89C-B17D-C939-1A98-46C40E927333}"/>
              </a:ext>
            </a:extLst>
          </p:cNvPr>
          <p:cNvSpPr txBox="1"/>
          <p:nvPr/>
        </p:nvSpPr>
        <p:spPr>
          <a:xfrm>
            <a:off x="180809" y="176153"/>
            <a:ext cx="6835877" cy="400110"/>
          </a:xfrm>
          <a:prstGeom prst="rect">
            <a:avLst/>
          </a:prstGeom>
          <a:noFill/>
        </p:spPr>
        <p:txBody>
          <a:bodyPr wrap="square" rtlCol="0">
            <a:spAutoFit/>
          </a:bodyPr>
          <a:lstStyle/>
          <a:p>
            <a:pPr>
              <a:spcBef>
                <a:spcPts val="600"/>
              </a:spcBef>
            </a:pPr>
            <a:r>
              <a:rPr lang="es-ES" sz="2000" b="1" dirty="0"/>
              <a:t>O tom není pochyb. Bůh a Mojžíš se stali blízkými přáteli.</a:t>
            </a:r>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0809" y="3852370"/>
            <a:ext cx="1966943"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2769" y="3850827"/>
            <a:ext cx="2141243"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372375" flipH="1">
            <a:off x="5310648" y="5966372"/>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372375" flipH="1">
            <a:off x="5310648" y="6435768"/>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72375" flipH="1">
            <a:off x="5310648" y="4585714"/>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72375" flipH="1">
            <a:off x="5310648" y="5496975"/>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0372375" flipH="1">
            <a:off x="5310648" y="4136947"/>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72039" y="4960073"/>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72039" y="3570507"/>
            <a:ext cx="351503" cy="35150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93037CE7-DC7D-817B-7526-78281B80908D}"/>
              </a:ext>
            </a:extLst>
          </p:cNvPr>
          <p:cNvSpPr txBox="1"/>
          <p:nvPr/>
        </p:nvSpPr>
        <p:spPr>
          <a:xfrm>
            <a:off x="180808" y="2605131"/>
            <a:ext cx="6835877" cy="1015663"/>
          </a:xfrm>
          <a:prstGeom prst="rect">
            <a:avLst/>
          </a:prstGeom>
          <a:noFill/>
        </p:spPr>
        <p:txBody>
          <a:bodyPr wrap="square">
            <a:spAutoFit/>
          </a:bodyPr>
          <a:lstStyle/>
          <a:p>
            <a:pPr>
              <a:spcBef>
                <a:spcPts val="600"/>
              </a:spcBef>
            </a:pPr>
            <a:r>
              <a:rPr lang="cs-CZ" sz="2000" b="1" dirty="0"/>
              <a:t>33. a 34. kapitola druhé </a:t>
            </a:r>
            <a:r>
              <a:rPr lang="cs-CZ" sz="2000" b="1" dirty="0" err="1"/>
              <a:t>kniky</a:t>
            </a:r>
            <a:r>
              <a:rPr lang="cs-CZ" sz="2000" b="1" dirty="0"/>
              <a:t> Mojžíšovy</a:t>
            </a:r>
            <a:r>
              <a:rPr lang="es-ES" sz="2000" b="1" dirty="0"/>
              <a:t> zaznamenávají zvláštní okamžik v tomto intenzivním vztahu: Mojžíšovu žádost vidět Boží slávu.</a:t>
            </a:r>
          </a:p>
        </p:txBody>
      </p:sp>
      <p:sp>
        <p:nvSpPr>
          <p:cNvPr id="8" name="CuadroTexto 7">
            <a:extLst>
              <a:ext uri="{FF2B5EF4-FFF2-40B4-BE49-F238E27FC236}">
                <a16:creationId xmlns:a16="http://schemas.microsoft.com/office/drawing/2014/main" id="{528B8A36-E312-0914-A38F-AFCE96E10FDF}"/>
              </a:ext>
            </a:extLst>
          </p:cNvPr>
          <p:cNvSpPr txBox="1"/>
          <p:nvPr/>
        </p:nvSpPr>
        <p:spPr>
          <a:xfrm>
            <a:off x="180808" y="1590288"/>
            <a:ext cx="6835876" cy="1015663"/>
          </a:xfrm>
          <a:prstGeom prst="rect">
            <a:avLst/>
          </a:prstGeom>
          <a:noFill/>
        </p:spPr>
        <p:txBody>
          <a:bodyPr wrap="square">
            <a:spAutoFit/>
          </a:bodyPr>
          <a:lstStyle/>
          <a:p>
            <a:pPr>
              <a:spcBef>
                <a:spcPts val="600"/>
              </a:spcBef>
            </a:pPr>
            <a:r>
              <a:rPr lang="es-ES" sz="2000" b="1" dirty="0"/>
              <a:t>Jejich přátelství bylo posíleno při různých setkáních, která měli na hoře Sinaj, a rostlo až do dne, kdy Bůh povolal Mojžíše k odpočinku.</a:t>
            </a:r>
          </a:p>
        </p:txBody>
      </p:sp>
      <p:sp>
        <p:nvSpPr>
          <p:cNvPr id="12" name="CuadroTexto 11">
            <a:extLst>
              <a:ext uri="{FF2B5EF4-FFF2-40B4-BE49-F238E27FC236}">
                <a16:creationId xmlns:a16="http://schemas.microsoft.com/office/drawing/2014/main" id="{A7E4D188-715A-647A-D648-4971A482D35B}"/>
              </a:ext>
            </a:extLst>
          </p:cNvPr>
          <p:cNvSpPr txBox="1"/>
          <p:nvPr/>
        </p:nvSpPr>
        <p:spPr>
          <a:xfrm>
            <a:off x="180807" y="575444"/>
            <a:ext cx="6835876" cy="1015663"/>
          </a:xfrm>
          <a:prstGeom prst="rect">
            <a:avLst/>
          </a:prstGeom>
          <a:noFill/>
        </p:spPr>
        <p:txBody>
          <a:bodyPr wrap="square">
            <a:spAutoFit/>
          </a:bodyPr>
          <a:lstStyle/>
          <a:p>
            <a:pPr>
              <a:spcBef>
                <a:spcPts val="600"/>
              </a:spcBef>
            </a:pPr>
            <a:r>
              <a:rPr lang="es-ES" sz="2000" b="1" dirty="0"/>
              <a:t>Nestalo se to přes noc. Byl to pomalý proces. Začalo to </a:t>
            </a:r>
            <a:r>
              <a:rPr lang="cs-CZ" sz="2000" b="1" dirty="0"/>
              <a:t>             </a:t>
            </a:r>
            <a:r>
              <a:rPr lang="es-ES" sz="2000" b="1" dirty="0"/>
              <a:t>v jeho raném věku, když mu jeho matka vyprávěla o úžas</a:t>
            </a:r>
            <a:r>
              <a:rPr lang="cs-CZ" sz="2000" b="1" dirty="0"/>
              <a:t>-</a:t>
            </a:r>
            <a:r>
              <a:rPr lang="es-ES" sz="2000" b="1" dirty="0"/>
              <a:t>ném Bohu, kterému sloužili.</a:t>
            </a:r>
          </a:p>
        </p:txBody>
      </p:sp>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360"/>
                                          </p:val>
                                        </p:tav>
                                        <p:tav tm="100000">
                                          <p:val>
                                            <p:fltVal val="0"/>
                                          </p:val>
                                        </p:tav>
                                      </p:tavLst>
                                    </p:anim>
                                    <p:animEffect transition="in" filter="fade">
                                      <p:cBhvr>
                                        <p:cTn id="27" dur="500"/>
                                        <p:tgtEl>
                                          <p:spTgt spid="9"/>
                                        </p:tgtEl>
                                      </p:cBhvr>
                                    </p:animEffect>
                                  </p:childTnLst>
                                </p:cTn>
                              </p:par>
                            </p:childTnLst>
                          </p:cTn>
                        </p:par>
                        <p:par>
                          <p:cTn id="28" fill="hold">
                            <p:stCondLst>
                              <p:cond delay="50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49" presetClass="entr" presetSubtype="0" decel="1000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360"/>
                                          </p:val>
                                        </p:tav>
                                        <p:tav tm="100000">
                                          <p:val>
                                            <p:fltVal val="0"/>
                                          </p:val>
                                        </p:tav>
                                      </p:tavLst>
                                    </p:anim>
                                    <p:animEffect transition="in" filter="fade">
                                      <p:cBhvr>
                                        <p:cTn id="41" dur="500"/>
                                        <p:tgtEl>
                                          <p:spTgt spid="13"/>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4*#ppt_w"/>
                                          </p:val>
                                        </p:tav>
                                        <p:tav tm="100000">
                                          <p:val>
                                            <p:strVal val="#ppt_w"/>
                                          </p:val>
                                        </p:tav>
                                      </p:tavLst>
                                    </p:anim>
                                    <p:anim calcmode="lin" valueType="num">
                                      <p:cBhvr>
                                        <p:cTn id="56" dur="500" fill="hold"/>
                                        <p:tgtEl>
                                          <p:spTgt spid="28"/>
                                        </p:tgtEl>
                                        <p:attrNameLst>
                                          <p:attrName>ppt_h</p:attrName>
                                        </p:attrNameLst>
                                      </p:cBhvr>
                                      <p:tavLst>
                                        <p:tav tm="0">
                                          <p:val>
                                            <p:strVal val="4*#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 calcmode="lin" valueType="num">
                                      <p:cBhvr>
                                        <p:cTn id="66" dur="500" fill="hold"/>
                                        <p:tgtEl>
                                          <p:spTgt spid="23"/>
                                        </p:tgtEl>
                                        <p:attrNameLst>
                                          <p:attrName>style.rotation</p:attrName>
                                        </p:attrNameLst>
                                      </p:cBhvr>
                                      <p:tavLst>
                                        <p:tav tm="0">
                                          <p:val>
                                            <p:fltVal val="90"/>
                                          </p:val>
                                        </p:tav>
                                        <p:tav tm="100000">
                                          <p:val>
                                            <p:fltVal val="0"/>
                                          </p:val>
                                        </p:tav>
                                      </p:tavLst>
                                    </p:anim>
                                    <p:animEffect transition="in" filter="fade">
                                      <p:cBhvr>
                                        <p:cTn id="67" dur="500"/>
                                        <p:tgtEl>
                                          <p:spTgt spid="23"/>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31"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4*#ppt_w"/>
                                          </p:val>
                                        </p:tav>
                                        <p:tav tm="100000">
                                          <p:val>
                                            <p:strVal val="#ppt_w"/>
                                          </p:val>
                                        </p:tav>
                                      </p:tavLst>
                                    </p:anim>
                                    <p:anim calcmode="lin" valueType="num">
                                      <p:cBhvr>
                                        <p:cTn id="88" dur="500" fill="hold"/>
                                        <p:tgtEl>
                                          <p:spTgt spid="27"/>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left)">
                                      <p:cBhvr>
                                        <p:cTn id="92" dur="500"/>
                                        <p:tgtEl>
                                          <p:spTgt spid="2">
                                            <p:txEl>
                                              <p:pRg st="3" end="3"/>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left)">
                                      <p:cBhvr>
                                        <p:cTn id="103" dur="500"/>
                                        <p:tgtEl>
                                          <p:spTgt spid="2">
                                            <p:txEl>
                                              <p:pRg st="4" end="4"/>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5" end="5"/>
                                            </p:txEl>
                                          </p:spTgt>
                                        </p:tgtEl>
                                        <p:attrNameLst>
                                          <p:attrName>style.visibility</p:attrName>
                                        </p:attrNameLst>
                                      </p:cBhvr>
                                      <p:to>
                                        <p:strVal val="visible"/>
                                      </p:to>
                                    </p:set>
                                    <p:animEffect transition="in" filter="wipe(left)">
                                      <p:cBhvr>
                                        <p:cTn id="114" dur="500"/>
                                        <p:tgtEl>
                                          <p:spTgt spid="2">
                                            <p:txEl>
                                              <p:pRg st="5" end="5"/>
                                            </p:txEl>
                                          </p:spTgt>
                                        </p:tgtEl>
                                      </p:cBhvr>
                                    </p:animEffect>
                                  </p:childTnLst>
                                </p:cTn>
                              </p:par>
                            </p:childTnLst>
                          </p:cTn>
                        </p:par>
                        <p:par>
                          <p:cTn id="115" fill="hold">
                            <p:stCondLst>
                              <p:cond delay="3000"/>
                            </p:stCondLst>
                            <p:childTnLst>
                              <p:par>
                                <p:cTn id="116" presetID="31" presetClass="entr" presetSubtype="0" fill="hold" nodeType="after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90"/>
                                          </p:val>
                                        </p:tav>
                                        <p:tav tm="100000">
                                          <p:val>
                                            <p:fltVal val="0"/>
                                          </p:val>
                                        </p:tav>
                                      </p:tavLst>
                                    </p:anim>
                                    <p:animEffect transition="in" filter="fade">
                                      <p:cBhvr>
                                        <p:cTn id="121" dur="500"/>
                                        <p:tgtEl>
                                          <p:spTgt spid="17"/>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cs-CZ"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BŮH</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a:p>
            <a:pPr algn="ctr"/>
            <a:r>
              <a:rPr lang="cs-CZ"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A</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MO</a:t>
            </a:r>
            <a:r>
              <a:rPr lang="cs-CZ"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JŽÍŠ</a:t>
            </a:r>
            <a:endPar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cs-CZ" sz="4000" b="1" dirty="0">
                <a:ln/>
                <a:solidFill>
                  <a:schemeClr val="bg2">
                    <a:lumMod val="60000"/>
                    <a:lumOff val="40000"/>
                  </a:schemeClr>
                </a:solidFill>
                <a:effectLst>
                  <a:outerShdw blurRad="38100" dist="38100" dir="2700000" algn="tl">
                    <a:srgbClr val="000000"/>
                  </a:outerShdw>
                </a:effectLst>
              </a:rPr>
              <a:t>STAN SETKÁVÁNÍ</a:t>
            </a:r>
            <a:r>
              <a:rPr lang="es-ES" sz="4000" b="1" dirty="0">
                <a:ln/>
                <a:solidFill>
                  <a:schemeClr val="bg2">
                    <a:lumMod val="60000"/>
                    <a:lumOff val="40000"/>
                  </a:schemeClr>
                </a:solidFill>
                <a:effectLst>
                  <a:outerShdw blurRad="38100" dist="38100" dir="2700000" algn="tl">
                    <a:srgbClr val="000000"/>
                  </a:outerShdw>
                </a:effectLst>
              </a:rPr>
              <a:t> </a:t>
            </a:r>
          </a:p>
        </p:txBody>
      </p:sp>
      <p:sp>
        <p:nvSpPr>
          <p:cNvPr id="5" name="CuadroTexto 4">
            <a:extLst>
              <a:ext uri="{FF2B5EF4-FFF2-40B4-BE49-F238E27FC236}">
                <a16:creationId xmlns:a16="http://schemas.microsoft.com/office/drawing/2014/main" id="{0FDC28F9-BE36-684B-52CA-9A0CBFEA0B73}"/>
              </a:ext>
            </a:extLst>
          </p:cNvPr>
          <p:cNvSpPr txBox="1"/>
          <p:nvPr/>
        </p:nvSpPr>
        <p:spPr>
          <a:xfrm>
            <a:off x="262250" y="597322"/>
            <a:ext cx="5946060" cy="1138773"/>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cs-CZ"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Kdykoli Mojžíš vcházel do stanu, sestupoval oblakový sloup a stál u vchodu do stanu.                     A Hospodin rozmlouval s Mojžíšem</a:t>
            </a: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a:t>
            </a:r>
            <a:r>
              <a:rPr lang="cs-CZ"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cs-CZ"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2. Mojžíšova</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 33</a:t>
            </a:r>
            <a:r>
              <a:rPr lang="cs-CZ"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9)</a:t>
            </a:r>
          </a:p>
        </p:txBody>
      </p:sp>
      <p:sp>
        <p:nvSpPr>
          <p:cNvPr id="6" name="CuadroTexto 5">
            <a:extLst>
              <a:ext uri="{FF2B5EF4-FFF2-40B4-BE49-F238E27FC236}">
                <a16:creationId xmlns:a16="http://schemas.microsoft.com/office/drawing/2014/main" id="{4BC6DD00-E1DF-E4A6-4A5C-02788B50D1BE}"/>
              </a:ext>
            </a:extLst>
          </p:cNvPr>
          <p:cNvSpPr txBox="1"/>
          <p:nvPr/>
        </p:nvSpPr>
        <p:spPr>
          <a:xfrm>
            <a:off x="250735" y="1922272"/>
            <a:ext cx="5946060" cy="707886"/>
          </a:xfrm>
          <a:prstGeom prst="rect">
            <a:avLst/>
          </a:prstGeom>
          <a:noFill/>
        </p:spPr>
        <p:txBody>
          <a:bodyPr wrap="square" rtlCol="0">
            <a:spAutoFit/>
          </a:bodyPr>
          <a:lstStyle/>
          <a:p>
            <a:pPr>
              <a:spcBef>
                <a:spcPts val="600"/>
              </a:spcBef>
            </a:pPr>
            <a:r>
              <a:rPr lang="es-ES" sz="2000" b="1" dirty="0"/>
              <a:t>Mojžíš se setkal s Bohem ve svatostánku, kde </a:t>
            </a:r>
            <a:r>
              <a:rPr lang="cs-CZ" sz="2000" b="1" dirty="0"/>
              <a:t>                    </a:t>
            </a:r>
            <a:r>
              <a:rPr lang="es-ES" sz="2000" b="1" dirty="0"/>
              <a:t>s Ním mluvil tváří v tvář (</a:t>
            </a:r>
            <a:r>
              <a:rPr lang="cs-CZ" sz="2000" b="1" dirty="0"/>
              <a:t>2</a:t>
            </a:r>
            <a:r>
              <a:rPr lang="es-ES" sz="2000" b="1" dirty="0"/>
              <a:t>.</a:t>
            </a:r>
            <a:r>
              <a:rPr lang="cs-CZ" sz="2000" b="1" dirty="0"/>
              <a:t> Mojžíšova</a:t>
            </a:r>
            <a:r>
              <a:rPr lang="es-ES" sz="2000" b="1" dirty="0"/>
              <a:t> 33</a:t>
            </a:r>
            <a:r>
              <a:rPr lang="cs-CZ" sz="2000" b="1" dirty="0"/>
              <a:t>,</a:t>
            </a:r>
            <a:r>
              <a:rPr lang="es-ES" sz="2000" b="1" dirty="0"/>
              <a:t>7-11).</a:t>
            </a:r>
          </a:p>
        </p:txBody>
      </p:sp>
      <p:sp>
        <p:nvSpPr>
          <p:cNvPr id="4" name="CuadroTexto 3">
            <a:extLst>
              <a:ext uri="{FF2B5EF4-FFF2-40B4-BE49-F238E27FC236}">
                <a16:creationId xmlns:a16="http://schemas.microsoft.com/office/drawing/2014/main" id="{0DDA2C85-079B-C25A-A230-E42B74AE555A}"/>
              </a:ext>
            </a:extLst>
          </p:cNvPr>
          <p:cNvSpPr txBox="1"/>
          <p:nvPr/>
        </p:nvSpPr>
        <p:spPr>
          <a:xfrm>
            <a:off x="262250" y="5771590"/>
            <a:ext cx="5934545" cy="1015663"/>
          </a:xfrm>
          <a:prstGeom prst="rect">
            <a:avLst/>
          </a:prstGeom>
          <a:noFill/>
        </p:spPr>
        <p:txBody>
          <a:bodyPr wrap="square">
            <a:spAutoFit/>
          </a:bodyPr>
          <a:lstStyle/>
          <a:p>
            <a:pPr>
              <a:spcBef>
                <a:spcPts val="600"/>
              </a:spcBef>
            </a:pPr>
            <a:r>
              <a:rPr lang="es-ES" sz="2000" b="1" dirty="0"/>
              <a:t>Mojžíš se stal věrným Božím služebníkem </a:t>
            </a:r>
            <a:r>
              <a:rPr lang="cs-CZ" sz="2000" b="1" dirty="0"/>
              <a:t>                    </a:t>
            </a:r>
            <a:r>
              <a:rPr lang="es-ES" sz="2000" b="1" dirty="0"/>
              <a:t>(</a:t>
            </a:r>
            <a:r>
              <a:rPr lang="cs-CZ" sz="2000" b="1" dirty="0"/>
              <a:t>list </a:t>
            </a:r>
            <a:r>
              <a:rPr lang="es-ES" sz="2000" b="1" dirty="0"/>
              <a:t>Ž</a:t>
            </a:r>
            <a:r>
              <a:rPr lang="cs-CZ" sz="2000" b="1" dirty="0"/>
              <a:t>i</a:t>
            </a:r>
            <a:r>
              <a:rPr lang="es-ES" sz="2000" b="1" dirty="0"/>
              <a:t>d</a:t>
            </a:r>
            <a:r>
              <a:rPr lang="cs-CZ" sz="2000" b="1" dirty="0" err="1"/>
              <a:t>ům</a:t>
            </a:r>
            <a:r>
              <a:rPr lang="es-ES" sz="2000" b="1" dirty="0"/>
              <a:t> 3,5), neuhasitelným majákem </a:t>
            </a:r>
            <a:r>
              <a:rPr lang="cs-CZ" sz="2000" b="1" dirty="0"/>
              <a:t>                           </a:t>
            </a:r>
            <a:r>
              <a:rPr lang="es-ES" sz="2000" b="1" dirty="0"/>
              <a:t>v temnotách a příkladným prorokem.</a:t>
            </a:r>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46916429"/>
              </p:ext>
            </p:extLst>
          </p:nvPr>
        </p:nvGraphicFramePr>
        <p:xfrm>
          <a:off x="6479457"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a:extLst>
              <a:ext uri="{28A0092B-C50C-407E-A947-70E740481C1C}">
                <a14:useLocalDpi xmlns:a14="http://schemas.microsoft.com/office/drawing/2010/main"/>
              </a:ext>
            </a:extLst>
          </a:blip>
          <a:srcRect l="6008" r="2254"/>
          <a:stretch>
            <a:fillRect/>
          </a:stretch>
        </p:blipFill>
        <p:spPr>
          <a:xfrm>
            <a:off x="2507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3695700" y="2769713"/>
            <a:ext cx="2666999" cy="2554545"/>
          </a:xfrm>
          <a:prstGeom prst="rect">
            <a:avLst/>
          </a:prstGeom>
          <a:noFill/>
        </p:spPr>
        <p:txBody>
          <a:bodyPr wrap="square">
            <a:spAutoFit/>
          </a:bodyPr>
          <a:lstStyle/>
          <a:p>
            <a:pPr>
              <a:spcBef>
                <a:spcPts val="600"/>
              </a:spcBef>
            </a:pPr>
            <a:r>
              <a:rPr lang="es-ES" sz="2000" b="1" dirty="0"/>
              <a:t>Upřesnění: výraz "tváří v tvář" neznamenal, že se viděli fyzicky, ale že spolu vedli plynulý dialog (ačkoli Mojžíš nikdy neviděl Boží tvář).</a:t>
            </a:r>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lef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lef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lef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lef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lef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lef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lef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lef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a:extLst>
                <a:ext uri="{28A0092B-C50C-407E-A947-70E740481C1C}">
                  <a14:useLocalDpi xmlns:a14="http://schemas.microsoft.com/office/drawing/2010/main"/>
                </a:ext>
              </a:extLst>
            </a:blip>
            <a:srcRect/>
            <a:stretch>
              <a:fillRect t="-44000" b="-14000"/>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993300"/>
              </a:solidFill>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0" y="0"/>
            <a:ext cx="12191999" cy="769441"/>
          </a:xfrm>
          <a:prstGeom prst="rect">
            <a:avLst/>
          </a:prstGeom>
          <a:noFill/>
        </p:spPr>
        <p:txBody>
          <a:bodyPr wrap="square">
            <a:spAutoFit/>
          </a:bodyPr>
          <a:lstStyle/>
          <a:p>
            <a:pPr algn="ctr"/>
            <a:r>
              <a:rPr lang="cs-CZ"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ABYCHOM TĚ POZNALI</a:t>
            </a:r>
            <a:r>
              <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 </a:t>
            </a: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62379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93300"/>
                </a:solidFill>
                <a:latin typeface="Comic Sans MS" panose="030F0702030302020204" pitchFamily="66" charset="0"/>
              </a:rPr>
              <a:t>“</a:t>
            </a:r>
            <a:r>
              <a:rPr lang="cs-CZ" b="1" dirty="0">
                <a:solidFill>
                  <a:srgbClr val="993300"/>
                </a:solidFill>
                <a:latin typeface="Comic Sans MS" panose="030F0702030302020204" pitchFamily="66" charset="0"/>
              </a:rPr>
              <a:t>Jestliže jsem nyní u tebe nalezl milost, dej mi poznat svou cestu, abych poznal tebe a našel u tebe milost; pohleď, vždyť tento pronárod je tvůj lid</a:t>
            </a:r>
            <a:r>
              <a:rPr lang="es-ES" b="1" dirty="0">
                <a:solidFill>
                  <a:srgbClr val="993300"/>
                </a:solidFill>
                <a:latin typeface="Comic Sans MS" panose="030F0702030302020204" pitchFamily="66" charset="0"/>
              </a:rPr>
              <a:t>” </a:t>
            </a:r>
            <a:r>
              <a:rPr lang="es-ES" sz="1400" b="1" dirty="0">
                <a:solidFill>
                  <a:srgbClr val="993300"/>
                </a:solidFill>
                <a:latin typeface="Comic Sans MS" panose="030F0702030302020204" pitchFamily="66" charset="0"/>
              </a:rPr>
              <a:t>(</a:t>
            </a:r>
            <a:r>
              <a:rPr lang="cs-CZ" sz="1400" b="1" dirty="0">
                <a:solidFill>
                  <a:srgbClr val="993300"/>
                </a:solidFill>
                <a:latin typeface="Comic Sans MS" panose="030F0702030302020204" pitchFamily="66" charset="0"/>
              </a:rPr>
              <a:t>2. Mojžíšova</a:t>
            </a:r>
            <a:r>
              <a:rPr lang="es-ES" sz="1400" b="1" dirty="0">
                <a:solidFill>
                  <a:srgbClr val="993300"/>
                </a:solidFill>
                <a:latin typeface="Comic Sans MS" panose="030F0702030302020204" pitchFamily="66" charset="0"/>
              </a:rPr>
              <a:t> 33</a:t>
            </a:r>
            <a:r>
              <a:rPr lang="cs-CZ" sz="1400" b="1" dirty="0">
                <a:solidFill>
                  <a:srgbClr val="993300"/>
                </a:solidFill>
                <a:latin typeface="Comic Sans MS" panose="030F0702030302020204" pitchFamily="66" charset="0"/>
              </a:rPr>
              <a:t>,</a:t>
            </a:r>
            <a:r>
              <a:rPr lang="es-ES" sz="1400" b="1" dirty="0">
                <a:solidFill>
                  <a:srgbClr val="993300"/>
                </a:solidFill>
                <a:latin typeface="Comic Sans MS" panose="030F0702030302020204" pitchFamily="66" charset="0"/>
              </a:rPr>
              <a:t>13)</a:t>
            </a:r>
          </a:p>
        </p:txBody>
      </p:sp>
      <p:sp>
        <p:nvSpPr>
          <p:cNvPr id="6" name="CuadroTexto 5">
            <a:extLst>
              <a:ext uri="{FF2B5EF4-FFF2-40B4-BE49-F238E27FC236}">
                <a16:creationId xmlns:a16="http://schemas.microsoft.com/office/drawing/2014/main" id="{8D72C415-C1FE-09CA-F7C6-21698B6DB0A5}"/>
              </a:ext>
            </a:extLst>
          </p:cNvPr>
          <p:cNvSpPr txBox="1"/>
          <p:nvPr/>
        </p:nvSpPr>
        <p:spPr>
          <a:xfrm>
            <a:off x="371475" y="1237913"/>
            <a:ext cx="11619389" cy="707886"/>
          </a:xfrm>
          <a:prstGeom prst="rect">
            <a:avLst/>
          </a:prstGeom>
          <a:noFill/>
        </p:spPr>
        <p:txBody>
          <a:bodyPr wrap="square" rtlCol="0">
            <a:spAutoFit/>
          </a:bodyPr>
          <a:lstStyle/>
          <a:p>
            <a:pPr>
              <a:spcBef>
                <a:spcPts val="600"/>
              </a:spcBef>
            </a:pPr>
            <a:r>
              <a:rPr lang="es-ES" sz="2000" b="1" dirty="0"/>
              <a:t>Když Bůh řekl Mojžíšovi, že nebude doprovázet lid do Kanaánu (</a:t>
            </a:r>
            <a:r>
              <a:rPr lang="cs-CZ" sz="2000" b="1" dirty="0"/>
              <a:t>2</a:t>
            </a:r>
            <a:r>
              <a:rPr lang="es-ES" sz="2000" b="1" dirty="0"/>
              <a:t>.</a:t>
            </a:r>
            <a:r>
              <a:rPr lang="cs-CZ" sz="2000" b="1" dirty="0"/>
              <a:t> Mojžíšova</a:t>
            </a:r>
            <a:r>
              <a:rPr lang="es-ES" sz="2000" b="1" dirty="0"/>
              <a:t> 33</a:t>
            </a:r>
            <a:r>
              <a:rPr lang="cs-CZ" sz="2000" b="1" dirty="0"/>
              <a:t>,</a:t>
            </a:r>
            <a:r>
              <a:rPr lang="es-ES" sz="2000" b="1" dirty="0"/>
              <a:t>1-3), </a:t>
            </a:r>
            <a:r>
              <a:rPr lang="cs-CZ" sz="2000" b="1" dirty="0"/>
              <a:t>n</a:t>
            </a:r>
            <a:r>
              <a:rPr lang="es-ES" sz="2000" b="1" dirty="0"/>
              <a:t>ásledoval zajímavý rozhovor (</a:t>
            </a:r>
            <a:r>
              <a:rPr lang="cs-CZ" sz="2000" b="1" dirty="0"/>
              <a:t>2</a:t>
            </a:r>
            <a:r>
              <a:rPr lang="es-ES" sz="2000" b="1" dirty="0"/>
              <a:t>.</a:t>
            </a:r>
            <a:r>
              <a:rPr lang="cs-CZ" sz="2000" b="1" dirty="0"/>
              <a:t> Mojžíšova</a:t>
            </a:r>
            <a:r>
              <a:rPr lang="es-ES" sz="2000" b="1" dirty="0"/>
              <a:t> 33</a:t>
            </a:r>
            <a:r>
              <a:rPr lang="cs-CZ" sz="2000" b="1" dirty="0"/>
              <a:t>,</a:t>
            </a:r>
            <a:r>
              <a:rPr lang="es-ES" sz="2000" b="1" dirty="0"/>
              <a:t>12-17):</a:t>
            </a:r>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3109430965"/>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333375" y="4303455"/>
            <a:ext cx="5953125" cy="2246769"/>
          </a:xfrm>
          <a:prstGeom prst="rect">
            <a:avLst/>
          </a:prstGeom>
          <a:noFill/>
        </p:spPr>
        <p:txBody>
          <a:bodyPr wrap="square" rtlCol="0">
            <a:spAutoFit/>
          </a:bodyPr>
          <a:lstStyle/>
          <a:p>
            <a:pPr>
              <a:spcBef>
                <a:spcPts val="600"/>
              </a:spcBef>
            </a:pPr>
            <a:r>
              <a:rPr lang="es-ES" sz="2000" b="1" dirty="0"/>
              <a:t>Mojžíš strávil s Bohem 40 dní a obdržel Desatero přikázání a instrukce pro stavbu svatyně. Nyní byl opět před ním a přimlouval se za lid. Zdálo se, že zná Boha docela dobře, protože s ním mluvil velmi důvěrně. V jakém smyslu jsem ho tedy potřeboval znát (</a:t>
            </a:r>
            <a:r>
              <a:rPr lang="cs-CZ" sz="2000" b="1" dirty="0"/>
              <a:t>2</a:t>
            </a:r>
            <a:r>
              <a:rPr lang="es-ES" sz="2000" b="1" dirty="0"/>
              <a:t>.</a:t>
            </a:r>
            <a:r>
              <a:rPr lang="cs-CZ" sz="2000" b="1" dirty="0"/>
              <a:t> Mojžíšova</a:t>
            </a:r>
            <a:r>
              <a:rPr lang="es-ES" sz="2000" b="1" dirty="0"/>
              <a:t> 33</a:t>
            </a:r>
            <a:r>
              <a:rPr lang="cs-CZ" sz="2000" b="1" dirty="0"/>
              <a:t>,</a:t>
            </a:r>
            <a:r>
              <a:rPr lang="es-ES" sz="2000" b="1" dirty="0"/>
              <a:t>13)? V jakém smyslu ho </a:t>
            </a:r>
            <a:r>
              <a:rPr lang="cs-CZ" sz="2000" b="1" dirty="0"/>
              <a:t>i my</a:t>
            </a:r>
            <a:r>
              <a:rPr lang="es-ES" sz="2000" b="1" dirty="0"/>
              <a:t> potřebuje</a:t>
            </a:r>
            <a:r>
              <a:rPr lang="cs-CZ" sz="2000" b="1" dirty="0"/>
              <a:t>m</a:t>
            </a:r>
            <a:r>
              <a:rPr lang="es-ES" sz="2000" b="1" dirty="0"/>
              <a:t>e znát?</a:t>
            </a:r>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lef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lef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lef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lef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lef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lef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lef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lef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lef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lef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lef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lef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cs-CZ"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BOŽÍ </a:t>
            </a:r>
            <a: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S</a:t>
            </a:r>
            <a:r>
              <a:rPr lang="cs-CZ"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LÁVA</a:t>
            </a:r>
            <a:endPar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endParaRP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lum/>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B4BF231-77EE-5392-1739-F42916E97898}"/>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w="38100" h="38100"/>
            </a:sp3d>
          </a:bodyPr>
          <a:lstStyle/>
          <a:p>
            <a:pPr algn="ctr"/>
            <a:r>
              <a:rPr lang="cs-CZ" sz="4400" b="1" dirty="0">
                <a:ln w="0"/>
                <a:solidFill>
                  <a:schemeClr val="accent5">
                    <a:lumMod val="75000"/>
                  </a:schemeClr>
                </a:solidFill>
                <a:effectLst>
                  <a:reflection blurRad="6350" stA="53000" endA="300" endPos="35500" dir="5400000" sy="-90000" algn="bl" rotWithShape="0"/>
                </a:effectLst>
              </a:rPr>
              <a:t>„DOVOL MI SPATŘIT TVOU SLÁVU!“</a:t>
            </a:r>
            <a:r>
              <a:rPr lang="es-ES" sz="4400" b="1" dirty="0">
                <a:ln w="0"/>
                <a:solidFill>
                  <a:schemeClr val="accent5">
                    <a:lumMod val="75000"/>
                  </a:schemeClr>
                </a:solidFill>
                <a:effectLst>
                  <a:reflection blurRad="6350" stA="53000" endA="300" endPos="35500" dir="5400000" sy="-90000" algn="bl" rotWithShape="0"/>
                </a:effectLst>
              </a:rPr>
              <a:t> </a:t>
            </a:r>
          </a:p>
        </p:txBody>
      </p:sp>
      <p:sp>
        <p:nvSpPr>
          <p:cNvPr id="4" name="CuadroTexto 3">
            <a:extLst>
              <a:ext uri="{FF2B5EF4-FFF2-40B4-BE49-F238E27FC236}">
                <a16:creationId xmlns:a16="http://schemas.microsoft.com/office/drawing/2014/main" id="{A37753A0-0DE5-1279-EA99-BCBFA758DAD9}"/>
              </a:ext>
            </a:extLst>
          </p:cNvPr>
          <p:cNvSpPr txBox="1"/>
          <p:nvPr/>
        </p:nvSpPr>
        <p:spPr>
          <a:xfrm>
            <a:off x="1552575" y="674191"/>
            <a:ext cx="9086850" cy="369332"/>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a:t>
            </a:r>
            <a:r>
              <a:rPr lang="cs-CZ" b="1" dirty="0">
                <a:solidFill>
                  <a:schemeClr val="accent4">
                    <a:lumMod val="50000"/>
                  </a:schemeClr>
                </a:solidFill>
                <a:latin typeface="Comic Sans MS" panose="030F0702030302020204" pitchFamily="66" charset="0"/>
              </a:rPr>
              <a:t>I řekl</a:t>
            </a:r>
            <a:r>
              <a:rPr lang="es-ES" b="1" dirty="0">
                <a:solidFill>
                  <a:schemeClr val="accent4">
                    <a:lumMod val="50000"/>
                  </a:schemeClr>
                </a:solidFill>
                <a:latin typeface="Comic Sans MS" panose="030F0702030302020204" pitchFamily="66" charset="0"/>
              </a:rPr>
              <a:t>: ›</a:t>
            </a:r>
            <a:r>
              <a:rPr lang="cs-CZ" b="1" dirty="0">
                <a:solidFill>
                  <a:schemeClr val="accent4">
                    <a:lumMod val="50000"/>
                  </a:schemeClr>
                </a:solidFill>
                <a:latin typeface="Comic Sans MS" panose="030F0702030302020204" pitchFamily="66" charset="0"/>
              </a:rPr>
              <a:t>Dovol mi spatřit tvou slávu</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a:t>
            </a:r>
            <a:r>
              <a:rPr lang="cs-CZ" sz="1400" b="1" dirty="0">
                <a:solidFill>
                  <a:schemeClr val="accent4">
                    <a:lumMod val="50000"/>
                  </a:schemeClr>
                </a:solidFill>
                <a:latin typeface="Comic Sans MS" panose="030F0702030302020204" pitchFamily="66" charset="0"/>
              </a:rPr>
              <a:t>2. Mojžíšova</a:t>
            </a:r>
            <a:r>
              <a:rPr lang="es-ES" sz="1400" b="1" dirty="0">
                <a:solidFill>
                  <a:schemeClr val="accent4">
                    <a:lumMod val="50000"/>
                  </a:schemeClr>
                </a:solidFill>
                <a:latin typeface="Comic Sans MS" panose="030F0702030302020204" pitchFamily="66" charset="0"/>
              </a:rPr>
              <a:t> 33</a:t>
            </a:r>
            <a:r>
              <a:rPr lang="cs-CZ" sz="1400" b="1" dirty="0">
                <a:solidFill>
                  <a:schemeClr val="accent4">
                    <a:lumMod val="50000"/>
                  </a:schemeClr>
                </a:solidFill>
                <a:latin typeface="Comic Sans MS" panose="030F0702030302020204" pitchFamily="66" charset="0"/>
              </a:rPr>
              <a:t>,</a:t>
            </a:r>
            <a:r>
              <a:rPr lang="es-ES" sz="1400" b="1" dirty="0">
                <a:solidFill>
                  <a:schemeClr val="accent4">
                    <a:lumMod val="50000"/>
                  </a:schemeClr>
                </a:solidFill>
                <a:latin typeface="Comic Sans MS" panose="030F0702030302020204" pitchFamily="66" charset="0"/>
              </a:rPr>
              <a:t>18)</a:t>
            </a: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3891910977"/>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4677453" y="4432102"/>
            <a:ext cx="7399568" cy="1015663"/>
          </a:xfrm>
          <a:prstGeom prst="rect">
            <a:avLst/>
          </a:prstGeom>
          <a:noFill/>
        </p:spPr>
        <p:txBody>
          <a:bodyPr wrap="square" rtlCol="0">
            <a:spAutoFit/>
          </a:bodyPr>
          <a:lstStyle/>
          <a:p>
            <a:pPr>
              <a:spcBef>
                <a:spcPts val="600"/>
              </a:spcBef>
            </a:pPr>
            <a:r>
              <a:rPr lang="es-ES" sz="2000" b="1" dirty="0"/>
              <a:t>Ellen G. Whiteová dodává, že Boží sláva je dát moc svým dětem. obejmout kajícné hříšníky a poskytnout vše potřebné pro jej</a:t>
            </a:r>
            <a:r>
              <a:rPr lang="cs-CZ" sz="2000" b="1" dirty="0" err="1"/>
              <a:t>ich</a:t>
            </a:r>
            <a:r>
              <a:rPr lang="cs-CZ" sz="2000" b="1" dirty="0"/>
              <a:t> proměnu</a:t>
            </a:r>
            <a:r>
              <a:rPr lang="es-ES" sz="2000" b="1" dirty="0"/>
              <a:t>.</a:t>
            </a:r>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0025" y="1199020"/>
            <a:ext cx="4373332" cy="5563850"/>
          </a:xfrm>
          <a:prstGeom prst="rect">
            <a:avLst/>
          </a:prstGeom>
        </p:spPr>
      </p:pic>
      <p:sp>
        <p:nvSpPr>
          <p:cNvPr id="9" name="CuadroTexto 8">
            <a:extLst>
              <a:ext uri="{FF2B5EF4-FFF2-40B4-BE49-F238E27FC236}">
                <a16:creationId xmlns:a16="http://schemas.microsoft.com/office/drawing/2014/main" id="{0F1BD2D8-D812-83E7-53AC-F828E9AA9801}"/>
              </a:ext>
            </a:extLst>
          </p:cNvPr>
          <p:cNvSpPr txBox="1"/>
          <p:nvPr/>
        </p:nvSpPr>
        <p:spPr>
          <a:xfrm>
            <a:off x="4677452" y="6140262"/>
            <a:ext cx="7514547" cy="707886"/>
          </a:xfrm>
          <a:prstGeom prst="rect">
            <a:avLst/>
          </a:prstGeom>
          <a:noFill/>
        </p:spPr>
        <p:txBody>
          <a:bodyPr wrap="square">
            <a:spAutoFit/>
          </a:bodyPr>
          <a:lstStyle/>
          <a:p>
            <a:pPr>
              <a:spcBef>
                <a:spcPts val="600"/>
              </a:spcBef>
            </a:pPr>
            <a:r>
              <a:rPr lang="es-ES" sz="2000" b="1" dirty="0"/>
              <a:t>Když se podíváme na kříž, máme největší zjevení Boží slávy, dobroty a charakteru.</a:t>
            </a:r>
          </a:p>
        </p:txBody>
      </p:sp>
      <p:sp>
        <p:nvSpPr>
          <p:cNvPr id="11" name="CuadroTexto 10">
            <a:extLst>
              <a:ext uri="{FF2B5EF4-FFF2-40B4-BE49-F238E27FC236}">
                <a16:creationId xmlns:a16="http://schemas.microsoft.com/office/drawing/2014/main" id="{91998834-3B11-CB57-8EE1-EE96C2979D8B}"/>
              </a:ext>
            </a:extLst>
          </p:cNvPr>
          <p:cNvSpPr txBox="1"/>
          <p:nvPr/>
        </p:nvSpPr>
        <p:spPr>
          <a:xfrm>
            <a:off x="4677452" y="5448776"/>
            <a:ext cx="7514548" cy="707886"/>
          </a:xfrm>
          <a:prstGeom prst="rect">
            <a:avLst/>
          </a:prstGeom>
          <a:noFill/>
        </p:spPr>
        <p:txBody>
          <a:bodyPr wrap="square">
            <a:spAutoFit/>
          </a:bodyPr>
          <a:lstStyle/>
          <a:p>
            <a:pPr>
              <a:spcBef>
                <a:spcPts val="600"/>
              </a:spcBef>
            </a:pPr>
            <a:r>
              <a:rPr lang="es-ES" sz="2000" b="1" dirty="0"/>
              <a:t>Naše "sláva" má tedy odrážet Boží charakter v našich životech (2</a:t>
            </a:r>
            <a:r>
              <a:rPr lang="cs-CZ" sz="2000" b="1" dirty="0"/>
              <a:t>. list Korintským</a:t>
            </a:r>
            <a:r>
              <a:rPr lang="es-ES" sz="2000" b="1" dirty="0"/>
              <a:t> 1</a:t>
            </a:r>
            <a:r>
              <a:rPr lang="cs-CZ" sz="2000" b="1" dirty="0"/>
              <a:t>,</a:t>
            </a:r>
            <a:r>
              <a:rPr lang="es-ES" sz="2000" b="1" dirty="0"/>
              <a:t>12; 3</a:t>
            </a:r>
            <a:r>
              <a:rPr lang="cs-CZ" sz="2000" b="1" dirty="0"/>
              <a:t>,</a:t>
            </a:r>
            <a:r>
              <a:rPr lang="es-ES" sz="2000" b="1" dirty="0"/>
              <a:t>18).</a:t>
            </a:r>
          </a:p>
        </p:txBody>
      </p:sp>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39"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270044A2-F123-4FAF-B701-DB1324C4F9D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6"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0465194-55FE-440B-BD97-DF64FDA44341}"/>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1"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19BC3635-2692-406A-A7C7-A551593D934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left)">
                                      <p:cBhvr>
                                        <p:cTn id="58" dur="500"/>
                                        <p:tgtEl>
                                          <p:spTgt spid="5">
                                            <p:graphicEl>
                                              <a:dgm id="{901DACB5-B2CA-44EB-9753-87793F31A902}"/>
                                            </p:graphic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2" dur="500"/>
                                        <p:tgtEl>
                                          <p:spTgt spid="5">
                                            <p:graphicEl>
                                              <a:dgm id="{E72754C5-A708-4BDA-B205-2A80F46248F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6C088B-07F2-9BE9-10DB-943A52A2150A}"/>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S</a:t>
            </a:r>
            <a:r>
              <a:rPr lang="cs-CZ"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EBEZJEVENÍ BOHA</a:t>
            </a:r>
            <a:r>
              <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 </a:t>
            </a:r>
          </a:p>
        </p:txBody>
      </p:sp>
      <p:sp>
        <p:nvSpPr>
          <p:cNvPr id="4" name="CuadroTexto 3">
            <a:extLst>
              <a:ext uri="{FF2B5EF4-FFF2-40B4-BE49-F238E27FC236}">
                <a16:creationId xmlns:a16="http://schemas.microsoft.com/office/drawing/2014/main" id="{CD6F1795-9A97-9EFB-5D58-A3078C57C006}"/>
              </a:ext>
            </a:extLst>
          </p:cNvPr>
          <p:cNvSpPr txBox="1"/>
          <p:nvPr/>
        </p:nvSpPr>
        <p:spPr>
          <a:xfrm>
            <a:off x="132945" y="688669"/>
            <a:ext cx="1192611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a:t>
            </a:r>
            <a:r>
              <a:rPr lang="cs-CZ" b="1" dirty="0">
                <a:solidFill>
                  <a:schemeClr val="accent2">
                    <a:lumMod val="50000"/>
                  </a:schemeClr>
                </a:solidFill>
                <a:latin typeface="Comic Sans MS" panose="030F0702030302020204" pitchFamily="66" charset="0"/>
              </a:rPr>
              <a:t>Když Hospodin kolem něho přecházel, zavolal</a:t>
            </a:r>
            <a:r>
              <a:rPr lang="es-ES" b="1" dirty="0">
                <a:solidFill>
                  <a:schemeClr val="accent2">
                    <a:lumMod val="50000"/>
                  </a:schemeClr>
                </a:solidFill>
                <a:latin typeface="Comic Sans MS" panose="030F0702030302020204" pitchFamily="66" charset="0"/>
              </a:rPr>
              <a:t>: ›</a:t>
            </a:r>
            <a:r>
              <a:rPr lang="cs-CZ" b="1" dirty="0">
                <a:solidFill>
                  <a:schemeClr val="accent2">
                    <a:lumMod val="50000"/>
                  </a:schemeClr>
                </a:solidFill>
                <a:latin typeface="Comic Sans MS" panose="030F0702030302020204" pitchFamily="66" charset="0"/>
              </a:rPr>
              <a:t>Hospodin, Hospodin! Bůh plný slitování a milostivý, shovívavý, nejvýš milosrdný a věrný</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cs-CZ" sz="1400" b="1" dirty="0">
                <a:solidFill>
                  <a:schemeClr val="accent2">
                    <a:lumMod val="50000"/>
                  </a:schemeClr>
                </a:solidFill>
                <a:latin typeface="Comic Sans MS" panose="030F0702030302020204" pitchFamily="66" charset="0"/>
              </a:rPr>
              <a:t>2. Mojžíšova</a:t>
            </a:r>
            <a:r>
              <a:rPr lang="es-ES" sz="1400" b="1" dirty="0">
                <a:solidFill>
                  <a:schemeClr val="accent2">
                    <a:lumMod val="50000"/>
                  </a:schemeClr>
                </a:solidFill>
                <a:latin typeface="Comic Sans MS" panose="030F0702030302020204" pitchFamily="66" charset="0"/>
              </a:rPr>
              <a:t> 34</a:t>
            </a:r>
            <a:r>
              <a:rPr lang="cs-CZ" sz="1400" b="1" dirty="0">
                <a:solidFill>
                  <a:schemeClr val="accent2">
                    <a:lumMod val="50000"/>
                  </a:schemeClr>
                </a:solidFill>
                <a:latin typeface="Comic Sans MS" panose="030F0702030302020204" pitchFamily="66" charset="0"/>
              </a:rPr>
              <a:t>,</a:t>
            </a:r>
            <a:r>
              <a:rPr lang="es-ES" sz="1400" b="1" dirty="0">
                <a:solidFill>
                  <a:schemeClr val="accent2">
                    <a:lumMod val="50000"/>
                  </a:schemeClr>
                </a:solidFill>
                <a:latin typeface="Comic Sans MS" panose="030F0702030302020204" pitchFamily="66" charset="0"/>
              </a:rPr>
              <a:t>6)</a:t>
            </a:r>
          </a:p>
        </p:txBody>
      </p:sp>
      <p:sp>
        <p:nvSpPr>
          <p:cNvPr id="5" name="CuadroTexto 4">
            <a:extLst>
              <a:ext uri="{FF2B5EF4-FFF2-40B4-BE49-F238E27FC236}">
                <a16:creationId xmlns:a16="http://schemas.microsoft.com/office/drawing/2014/main" id="{FCFDFA68-2366-958C-9D02-3DB25C951196}"/>
              </a:ext>
            </a:extLst>
          </p:cNvPr>
          <p:cNvSpPr txBox="1"/>
          <p:nvPr/>
        </p:nvSpPr>
        <p:spPr>
          <a:xfrm>
            <a:off x="276224" y="1412215"/>
            <a:ext cx="11844439" cy="707886"/>
          </a:xfrm>
          <a:prstGeom prst="rect">
            <a:avLst/>
          </a:prstGeom>
          <a:noFill/>
        </p:spPr>
        <p:txBody>
          <a:bodyPr wrap="square" rtlCol="0">
            <a:spAutoFit/>
          </a:bodyPr>
          <a:lstStyle/>
          <a:p>
            <a:pPr>
              <a:spcBef>
                <a:spcPts val="600"/>
              </a:spcBef>
            </a:pPr>
            <a:r>
              <a:rPr lang="es-ES" sz="2000" b="1" dirty="0"/>
              <a:t>Bůh ukázal Mojžíšovi svou slávu, když posedmé vystoupil na Sinaj. V jakých dobách a za jakým účelem se Mojžíš objevil před Bohem?</a:t>
            </a:r>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116838243"/>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73779" y="5829902"/>
            <a:ext cx="11844439" cy="1015663"/>
          </a:xfrm>
          <a:prstGeom prst="rect">
            <a:avLst/>
          </a:prstGeom>
          <a:noFill/>
        </p:spPr>
        <p:txBody>
          <a:bodyPr wrap="square" rtlCol="0">
            <a:spAutoFit/>
          </a:bodyPr>
          <a:lstStyle/>
          <a:p>
            <a:pPr>
              <a:spcBef>
                <a:spcPts val="600"/>
              </a:spcBef>
            </a:pPr>
            <a:r>
              <a:rPr lang="es-ES" sz="2000" b="1" dirty="0"/>
              <a:t>Vidění Boží slávy se ukázalo být sebevyhlášením Božího charakteru (</a:t>
            </a:r>
            <a:r>
              <a:rPr lang="cs-CZ" sz="2000" b="1" dirty="0"/>
              <a:t>2</a:t>
            </a:r>
            <a:r>
              <a:rPr lang="es-ES" sz="2000" b="1" dirty="0"/>
              <a:t>.</a:t>
            </a:r>
            <a:r>
              <a:rPr lang="cs-CZ" sz="2000" b="1" dirty="0"/>
              <a:t> Mojžíšova</a:t>
            </a:r>
            <a:r>
              <a:rPr lang="es-ES" sz="2000" b="1" dirty="0"/>
              <a:t> 34</a:t>
            </a:r>
            <a:r>
              <a:rPr lang="cs-CZ" sz="2000" b="1" dirty="0"/>
              <a:t>,</a:t>
            </a:r>
            <a:r>
              <a:rPr lang="es-ES" sz="2000" b="1" dirty="0"/>
              <a:t>6</a:t>
            </a:r>
            <a:r>
              <a:rPr lang="cs-CZ" sz="2000" b="1" dirty="0"/>
              <a:t>.</a:t>
            </a:r>
            <a:r>
              <a:rPr lang="es-ES" sz="2000" b="1" dirty="0"/>
              <a:t>7). Při tomto záblesku Boží lásky Mojžíš uctíval</a:t>
            </a:r>
            <a:r>
              <a:rPr lang="cs-CZ" sz="2000" b="1" dirty="0"/>
              <a:t> Hospodina</a:t>
            </a:r>
            <a:r>
              <a:rPr lang="es-ES" sz="2000" b="1" dirty="0"/>
              <a:t> (</a:t>
            </a:r>
            <a:r>
              <a:rPr lang="cs-CZ" sz="2000" b="1" dirty="0"/>
              <a:t>2</a:t>
            </a:r>
            <a:r>
              <a:rPr lang="es-ES" sz="2000" b="1" dirty="0"/>
              <a:t>.</a:t>
            </a:r>
            <a:r>
              <a:rPr lang="cs-CZ" sz="2000" b="1" dirty="0"/>
              <a:t> Mojžíšova</a:t>
            </a:r>
            <a:r>
              <a:rPr lang="es-ES" sz="2000" b="1" dirty="0"/>
              <a:t> 34</a:t>
            </a:r>
            <a:r>
              <a:rPr lang="cs-CZ" sz="2000" b="1" dirty="0"/>
              <a:t>,</a:t>
            </a:r>
            <a:r>
              <a:rPr lang="es-ES" sz="2000" b="1" dirty="0"/>
              <a:t>8; 1</a:t>
            </a:r>
            <a:r>
              <a:rPr lang="cs-CZ" sz="2000" b="1" dirty="0"/>
              <a:t>. list </a:t>
            </a:r>
            <a:r>
              <a:rPr lang="es-ES" sz="2000" b="1" dirty="0"/>
              <a:t>J</a:t>
            </a:r>
            <a:r>
              <a:rPr lang="cs-CZ" sz="2000" b="1" dirty="0"/>
              <a:t>a</a:t>
            </a:r>
            <a:r>
              <a:rPr lang="es-ES" sz="2000" b="1" dirty="0"/>
              <a:t>n</a:t>
            </a:r>
            <a:r>
              <a:rPr lang="cs-CZ" sz="2000" b="1" dirty="0" err="1"/>
              <a:t>ův</a:t>
            </a:r>
            <a:r>
              <a:rPr lang="es-ES" sz="2000" b="1" dirty="0"/>
              <a:t> 4</a:t>
            </a:r>
            <a:r>
              <a:rPr lang="cs-CZ" sz="2000" b="1" dirty="0"/>
              <a:t>,</a:t>
            </a:r>
            <a:r>
              <a:rPr lang="es-ES" sz="2000" b="1" dirty="0"/>
              <a:t>19). Nakonec Bůh zopakov</a:t>
            </a:r>
            <a:r>
              <a:rPr lang="cs-CZ" sz="2000" b="1" dirty="0"/>
              <a:t>a</a:t>
            </a:r>
            <a:r>
              <a:rPr lang="es-ES" sz="2000" b="1" dirty="0"/>
              <a:t>l svou smlouvu s Izraelem a</a:t>
            </a:r>
            <a:r>
              <a:rPr lang="cs-CZ" sz="2000" b="1" dirty="0"/>
              <a:t> </a:t>
            </a:r>
            <a:r>
              <a:rPr lang="es-ES" sz="2000" b="1" dirty="0"/>
              <a:t>odpustil </a:t>
            </a:r>
            <a:r>
              <a:rPr lang="cs-CZ" sz="2000" b="1" dirty="0"/>
              <a:t>jim </a:t>
            </a:r>
            <a:r>
              <a:rPr lang="es-ES" sz="2000" b="1" dirty="0"/>
              <a:t>epizodu s teletem.</a:t>
            </a:r>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a:extLst>
              <a:ext uri="{28A0092B-C50C-407E-A947-70E740481C1C}">
                <a14:useLocalDpi xmlns:a14="http://schemas.microsoft.com/office/drawing/2010/main"/>
              </a:ext>
            </a:extLst>
          </a:blip>
          <a:srcRect l="9345" r="9345"/>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lef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lef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lef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lef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lef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lef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lef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595</TotalTime>
  <Words>1342</Words>
  <Application>Microsoft Office PowerPoint</Application>
  <PresentationFormat>Panorámica</PresentationFormat>
  <Paragraphs>81</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Arial</vt:lpstr>
      <vt:lpstr>Aptos Display</vt:lpstr>
      <vt:lpstr>Comic Sans MS</vt:lpstr>
      <vt:lpstr>Constantia</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147</cp:revision>
  <dcterms:created xsi:type="dcterms:W3CDTF">2025-08-09T16:08:23Z</dcterms:created>
  <dcterms:modified xsi:type="dcterms:W3CDTF">2025-08-12T13:33:31Z</dcterms:modified>
</cp:coreProperties>
</file>