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0" r:id="rId3"/>
    <p:sldId id="306" r:id="rId4"/>
    <p:sldId id="257" r:id="rId5"/>
    <p:sldId id="258" r:id="rId6"/>
    <p:sldId id="259" r:id="rId7"/>
    <p:sldId id="260" r:id="rId8"/>
    <p:sldId id="302" r:id="rId9"/>
    <p:sldId id="304" r:id="rId10"/>
    <p:sldId id="305" r:id="rId11"/>
    <p:sldId id="303" r:id="rId12"/>
    <p:sldId id="29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D0"/>
    <a:srgbClr val="345E80"/>
    <a:srgbClr val="69795B"/>
    <a:srgbClr val="926D36"/>
    <a:srgbClr val="C89800"/>
    <a:srgbClr val="FFF0C1"/>
    <a:srgbClr val="FFE593"/>
    <a:srgbClr val="FFE7B1"/>
    <a:srgbClr val="FBF5A1"/>
    <a:srgbClr val="65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97AD1-813F-4250-BC43-2983C10A89A7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6991B6-5F6E-4B14-8E46-BAA8CE6D11E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Následovat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schránu smlouvy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znamenalo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601138D4-367B-4881-9CD5-4EC28F62E1A0}" type="par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930A9A90-59EC-49FF-A6B4-044A47608ACE}" type="sib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4B4FFAE0-51EA-4D2B-A544-E864A141AB0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Poslouchat Boha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přikázání)</a:t>
          </a:r>
        </a:p>
      </dgm:t>
    </dgm:pt>
    <dgm:pt modelId="{6BC54568-C4DA-46E8-89EA-4CA4CD9F1258}" type="par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AE7D922C-3C64-4220-9211-8E888689D8A8}" type="sib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22BACF2F-220F-49E9-91B2-13230CE6C33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Důvě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řovat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Boží péči (nádoba s manou)</a:t>
          </a:r>
        </a:p>
      </dgm:t>
    </dgm:pt>
    <dgm:pt modelId="{F383C144-F147-4C8A-8D75-A90FFD38F67C}" type="par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A419EB90-0A9B-4D14-B36D-C2FB91663C8C}" type="sib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73C484F6-10A9-4207-9098-426C0555E4AD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Respekt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Bohem ustanovené vůdce (Áronova hůl)</a:t>
          </a:r>
        </a:p>
      </dgm:t>
    </dgm:pt>
    <dgm:pt modelId="{29C87F81-4D05-4AB0-BD6D-611C7315B683}" type="par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74A487F-7366-495F-8334-D5C5AE56986F}" type="sib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5A79DE6-3D5A-4B3A-8BEE-3781F5BE9310}" type="pres">
      <dgm:prSet presAssocID="{83497AD1-813F-4250-BC43-2983C10A8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672227-EA61-4502-A89B-A9F8CD194F13}" type="pres">
      <dgm:prSet presAssocID="{A76991B6-5F6E-4B14-8E46-BAA8CE6D11EE}" presName="root" presStyleCnt="0">
        <dgm:presLayoutVars>
          <dgm:chMax/>
          <dgm:chPref val="4"/>
        </dgm:presLayoutVars>
      </dgm:prSet>
      <dgm:spPr/>
    </dgm:pt>
    <dgm:pt modelId="{135D1122-E54D-4976-8DBF-B3285BB0595E}" type="pres">
      <dgm:prSet presAssocID="{A76991B6-5F6E-4B14-8E46-BAA8CE6D11EE}" presName="rootComposite" presStyleCnt="0">
        <dgm:presLayoutVars/>
      </dgm:prSet>
      <dgm:spPr/>
    </dgm:pt>
    <dgm:pt modelId="{3B700EE6-F90D-44FA-9DA9-155E3DDF52C8}" type="pres">
      <dgm:prSet presAssocID="{A76991B6-5F6E-4B14-8E46-BAA8CE6D11EE}" presName="rootText" presStyleLbl="node0" presStyleIdx="0" presStyleCnt="1" custScaleY="56263">
        <dgm:presLayoutVars>
          <dgm:chMax/>
          <dgm:chPref val="4"/>
        </dgm:presLayoutVars>
      </dgm:prSet>
      <dgm:spPr/>
    </dgm:pt>
    <dgm:pt modelId="{19DC043D-1305-4CB4-9C8F-BA6ED851B124}" type="pres">
      <dgm:prSet presAssocID="{A76991B6-5F6E-4B14-8E46-BAA8CE6D11EE}" presName="childShape" presStyleCnt="0">
        <dgm:presLayoutVars>
          <dgm:chMax val="0"/>
          <dgm:chPref val="0"/>
        </dgm:presLayoutVars>
      </dgm:prSet>
      <dgm:spPr/>
    </dgm:pt>
    <dgm:pt modelId="{8B397925-9355-4A8B-B114-675373DC2FEA}" type="pres">
      <dgm:prSet presAssocID="{4B4FFAE0-51EA-4D2B-A544-E864A141AB02}" presName="childComposite" presStyleCnt="0">
        <dgm:presLayoutVars>
          <dgm:chMax val="0"/>
          <dgm:chPref val="0"/>
        </dgm:presLayoutVars>
      </dgm:prSet>
      <dgm:spPr/>
    </dgm:pt>
    <dgm:pt modelId="{3A3C2CE7-D117-4FDD-AA4D-036C9293A5CD}" type="pres">
      <dgm:prSet presAssocID="{4B4FFAE0-51EA-4D2B-A544-E864A141AB02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77AED7-6976-4950-8E6D-7D308EBE87D8}" type="pres">
      <dgm:prSet presAssocID="{4B4FFAE0-51EA-4D2B-A544-E864A141AB0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BCBAA743-8D8B-4E49-8CA2-8952FA8E50E9}" type="pres">
      <dgm:prSet presAssocID="{22BACF2F-220F-49E9-91B2-13230CE6C339}" presName="childComposite" presStyleCnt="0">
        <dgm:presLayoutVars>
          <dgm:chMax val="0"/>
          <dgm:chPref val="0"/>
        </dgm:presLayoutVars>
      </dgm:prSet>
      <dgm:spPr/>
    </dgm:pt>
    <dgm:pt modelId="{125E4A80-B916-4674-86F6-0CBEA861CFCA}" type="pres">
      <dgm:prSet presAssocID="{22BACF2F-220F-49E9-91B2-13230CE6C339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D24E318-0B83-45D6-9383-872D859926FE}" type="pres">
      <dgm:prSet presAssocID="{22BACF2F-220F-49E9-91B2-13230CE6C33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A93E8572-FDD5-403E-BC00-57DAE40FDAF0}" type="pres">
      <dgm:prSet presAssocID="{73C484F6-10A9-4207-9098-426C0555E4AD}" presName="childComposite" presStyleCnt="0">
        <dgm:presLayoutVars>
          <dgm:chMax val="0"/>
          <dgm:chPref val="0"/>
        </dgm:presLayoutVars>
      </dgm:prSet>
      <dgm:spPr/>
    </dgm:pt>
    <dgm:pt modelId="{0759605B-5584-4948-935D-6D3B7E321BF5}" type="pres">
      <dgm:prSet presAssocID="{73C484F6-10A9-4207-9098-426C0555E4AD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0DCAB5-1783-4F64-AF28-E96BEE454A05}" type="pres">
      <dgm:prSet presAssocID="{73C484F6-10A9-4207-9098-426C0555E4A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CA052D-9B38-4D1B-9EBA-5D8B41536D04}" srcId="{83497AD1-813F-4250-BC43-2983C10A89A7}" destId="{A76991B6-5F6E-4B14-8E46-BAA8CE6D11EE}" srcOrd="0" destOrd="0" parTransId="{601138D4-367B-4881-9CD5-4EC28F62E1A0}" sibTransId="{930A9A90-59EC-49FF-A6B4-044A47608ACE}"/>
    <dgm:cxn modelId="{05F6202D-4CF7-4145-B0F0-585156AE325E}" type="presOf" srcId="{4B4FFAE0-51EA-4D2B-A544-E864A141AB02}" destId="{5177AED7-6976-4950-8E6D-7D308EBE87D8}" srcOrd="0" destOrd="0" presId="urn:microsoft.com/office/officeart/2008/layout/PictureAccentList"/>
    <dgm:cxn modelId="{1490743D-0BD5-4C07-8EAD-0130F4D690DB}" srcId="{A76991B6-5F6E-4B14-8E46-BAA8CE6D11EE}" destId="{22BACF2F-220F-49E9-91B2-13230CE6C339}" srcOrd="1" destOrd="0" parTransId="{F383C144-F147-4C8A-8D75-A90FFD38F67C}" sibTransId="{A419EB90-0A9B-4D14-B36D-C2FB91663C8C}"/>
    <dgm:cxn modelId="{20C5D350-521D-4959-B7ED-C9CAED9AE04C}" type="presOf" srcId="{83497AD1-813F-4250-BC43-2983C10A89A7}" destId="{E5A79DE6-3D5A-4B3A-8BEE-3781F5BE9310}" srcOrd="0" destOrd="0" presId="urn:microsoft.com/office/officeart/2008/layout/PictureAccentList"/>
    <dgm:cxn modelId="{518A0783-8E60-41FF-A1C2-8B2CFF7A370B}" type="presOf" srcId="{22BACF2F-220F-49E9-91B2-13230CE6C339}" destId="{4D24E318-0B83-45D6-9383-872D859926FE}" srcOrd="0" destOrd="0" presId="urn:microsoft.com/office/officeart/2008/layout/PictureAccentList"/>
    <dgm:cxn modelId="{D347A786-8F74-4E49-9F6C-4A528FDD1016}" type="presOf" srcId="{73C484F6-10A9-4207-9098-426C0555E4AD}" destId="{FE0DCAB5-1783-4F64-AF28-E96BEE454A05}" srcOrd="0" destOrd="0" presId="urn:microsoft.com/office/officeart/2008/layout/PictureAccentList"/>
    <dgm:cxn modelId="{C34CE4A8-49DE-45AC-B797-EBE117288C35}" srcId="{A76991B6-5F6E-4B14-8E46-BAA8CE6D11EE}" destId="{73C484F6-10A9-4207-9098-426C0555E4AD}" srcOrd="2" destOrd="0" parTransId="{29C87F81-4D05-4AB0-BD6D-611C7315B683}" sibTransId="{E74A487F-7366-495F-8334-D5C5AE56986F}"/>
    <dgm:cxn modelId="{B2BC22C2-FE8C-4860-8191-856A6DB46177}" srcId="{A76991B6-5F6E-4B14-8E46-BAA8CE6D11EE}" destId="{4B4FFAE0-51EA-4D2B-A544-E864A141AB02}" srcOrd="0" destOrd="0" parTransId="{6BC54568-C4DA-46E8-89EA-4CA4CD9F1258}" sibTransId="{AE7D922C-3C64-4220-9211-8E888689D8A8}"/>
    <dgm:cxn modelId="{136926FD-C069-40D0-8094-6410F3F0D59A}" type="presOf" srcId="{A76991B6-5F6E-4B14-8E46-BAA8CE6D11EE}" destId="{3B700EE6-F90D-44FA-9DA9-155E3DDF52C8}" srcOrd="0" destOrd="0" presId="urn:microsoft.com/office/officeart/2008/layout/PictureAccentList"/>
    <dgm:cxn modelId="{CB70DDB2-CE37-4D8D-8AF7-0973E46742B4}" type="presParOf" srcId="{E5A79DE6-3D5A-4B3A-8BEE-3781F5BE9310}" destId="{DC672227-EA61-4502-A89B-A9F8CD194F13}" srcOrd="0" destOrd="0" presId="urn:microsoft.com/office/officeart/2008/layout/PictureAccentList"/>
    <dgm:cxn modelId="{66375F2A-2695-4B90-9E15-6CEB1AA4AC65}" type="presParOf" srcId="{DC672227-EA61-4502-A89B-A9F8CD194F13}" destId="{135D1122-E54D-4976-8DBF-B3285BB0595E}" srcOrd="0" destOrd="0" presId="urn:microsoft.com/office/officeart/2008/layout/PictureAccentList"/>
    <dgm:cxn modelId="{CE94E481-DE1A-4FA0-8130-4EB51F0B1BBE}" type="presParOf" srcId="{135D1122-E54D-4976-8DBF-B3285BB0595E}" destId="{3B700EE6-F90D-44FA-9DA9-155E3DDF52C8}" srcOrd="0" destOrd="0" presId="urn:microsoft.com/office/officeart/2008/layout/PictureAccentList"/>
    <dgm:cxn modelId="{6C5E605B-D1E7-4CC2-995F-1475F54D9B27}" type="presParOf" srcId="{DC672227-EA61-4502-A89B-A9F8CD194F13}" destId="{19DC043D-1305-4CB4-9C8F-BA6ED851B124}" srcOrd="1" destOrd="0" presId="urn:microsoft.com/office/officeart/2008/layout/PictureAccentList"/>
    <dgm:cxn modelId="{92B8C5FE-3D74-4C25-9115-E8E95AE32E19}" type="presParOf" srcId="{19DC043D-1305-4CB4-9C8F-BA6ED851B124}" destId="{8B397925-9355-4A8B-B114-675373DC2FEA}" srcOrd="0" destOrd="0" presId="urn:microsoft.com/office/officeart/2008/layout/PictureAccentList"/>
    <dgm:cxn modelId="{20C33F2D-428D-4A51-8C7E-F579F0033721}" type="presParOf" srcId="{8B397925-9355-4A8B-B114-675373DC2FEA}" destId="{3A3C2CE7-D117-4FDD-AA4D-036C9293A5CD}" srcOrd="0" destOrd="0" presId="urn:microsoft.com/office/officeart/2008/layout/PictureAccentList"/>
    <dgm:cxn modelId="{46A87C6B-AE3E-4173-9337-187EB7D1081B}" type="presParOf" srcId="{8B397925-9355-4A8B-B114-675373DC2FEA}" destId="{5177AED7-6976-4950-8E6D-7D308EBE87D8}" srcOrd="1" destOrd="0" presId="urn:microsoft.com/office/officeart/2008/layout/PictureAccentList"/>
    <dgm:cxn modelId="{D26FE5CA-8992-49FB-8ECE-0EA0864780A3}" type="presParOf" srcId="{19DC043D-1305-4CB4-9C8F-BA6ED851B124}" destId="{BCBAA743-8D8B-4E49-8CA2-8952FA8E50E9}" srcOrd="1" destOrd="0" presId="urn:microsoft.com/office/officeart/2008/layout/PictureAccentList"/>
    <dgm:cxn modelId="{3D39047D-B759-4CA5-B413-9190BA0E8077}" type="presParOf" srcId="{BCBAA743-8D8B-4E49-8CA2-8952FA8E50E9}" destId="{125E4A80-B916-4674-86F6-0CBEA861CFCA}" srcOrd="0" destOrd="0" presId="urn:microsoft.com/office/officeart/2008/layout/PictureAccentList"/>
    <dgm:cxn modelId="{2A919F03-C407-409C-9494-6E42755A226B}" type="presParOf" srcId="{BCBAA743-8D8B-4E49-8CA2-8952FA8E50E9}" destId="{4D24E318-0B83-45D6-9383-872D859926FE}" srcOrd="1" destOrd="0" presId="urn:microsoft.com/office/officeart/2008/layout/PictureAccentList"/>
    <dgm:cxn modelId="{F1D0E645-E883-4F9B-9D89-D819E7007621}" type="presParOf" srcId="{19DC043D-1305-4CB4-9C8F-BA6ED851B124}" destId="{A93E8572-FDD5-403E-BC00-57DAE40FDAF0}" srcOrd="2" destOrd="0" presId="urn:microsoft.com/office/officeart/2008/layout/PictureAccentList"/>
    <dgm:cxn modelId="{B47C4127-E7C5-4C08-94F5-9536A064BAB3}" type="presParOf" srcId="{A93E8572-FDD5-403E-BC00-57DAE40FDAF0}" destId="{0759605B-5584-4948-935D-6D3B7E321BF5}" srcOrd="0" destOrd="0" presId="urn:microsoft.com/office/officeart/2008/layout/PictureAccentList"/>
    <dgm:cxn modelId="{E664A121-1026-4206-8F66-8432187E3823}" type="presParOf" srcId="{A93E8572-FDD5-403E-BC00-57DAE40FDAF0}" destId="{FE0DCAB5-1783-4F64-AF28-E96BEE454A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2AB69-1267-4C16-9589-64CAC3E1A38A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E45C127-1C54-49FE-BA6B-50ED57610584}">
      <dgm:prSet custT="1"/>
      <dgm:spPr>
        <a:solidFill>
          <a:srgbClr val="345E8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/>
            <a:t>Bůh vysušil Rudé moře </a:t>
          </a:r>
          <a:r>
            <a:rPr lang="cs-CZ" sz="2000" b="1" dirty="0"/>
            <a:t>před</a:t>
          </a:r>
          <a:r>
            <a:rPr lang="es-ES" sz="2000" b="1" dirty="0"/>
            <a:t> </a:t>
          </a:r>
          <a:r>
            <a:rPr lang="es-ES" sz="2000" i="1" u="sng" dirty="0"/>
            <a:t>n</a:t>
          </a:r>
          <a:r>
            <a:rPr lang="cs-CZ" sz="2000" i="1" u="sng" dirty="0" err="1"/>
            <a:t>ámi</a:t>
          </a:r>
          <a:r>
            <a:rPr lang="es-ES" sz="2000" b="1" dirty="0"/>
            <a:t> (Jozue</a:t>
          </a:r>
          <a:r>
            <a:rPr lang="cs-CZ" sz="2000" b="1" dirty="0"/>
            <a:t>m</a:t>
          </a:r>
          <a:r>
            <a:rPr lang="es-ES" sz="2000" b="1" dirty="0"/>
            <a:t>, </a:t>
          </a:r>
          <a:r>
            <a:rPr lang="cs-CZ" sz="2000" b="1" dirty="0"/>
            <a:t>              </a:t>
          </a:r>
          <a:r>
            <a:rPr lang="es-ES" sz="2000" b="1" dirty="0"/>
            <a:t>Káleb</a:t>
          </a:r>
          <a:r>
            <a:rPr lang="cs-CZ" sz="2000" b="1" dirty="0" err="1"/>
            <a:t>em</a:t>
          </a:r>
          <a:r>
            <a:rPr lang="es-ES" sz="2000" b="1" dirty="0"/>
            <a:t> a </a:t>
          </a:r>
          <a:r>
            <a:rPr lang="cs-CZ" sz="2000" b="1" dirty="0"/>
            <a:t>několika dalšími</a:t>
          </a:r>
          <a:r>
            <a:rPr lang="es-ES" sz="2000" b="1" dirty="0"/>
            <a:t>, kteří ještě žili</a:t>
          </a:r>
          <a:r>
            <a:rPr lang="cs-CZ" sz="2000" b="1" dirty="0"/>
            <a:t>                       </a:t>
          </a:r>
          <a:r>
            <a:rPr lang="es-ES" sz="2000" b="1" dirty="0"/>
            <a:t> z generace, která vyšla z Egypta)</a:t>
          </a:r>
          <a:endParaRPr lang="es-ES" sz="2000" dirty="0"/>
        </a:p>
      </dgm:t>
    </dgm:pt>
    <dgm:pt modelId="{B6F44EB8-D669-4330-AF55-262495F488F9}" type="parTrans" cxnId="{1628C3B3-C0A8-4EB9-8EEC-82913E744D41}">
      <dgm:prSet/>
      <dgm:spPr/>
      <dgm:t>
        <a:bodyPr/>
        <a:lstStyle/>
        <a:p>
          <a:endParaRPr lang="es-ES" sz="2000"/>
        </a:p>
      </dgm:t>
    </dgm:pt>
    <dgm:pt modelId="{126DBA58-4954-4E30-B044-CA2921D6B19D}" type="sibTrans" cxnId="{1628C3B3-C0A8-4EB9-8EEC-82913E744D41}">
      <dgm:prSet/>
      <dgm:spPr/>
      <dgm:t>
        <a:bodyPr/>
        <a:lstStyle/>
        <a:p>
          <a:endParaRPr lang="es-ES" sz="2000"/>
        </a:p>
      </dgm:t>
    </dgm:pt>
    <dgm:pt modelId="{A42455E6-483C-4078-BC0B-F8B8F22839CA}">
      <dgm:prSet custT="1"/>
      <dgm:spPr>
        <a:solidFill>
          <a:srgbClr val="69795B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/>
            <a:t>Bůh vysušil Jordán </a:t>
          </a:r>
          <a:r>
            <a:rPr lang="cs-CZ" sz="2000" b="1" dirty="0"/>
            <a:t>p</a:t>
          </a:r>
          <a:r>
            <a:rPr lang="es-ES" sz="2000" b="1" dirty="0"/>
            <a:t>ře</a:t>
          </a:r>
          <a:r>
            <a:rPr lang="cs-CZ" sz="2000" b="1" dirty="0"/>
            <a:t>d</a:t>
          </a:r>
          <a:r>
            <a:rPr lang="es-ES" sz="2000" b="1" dirty="0"/>
            <a:t> </a:t>
          </a:r>
          <a:r>
            <a:rPr lang="es-ES" sz="2000" i="1" u="sng" dirty="0"/>
            <a:t>v</a:t>
          </a:r>
          <a:r>
            <a:rPr lang="cs-CZ" sz="2000" i="1" u="sng" dirty="0" err="1"/>
            <a:t>ámi</a:t>
          </a:r>
          <a:r>
            <a:rPr lang="cs-CZ" sz="2000" i="1" u="sng" dirty="0"/>
            <a:t> </a:t>
          </a:r>
          <a:r>
            <a:rPr lang="es-ES" sz="2000" i="1" u="sng" dirty="0"/>
            <a:t>(nov</a:t>
          </a:r>
          <a:r>
            <a:rPr lang="cs-CZ" sz="2000" i="1" u="sng" dirty="0"/>
            <a:t>ou</a:t>
          </a:r>
          <a:r>
            <a:rPr lang="es-ES" sz="2000" i="1" u="sng" dirty="0"/>
            <a:t> generac</a:t>
          </a:r>
          <a:r>
            <a:rPr lang="cs-CZ" sz="2000" i="1" u="sng" dirty="0"/>
            <a:t>í</a:t>
          </a:r>
          <a:r>
            <a:rPr lang="es-ES" sz="2000" i="1" u="sng" dirty="0"/>
            <a:t> narozen</a:t>
          </a:r>
          <a:r>
            <a:rPr lang="cs-CZ" sz="2000" i="1" u="sng" dirty="0"/>
            <a:t>ou</a:t>
          </a:r>
          <a:r>
            <a:rPr lang="es-ES" sz="2000" i="1" u="sng" dirty="0"/>
            <a:t> </a:t>
          </a:r>
          <a:r>
            <a:rPr lang="cs-CZ" sz="2000" i="1" u="sng" dirty="0"/>
            <a:t>na</a:t>
          </a:r>
          <a:r>
            <a:rPr lang="es-ES" sz="2000" i="1" u="sng" dirty="0"/>
            <a:t> poušti a předurčen</a:t>
          </a:r>
          <a:r>
            <a:rPr lang="cs-CZ" sz="2000" i="1" u="sng" dirty="0"/>
            <a:t>ou</a:t>
          </a:r>
          <a:r>
            <a:rPr lang="es-ES" sz="2000" i="1" u="sng" dirty="0"/>
            <a:t> k dobytí Kanaánu)</a:t>
          </a:r>
          <a:endParaRPr lang="es-ES" sz="2000" dirty="0"/>
        </a:p>
      </dgm:t>
    </dgm:pt>
    <dgm:pt modelId="{79E1ED44-3317-4CC1-8A4C-69E977CFC486}" type="parTrans" cxnId="{864EEA15-1DC4-4840-AC14-BC1E9DA3B374}">
      <dgm:prSet/>
      <dgm:spPr/>
      <dgm:t>
        <a:bodyPr/>
        <a:lstStyle/>
        <a:p>
          <a:endParaRPr lang="es-ES" sz="2000"/>
        </a:p>
      </dgm:t>
    </dgm:pt>
    <dgm:pt modelId="{D674D218-94C9-4862-98AC-BDC18D6E2CA3}" type="sibTrans" cxnId="{864EEA15-1DC4-4840-AC14-BC1E9DA3B374}">
      <dgm:prSet/>
      <dgm:spPr/>
      <dgm:t>
        <a:bodyPr/>
        <a:lstStyle/>
        <a:p>
          <a:endParaRPr lang="es-ES" sz="2000"/>
        </a:p>
      </dgm:t>
    </dgm:pt>
    <dgm:pt modelId="{ED6BBF2B-A21E-46FA-A87E-9EA933D7C0A9}" type="pres">
      <dgm:prSet presAssocID="{A942AB69-1267-4C16-9589-64CAC3E1A38A}" presName="Name0" presStyleCnt="0">
        <dgm:presLayoutVars>
          <dgm:dir/>
          <dgm:resizeHandles val="exact"/>
        </dgm:presLayoutVars>
      </dgm:prSet>
      <dgm:spPr/>
    </dgm:pt>
    <dgm:pt modelId="{6659D50D-9853-4E12-BFD7-C30E907C945A}" type="pres">
      <dgm:prSet presAssocID="{5E45C127-1C54-49FE-BA6B-50ED57610584}" presName="composite" presStyleCnt="0"/>
      <dgm:spPr/>
    </dgm:pt>
    <dgm:pt modelId="{1DBC163E-CA53-47E2-A4F1-8FD0C1739CD9}" type="pres">
      <dgm:prSet presAssocID="{5E45C127-1C54-49FE-BA6B-50ED57610584}" presName="rect1" presStyleLbl="bgImgPlace1" presStyleIdx="0" presStyleCnt="2" custScaleX="665499" custScaleY="272614" custLinFactNeighborY="-6636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345E80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9900CE34-8A0F-463C-ADF3-D4EF6BF119DC}" type="pres">
      <dgm:prSet presAssocID="{5E45C127-1C54-49FE-BA6B-50ED57610584}" presName="wedgeRectCallout1" presStyleLbl="node1" presStyleIdx="0" presStyleCnt="2" custScaleX="793996" custScaleY="379551" custLinFactY="131249" custLinFactNeighborX="30345" custLinFactNeighborY="200000">
        <dgm:presLayoutVars>
          <dgm:bulletEnabled val="1"/>
        </dgm:presLayoutVars>
      </dgm:prSet>
      <dgm:spPr/>
    </dgm:pt>
    <dgm:pt modelId="{1851AD4B-D91F-4DD8-A96C-84D264288ED7}" type="pres">
      <dgm:prSet presAssocID="{126DBA58-4954-4E30-B044-CA2921D6B19D}" presName="sibTrans" presStyleCnt="0"/>
      <dgm:spPr/>
    </dgm:pt>
    <dgm:pt modelId="{DECD0434-4D45-40E4-9342-22E6B8A133AB}" type="pres">
      <dgm:prSet presAssocID="{A42455E6-483C-4078-BC0B-F8B8F22839CA}" presName="composite" presStyleCnt="0"/>
      <dgm:spPr/>
    </dgm:pt>
    <dgm:pt modelId="{E24F0F28-3AFA-4E7A-8FCD-D0AD630BB311}" type="pres">
      <dgm:prSet presAssocID="{A42455E6-483C-4078-BC0B-F8B8F22839CA}" presName="rect1" presStyleLbl="bgImgPlace1" presStyleIdx="1" presStyleCnt="2" custScaleX="665499" custScaleY="272614" custLinFactNeighborY="-6636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9795B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FEA02886-E86B-444D-B54B-A2D1D4A0311F}" type="pres">
      <dgm:prSet presAssocID="{A42455E6-483C-4078-BC0B-F8B8F22839CA}" presName="wedgeRectCallout1" presStyleLbl="node1" presStyleIdx="1" presStyleCnt="2" custScaleX="793996" custScaleY="379551" custLinFactY="100000" custLinFactNeighborY="114335">
        <dgm:presLayoutVars>
          <dgm:bulletEnabled val="1"/>
        </dgm:presLayoutVars>
      </dgm:prSet>
      <dgm:spPr/>
    </dgm:pt>
  </dgm:ptLst>
  <dgm:cxnLst>
    <dgm:cxn modelId="{864EEA15-1DC4-4840-AC14-BC1E9DA3B374}" srcId="{A942AB69-1267-4C16-9589-64CAC3E1A38A}" destId="{A42455E6-483C-4078-BC0B-F8B8F22839CA}" srcOrd="1" destOrd="0" parTransId="{79E1ED44-3317-4CC1-8A4C-69E977CFC486}" sibTransId="{D674D218-94C9-4862-98AC-BDC18D6E2CA3}"/>
    <dgm:cxn modelId="{FFD6C438-EA4A-4D02-B957-5DFFC81C1378}" type="presOf" srcId="{5E45C127-1C54-49FE-BA6B-50ED57610584}" destId="{9900CE34-8A0F-463C-ADF3-D4EF6BF119DC}" srcOrd="0" destOrd="0" presId="urn:microsoft.com/office/officeart/2008/layout/BendingPictureCaptionList"/>
    <dgm:cxn modelId="{C5812E76-A701-43E6-9DBC-FDDC9EA432A0}" type="presOf" srcId="{A942AB69-1267-4C16-9589-64CAC3E1A38A}" destId="{ED6BBF2B-A21E-46FA-A87E-9EA933D7C0A9}" srcOrd="0" destOrd="0" presId="urn:microsoft.com/office/officeart/2008/layout/BendingPictureCaptionList"/>
    <dgm:cxn modelId="{1628C3B3-C0A8-4EB9-8EEC-82913E744D41}" srcId="{A942AB69-1267-4C16-9589-64CAC3E1A38A}" destId="{5E45C127-1C54-49FE-BA6B-50ED57610584}" srcOrd="0" destOrd="0" parTransId="{B6F44EB8-D669-4330-AF55-262495F488F9}" sibTransId="{126DBA58-4954-4E30-B044-CA2921D6B19D}"/>
    <dgm:cxn modelId="{7D23BEF7-2B67-4AC6-8B05-4A37B6E95658}" type="presOf" srcId="{A42455E6-483C-4078-BC0B-F8B8F22839CA}" destId="{FEA02886-E86B-444D-B54B-A2D1D4A0311F}" srcOrd="0" destOrd="0" presId="urn:microsoft.com/office/officeart/2008/layout/BendingPictureCaptionList"/>
    <dgm:cxn modelId="{7D891431-49CC-4A64-A83C-49ACCF3ECA9C}" type="presParOf" srcId="{ED6BBF2B-A21E-46FA-A87E-9EA933D7C0A9}" destId="{6659D50D-9853-4E12-BFD7-C30E907C945A}" srcOrd="0" destOrd="0" presId="urn:microsoft.com/office/officeart/2008/layout/BendingPictureCaptionList"/>
    <dgm:cxn modelId="{7AEA03FF-21B5-441B-BD8A-BE2B53CBC405}" type="presParOf" srcId="{6659D50D-9853-4E12-BFD7-C30E907C945A}" destId="{1DBC163E-CA53-47E2-A4F1-8FD0C1739CD9}" srcOrd="0" destOrd="0" presId="urn:microsoft.com/office/officeart/2008/layout/BendingPictureCaptionList"/>
    <dgm:cxn modelId="{D3BB30B4-5A11-42AB-B840-9DCC0ACB5858}" type="presParOf" srcId="{6659D50D-9853-4E12-BFD7-C30E907C945A}" destId="{9900CE34-8A0F-463C-ADF3-D4EF6BF119DC}" srcOrd="1" destOrd="0" presId="urn:microsoft.com/office/officeart/2008/layout/BendingPictureCaptionList"/>
    <dgm:cxn modelId="{2AAC0F89-6F4D-4C1C-8177-482D20E9DD8E}" type="presParOf" srcId="{ED6BBF2B-A21E-46FA-A87E-9EA933D7C0A9}" destId="{1851AD4B-D91F-4DD8-A96C-84D264288ED7}" srcOrd="1" destOrd="0" presId="urn:microsoft.com/office/officeart/2008/layout/BendingPictureCaptionList"/>
    <dgm:cxn modelId="{2FB95D61-610D-43A5-9F19-1360A21B5482}" type="presParOf" srcId="{ED6BBF2B-A21E-46FA-A87E-9EA933D7C0A9}" destId="{DECD0434-4D45-40E4-9342-22E6B8A133AB}" srcOrd="2" destOrd="0" presId="urn:microsoft.com/office/officeart/2008/layout/BendingPictureCaptionList"/>
    <dgm:cxn modelId="{A015AF6A-5037-44ED-9CD6-A7EB60EB44CD}" type="presParOf" srcId="{DECD0434-4D45-40E4-9342-22E6B8A133AB}" destId="{E24F0F28-3AFA-4E7A-8FCD-D0AD630BB311}" srcOrd="0" destOrd="0" presId="urn:microsoft.com/office/officeart/2008/layout/BendingPictureCaptionList"/>
    <dgm:cxn modelId="{929BB7CF-2FEB-47C2-B233-D66A29833F8F}" type="presParOf" srcId="{DECD0434-4D45-40E4-9342-22E6B8A133AB}" destId="{FEA02886-E86B-444D-B54B-A2D1D4A0311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0EE6-F90D-44FA-9DA9-155E3DDF52C8}">
      <dsp:nvSpPr>
        <dsp:cNvPr id="0" name=""/>
        <dsp:cNvSpPr/>
      </dsp:nvSpPr>
      <dsp:spPr>
        <a:xfrm>
          <a:off x="0" y="11353"/>
          <a:ext cx="4591049" cy="7355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Následovat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schránu smlouvy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znamenalo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21543" y="32896"/>
        <a:ext cx="4547963" cy="692443"/>
      </dsp:txXfrm>
    </dsp:sp>
    <dsp:sp modelId="{3A3C2CE7-D117-4FDD-AA4D-036C9293A5CD}">
      <dsp:nvSpPr>
        <dsp:cNvPr id="0" name=""/>
        <dsp:cNvSpPr/>
      </dsp:nvSpPr>
      <dsp:spPr>
        <a:xfrm>
          <a:off x="0" y="982198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7AED7-6976-4950-8E6D-7D308EBE87D8}">
      <dsp:nvSpPr>
        <dsp:cNvPr id="0" name=""/>
        <dsp:cNvSpPr/>
      </dsp:nvSpPr>
      <dsp:spPr>
        <a:xfrm>
          <a:off x="1385744" y="982198"/>
          <a:ext cx="3205305" cy="13073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Poslouchat Boha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přikázání)</a:t>
          </a:r>
        </a:p>
      </dsp:txBody>
      <dsp:txXfrm>
        <a:off x="1449573" y="1046027"/>
        <a:ext cx="3077647" cy="1179648"/>
      </dsp:txXfrm>
    </dsp:sp>
    <dsp:sp modelId="{125E4A80-B916-4674-86F6-0CBEA861CFCA}">
      <dsp:nvSpPr>
        <dsp:cNvPr id="0" name=""/>
        <dsp:cNvSpPr/>
      </dsp:nvSpPr>
      <dsp:spPr>
        <a:xfrm>
          <a:off x="0" y="2446381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24E318-0B83-45D6-9383-872D859926FE}">
      <dsp:nvSpPr>
        <dsp:cNvPr id="0" name=""/>
        <dsp:cNvSpPr/>
      </dsp:nvSpPr>
      <dsp:spPr>
        <a:xfrm>
          <a:off x="1385744" y="2446381"/>
          <a:ext cx="3205305" cy="130730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Důvě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řovat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Boží péči (nádoba s manou)</a:t>
          </a:r>
        </a:p>
      </dsp:txBody>
      <dsp:txXfrm>
        <a:off x="1449573" y="2510210"/>
        <a:ext cx="3077647" cy="1179648"/>
      </dsp:txXfrm>
    </dsp:sp>
    <dsp:sp modelId="{0759605B-5584-4948-935D-6D3B7E321BF5}">
      <dsp:nvSpPr>
        <dsp:cNvPr id="0" name=""/>
        <dsp:cNvSpPr/>
      </dsp:nvSpPr>
      <dsp:spPr>
        <a:xfrm>
          <a:off x="0" y="3910564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DCAB5-1783-4F64-AF28-E96BEE454A05}">
      <dsp:nvSpPr>
        <dsp:cNvPr id="0" name=""/>
        <dsp:cNvSpPr/>
      </dsp:nvSpPr>
      <dsp:spPr>
        <a:xfrm>
          <a:off x="1385744" y="3910564"/>
          <a:ext cx="3205305" cy="1307306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Respekt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Bohem ustanovené vůdce (Áronova hůl)</a:t>
          </a:r>
        </a:p>
      </dsp:txBody>
      <dsp:txXfrm>
        <a:off x="1449573" y="3974393"/>
        <a:ext cx="3077647" cy="1179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163E-CA53-47E2-A4F1-8FD0C1739CD9}">
      <dsp:nvSpPr>
        <dsp:cNvPr id="0" name=""/>
        <dsp:cNvSpPr/>
      </dsp:nvSpPr>
      <dsp:spPr>
        <a:xfrm>
          <a:off x="146659" y="0"/>
          <a:ext cx="5492478" cy="179994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45E8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00CE34-8A0F-463C-ADF3-D4EF6BF119DC}">
      <dsp:nvSpPr>
        <dsp:cNvPr id="0" name=""/>
        <dsp:cNvSpPr/>
      </dsp:nvSpPr>
      <dsp:spPr>
        <a:xfrm>
          <a:off x="228599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345E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Bůh vysušil Rudé moře </a:t>
          </a:r>
          <a:r>
            <a:rPr lang="cs-CZ" sz="2000" b="1" kern="1200" dirty="0"/>
            <a:t>před</a:t>
          </a:r>
          <a:r>
            <a:rPr lang="es-ES" sz="2000" b="1" kern="1200" dirty="0"/>
            <a:t> </a:t>
          </a:r>
          <a:r>
            <a:rPr lang="es-ES" sz="2000" i="1" u="sng" kern="1200" dirty="0"/>
            <a:t>n</a:t>
          </a:r>
          <a:r>
            <a:rPr lang="cs-CZ" sz="2000" i="1" u="sng" kern="1200" dirty="0" err="1"/>
            <a:t>ámi</a:t>
          </a:r>
          <a:r>
            <a:rPr lang="es-ES" sz="2000" b="1" kern="1200" dirty="0"/>
            <a:t> (Jozue</a:t>
          </a:r>
          <a:r>
            <a:rPr lang="cs-CZ" sz="2000" b="1" kern="1200" dirty="0"/>
            <a:t>m</a:t>
          </a:r>
          <a:r>
            <a:rPr lang="es-ES" sz="2000" b="1" kern="1200" dirty="0"/>
            <a:t>, </a:t>
          </a:r>
          <a:r>
            <a:rPr lang="cs-CZ" sz="2000" b="1" kern="1200" dirty="0"/>
            <a:t>              </a:t>
          </a:r>
          <a:r>
            <a:rPr lang="es-ES" sz="2000" b="1" kern="1200" dirty="0"/>
            <a:t>Káleb</a:t>
          </a:r>
          <a:r>
            <a:rPr lang="cs-CZ" sz="2000" b="1" kern="1200" dirty="0" err="1"/>
            <a:t>em</a:t>
          </a:r>
          <a:r>
            <a:rPr lang="es-ES" sz="2000" b="1" kern="1200" dirty="0"/>
            <a:t> a </a:t>
          </a:r>
          <a:r>
            <a:rPr lang="cs-CZ" sz="2000" b="1" kern="1200" dirty="0"/>
            <a:t>několika dalšími</a:t>
          </a:r>
          <a:r>
            <a:rPr lang="es-ES" sz="2000" b="1" kern="1200" dirty="0"/>
            <a:t>, kteří ještě žili</a:t>
          </a:r>
          <a:r>
            <a:rPr lang="cs-CZ" sz="2000" b="1" kern="1200" dirty="0"/>
            <a:t>                       </a:t>
          </a:r>
          <a:r>
            <a:rPr lang="es-ES" sz="2000" b="1" kern="1200" dirty="0"/>
            <a:t> z generace, která vyšla z Egypta)</a:t>
          </a:r>
          <a:endParaRPr lang="es-ES" sz="2000" kern="1200" dirty="0"/>
        </a:p>
      </dsp:txBody>
      <dsp:txXfrm>
        <a:off x="228599" y="1542249"/>
        <a:ext cx="5832158" cy="877100"/>
      </dsp:txXfrm>
    </dsp:sp>
    <dsp:sp modelId="{E24F0F28-3AFA-4E7A-8FCD-D0AD630BB311}">
      <dsp:nvSpPr>
        <dsp:cNvPr id="0" name=""/>
        <dsp:cNvSpPr/>
      </dsp:nvSpPr>
      <dsp:spPr>
        <a:xfrm>
          <a:off x="6061349" y="0"/>
          <a:ext cx="5492478" cy="179994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69795B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A02886-E86B-444D-B54B-A2D1D4A0311F}">
      <dsp:nvSpPr>
        <dsp:cNvPr id="0" name=""/>
        <dsp:cNvSpPr/>
      </dsp:nvSpPr>
      <dsp:spPr>
        <a:xfrm>
          <a:off x="5920395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697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Bůh vysušil Jordán </a:t>
          </a:r>
          <a:r>
            <a:rPr lang="cs-CZ" sz="2000" b="1" kern="1200" dirty="0"/>
            <a:t>p</a:t>
          </a:r>
          <a:r>
            <a:rPr lang="es-ES" sz="2000" b="1" kern="1200" dirty="0"/>
            <a:t>ře</a:t>
          </a:r>
          <a:r>
            <a:rPr lang="cs-CZ" sz="2000" b="1" kern="1200" dirty="0"/>
            <a:t>d</a:t>
          </a:r>
          <a:r>
            <a:rPr lang="es-ES" sz="2000" b="1" kern="1200" dirty="0"/>
            <a:t> </a:t>
          </a:r>
          <a:r>
            <a:rPr lang="es-ES" sz="2000" i="1" u="sng" kern="1200" dirty="0"/>
            <a:t>v</a:t>
          </a:r>
          <a:r>
            <a:rPr lang="cs-CZ" sz="2000" i="1" u="sng" kern="1200" dirty="0" err="1"/>
            <a:t>ámi</a:t>
          </a:r>
          <a:r>
            <a:rPr lang="cs-CZ" sz="2000" i="1" u="sng" kern="1200" dirty="0"/>
            <a:t> </a:t>
          </a:r>
          <a:r>
            <a:rPr lang="es-ES" sz="2000" i="1" u="sng" kern="1200" dirty="0"/>
            <a:t>(nov</a:t>
          </a:r>
          <a:r>
            <a:rPr lang="cs-CZ" sz="2000" i="1" u="sng" kern="1200" dirty="0"/>
            <a:t>ou</a:t>
          </a:r>
          <a:r>
            <a:rPr lang="es-ES" sz="2000" i="1" u="sng" kern="1200" dirty="0"/>
            <a:t> generac</a:t>
          </a:r>
          <a:r>
            <a:rPr lang="cs-CZ" sz="2000" i="1" u="sng" kern="1200" dirty="0"/>
            <a:t>í</a:t>
          </a:r>
          <a:r>
            <a:rPr lang="es-ES" sz="2000" i="1" u="sng" kern="1200" dirty="0"/>
            <a:t> narozen</a:t>
          </a:r>
          <a:r>
            <a:rPr lang="cs-CZ" sz="2000" i="1" u="sng" kern="1200" dirty="0"/>
            <a:t>ou</a:t>
          </a:r>
          <a:r>
            <a:rPr lang="es-ES" sz="2000" i="1" u="sng" kern="1200" dirty="0"/>
            <a:t> </a:t>
          </a:r>
          <a:r>
            <a:rPr lang="cs-CZ" sz="2000" i="1" u="sng" kern="1200" dirty="0"/>
            <a:t>na</a:t>
          </a:r>
          <a:r>
            <a:rPr lang="es-ES" sz="2000" i="1" u="sng" kern="1200" dirty="0"/>
            <a:t> poušti a předurčen</a:t>
          </a:r>
          <a:r>
            <a:rPr lang="cs-CZ" sz="2000" i="1" u="sng" kern="1200" dirty="0"/>
            <a:t>ou</a:t>
          </a:r>
          <a:r>
            <a:rPr lang="es-ES" sz="2000" i="1" u="sng" kern="1200" dirty="0"/>
            <a:t> k dobytí Kanaánu)</a:t>
          </a:r>
          <a:endParaRPr lang="es-ES" sz="2000" kern="1200" dirty="0"/>
        </a:p>
      </dsp:txBody>
      <dsp:txXfrm>
        <a:off x="5920395" y="1542249"/>
        <a:ext cx="5832158" cy="87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7D11-6958-4A62-8BE6-DD27AAC2D1DA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54A-0617-493E-B443-33B18904B6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5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03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A4AA-C307-837C-0BB2-0113EE61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B33222A-8835-BDF2-1639-494F8A261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EB1391-EB70-FE3A-CF21-25C65E5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A87A47-41C2-6B20-B87A-50EC6ABBF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44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5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B056-C715-FEF6-AF83-414529B1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FF73E5-DCFA-0E41-7496-9BA648ED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5A1711-59F0-57F9-E9A4-0718874F8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7E65C1-9A3D-4754-0A65-180B5744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33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9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4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7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5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6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4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6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2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2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1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8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0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2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6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64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7CD7B-1F90-1A80-A722-70468215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D8541A5-46C4-465D-6E99-B907C570E8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"/>
          <a:stretch>
            <a:fillRect/>
          </a:stretch>
        </p:blipFill>
        <p:spPr>
          <a:xfrm>
            <a:off x="6191780" y="350322"/>
            <a:ext cx="5825560" cy="49114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F0F051E8-4461-A954-184C-F06B0367D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>
            <a:fillRect/>
          </a:stretch>
        </p:blipFill>
        <p:spPr>
          <a:xfrm>
            <a:off x="174659" y="336608"/>
            <a:ext cx="5797589" cy="4928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0ABF5E-7797-9523-BEE2-7AA71385C31F}"/>
              </a:ext>
            </a:extLst>
          </p:cNvPr>
          <p:cNvSpPr txBox="1"/>
          <p:nvPr/>
        </p:nvSpPr>
        <p:spPr>
          <a:xfrm>
            <a:off x="0" y="552917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38100">
              <a:bevelT h="25400" prst="softRound"/>
              <a:contourClr>
                <a:srgbClr val="6A534F"/>
              </a:contourClr>
            </a:sp3d>
          </a:bodyPr>
          <a:lstStyle/>
          <a:p>
            <a:pPr algn="ctr"/>
            <a:r>
              <a:rPr lang="cs-CZ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PAMÁTNÍKY </a:t>
            </a:r>
            <a:r>
              <a:rPr lang="es-ES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M</a:t>
            </a:r>
            <a:r>
              <a:rPr lang="cs-CZ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IL</a:t>
            </a:r>
            <a:r>
              <a:rPr lang="es-ES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O</a:t>
            </a:r>
            <a:r>
              <a:rPr lang="cs-CZ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S</a:t>
            </a:r>
            <a:r>
              <a:rPr lang="es-ES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TI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EE2F60-0A3B-D6D2-DE2B-55D47D2616BB}"/>
              </a:ext>
            </a:extLst>
          </p:cNvPr>
          <p:cNvSpPr txBox="1"/>
          <p:nvPr/>
        </p:nvSpPr>
        <p:spPr>
          <a:xfrm>
            <a:off x="0" y="-921"/>
            <a:ext cx="121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cs-CZ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12. do</a:t>
            </a:r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</a:t>
            </a:r>
            <a:r>
              <a:rPr lang="cs-CZ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října</a:t>
            </a:r>
            <a:r>
              <a:rPr lang="es-ES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58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72DF6-A8A0-2CD5-1EB5-7DA0F73A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ersona, viejo, micrófono&#10;&#10;El contenido generado por IA puede ser incorrecto.">
            <a:extLst>
              <a:ext uri="{FF2B5EF4-FFF2-40B4-BE49-F238E27FC236}">
                <a16:creationId xmlns:a16="http://schemas.microsoft.com/office/drawing/2014/main" id="{39678A3E-ADD1-E58B-F839-A0291783B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9" y="431183"/>
            <a:ext cx="6074109" cy="633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hombre, pastel, agua&#10;&#10;El contenido generado por IA puede ser incorrecto.">
            <a:extLst>
              <a:ext uri="{FF2B5EF4-FFF2-40B4-BE49-F238E27FC236}">
                <a16:creationId xmlns:a16="http://schemas.microsoft.com/office/drawing/2014/main" id="{ADD322CC-83EB-C881-91E1-1F01A1F4F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64" y="1838848"/>
            <a:ext cx="6784336" cy="501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CCFED5-E53B-E8FD-7186-0FA230096D1C}"/>
              </a:ext>
            </a:extLst>
          </p:cNvPr>
          <p:cNvSpPr txBox="1"/>
          <p:nvPr/>
        </p:nvSpPr>
        <p:spPr>
          <a:xfrm>
            <a:off x="5407664" y="2306703"/>
            <a:ext cx="443392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54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ZA</a:t>
            </a:r>
            <a:r>
              <a:rPr lang="es-ES" sz="54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JORDÁN</a:t>
            </a:r>
            <a:r>
              <a:rPr lang="cs-CZ" sz="54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endParaRPr lang="es-ES" sz="5400" b="1" dirty="0">
              <a:ln w="0"/>
              <a:gradFill>
                <a:gsLst>
                  <a:gs pos="0">
                    <a:srgbClr val="1A5992"/>
                  </a:gs>
                  <a:gs pos="50000">
                    <a:srgbClr val="4997DF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E32BC5-0B24-6914-3C1D-2604E062212D}"/>
              </a:ext>
            </a:extLst>
          </p:cNvPr>
          <p:cNvSpPr txBox="1"/>
          <p:nvPr/>
        </p:nvSpPr>
        <p:spPr>
          <a:xfrm>
            <a:off x="533399" y="255193"/>
            <a:ext cx="54197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Moře obrátil v souš, řeku přešli suchou nohou; radujme se tady z něho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!” 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Ž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alm 66</a:t>
            </a:r>
            <a:r>
              <a:rPr lang="cs-CZ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6)</a:t>
            </a:r>
            <a:endParaRPr lang="es-E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4D661B-91FE-5129-1CC7-AEB12FEDD51C}"/>
              </a:ext>
            </a:extLst>
          </p:cNvPr>
          <p:cNvSpPr txBox="1"/>
          <p:nvPr/>
        </p:nvSpPr>
        <p:spPr>
          <a:xfrm>
            <a:off x="6617231" y="255193"/>
            <a:ext cx="509527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Moře to vidělo a dalo se na útěk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               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Jordán se 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nazpět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obrátil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Ž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alm 114</a:t>
            </a:r>
            <a:r>
              <a:rPr lang="cs-CZ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53915E-8DAB-8459-A56D-8F737B54F88F}"/>
              </a:ext>
            </a:extLst>
          </p:cNvPr>
          <p:cNvSpPr txBox="1"/>
          <p:nvPr/>
        </p:nvSpPr>
        <p:spPr>
          <a:xfrm>
            <a:off x="468029" y="1303651"/>
            <a:ext cx="5798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Přechod Rudého moře a přechod přes Jordán jsou dvě historické události, které byly spojeny jako milníky v dějinách vykoupení (Žalm 66</a:t>
            </a:r>
            <a:r>
              <a:rPr lang="cs-CZ" sz="2000" b="1" dirty="0"/>
              <a:t>,</a:t>
            </a:r>
            <a:r>
              <a:rPr lang="es-ES" sz="2000" b="1" dirty="0"/>
              <a:t>6; Žalm 114)</a:t>
            </a:r>
            <a:r>
              <a:rPr lang="cs-CZ" sz="2000" b="1" dirty="0"/>
              <a:t>.</a:t>
            </a:r>
            <a:r>
              <a:rPr lang="es-ES" sz="2000" b="1" dirty="0"/>
              <a:t> Společně signalizují naše vysvobo</a:t>
            </a:r>
            <a:r>
              <a:rPr lang="cs-CZ" sz="2000" b="1" dirty="0"/>
              <a:t>-</a:t>
            </a:r>
            <a:r>
              <a:rPr lang="es-ES" sz="2000" b="1" dirty="0"/>
              <a:t>zení z hříchu a náš přístup k věčnému životu.</a:t>
            </a:r>
          </a:p>
        </p:txBody>
      </p:sp>
      <p:pic>
        <p:nvPicPr>
          <p:cNvPr id="6" name="Imagen 5" descr="Grupo de personas en el agua&#10;&#10;El contenido generado por IA puede ser incorrecto.">
            <a:extLst>
              <a:ext uri="{FF2B5EF4-FFF2-40B4-BE49-F238E27FC236}">
                <a16:creationId xmlns:a16="http://schemas.microsoft.com/office/drawing/2014/main" id="{9D6E3C37-5995-5C6F-3649-6769B1E6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57" y="1140023"/>
            <a:ext cx="2613560" cy="3447675"/>
          </a:xfrm>
          <a:prstGeom prst="snip2DiagRect">
            <a:avLst>
              <a:gd name="adj1" fmla="val 1583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hombre con una tabla de surf en el agua&#10;&#10;El contenido generado por IA puede ser incorrecto.">
            <a:extLst>
              <a:ext uri="{FF2B5EF4-FFF2-40B4-BE49-F238E27FC236}">
                <a16:creationId xmlns:a16="http://schemas.microsoft.com/office/drawing/2014/main" id="{BA9AD13D-C23C-57FF-2D10-A6B8F1DE6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950" y="1140023"/>
            <a:ext cx="2630530" cy="3447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B567B2-AB2D-F880-B10C-BD79C3DF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6257" y="4715438"/>
            <a:ext cx="5637223" cy="1887369"/>
          </a:xfrm>
          <a:prstGeom prst="snip2DiagRect">
            <a:avLst>
              <a:gd name="adj1" fmla="val 1680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BFD153-0A08-23C4-6F42-A1CC4126D636}"/>
              </a:ext>
            </a:extLst>
          </p:cNvPr>
          <p:cNvSpPr txBox="1"/>
          <p:nvPr/>
        </p:nvSpPr>
        <p:spPr>
          <a:xfrm>
            <a:off x="533399" y="4935414"/>
            <a:ext cx="57326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Vstup do vod Jordánu měl stejný účinek na Je</a:t>
            </a:r>
            <a:r>
              <a:rPr lang="cs-CZ" sz="2000" b="1" dirty="0"/>
              <a:t>-</a:t>
            </a:r>
            <a:r>
              <a:rPr lang="es-ES" sz="2000" b="1" dirty="0"/>
              <a:t>žíše, který byl Duchem svatým zmocněn, aby splnil své poslání: osvobodit nás od hříchu a </a:t>
            </a:r>
            <a:r>
              <a:rPr lang="cs-CZ" sz="2000" b="1" dirty="0"/>
              <a:t>dát nám</a:t>
            </a:r>
            <a:r>
              <a:rPr lang="es-ES" sz="2000" b="1" dirty="0"/>
              <a:t> věčný život (Marek 1</a:t>
            </a:r>
            <a:r>
              <a:rPr lang="cs-CZ" sz="2000" b="1" dirty="0"/>
              <a:t>,</a:t>
            </a:r>
            <a:r>
              <a:rPr lang="es-ES" sz="2000" b="1" dirty="0"/>
              <a:t>9-11; Jan 1</a:t>
            </a:r>
            <a:r>
              <a:rPr lang="cs-CZ" sz="2000" b="1" dirty="0"/>
              <a:t>,</a:t>
            </a:r>
            <a:r>
              <a:rPr lang="es-ES" sz="2000" b="1" dirty="0"/>
              <a:t>29; 3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1044B0-4486-FF22-6333-F80EBF0096C2}"/>
              </a:ext>
            </a:extLst>
          </p:cNvPr>
          <p:cNvSpPr txBox="1"/>
          <p:nvPr/>
        </p:nvSpPr>
        <p:spPr>
          <a:xfrm>
            <a:off x="468029" y="3935141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 Elíš</a:t>
            </a:r>
            <a:r>
              <a:rPr lang="cs-CZ" sz="2000" b="1" dirty="0"/>
              <a:t>u</a:t>
            </a:r>
            <a:r>
              <a:rPr lang="es-ES" sz="2000" b="1" dirty="0"/>
              <a:t> však byla tatáž událost znamením přijetí Ducha svatého, který ho uschopnil splnit jeho poslání (2.</a:t>
            </a:r>
            <a:r>
              <a:rPr lang="cs-CZ" sz="2000" b="1" dirty="0"/>
              <a:t> Královská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14</a:t>
            </a:r>
            <a:r>
              <a:rPr lang="cs-CZ" sz="2000" b="1" dirty="0"/>
              <a:t>.</a:t>
            </a:r>
            <a:r>
              <a:rPr lang="es-ES" sz="2000" b="1" dirty="0"/>
              <a:t>15).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CD6C9-460F-BA90-E110-EDD6C85788D7}"/>
              </a:ext>
            </a:extLst>
          </p:cNvPr>
          <p:cNvSpPr txBox="1"/>
          <p:nvPr/>
        </p:nvSpPr>
        <p:spPr>
          <a:xfrm>
            <a:off x="468029" y="2934867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Zázračně překročit řeku Jordán a být přenesen do samotné Boží přítomnosti bylo pro Elijáše skutečností (2.</a:t>
            </a:r>
            <a:r>
              <a:rPr lang="cs-CZ" sz="2000" b="1" dirty="0"/>
              <a:t> Královská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7</a:t>
            </a:r>
            <a:r>
              <a:rPr lang="cs-CZ" sz="2000" b="1" dirty="0"/>
              <a:t>.</a:t>
            </a:r>
            <a:r>
              <a:rPr lang="es-ES" sz="2000" b="1" dirty="0"/>
              <a:t>8</a:t>
            </a:r>
            <a:r>
              <a:rPr lang="cs-CZ" sz="2000" b="1" dirty="0"/>
              <a:t>.</a:t>
            </a:r>
            <a:r>
              <a:rPr lang="es-ES" sz="2000" b="1" dirty="0"/>
              <a:t>11).</a:t>
            </a:r>
          </a:p>
        </p:txBody>
      </p:sp>
    </p:spTree>
    <p:extLst>
      <p:ext uri="{BB962C8B-B14F-4D97-AF65-F5344CB8AC3E}">
        <p14:creationId xmlns:p14="http://schemas.microsoft.com/office/powerpoint/2010/main" val="11799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C374FF-DACA-5ADA-AC4A-C5CA59483ACF}"/>
              </a:ext>
            </a:extLst>
          </p:cNvPr>
          <p:cNvSpPr txBox="1"/>
          <p:nvPr/>
        </p:nvSpPr>
        <p:spPr>
          <a:xfrm>
            <a:off x="866173" y="1173876"/>
            <a:ext cx="1066283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“Člověk, který spoléhá na Boží milost, je jako zavlažovaná zahrada. Prospívá na těle i na duchu. Jeho světlo září v tem</a:t>
            </a:r>
            <a:r>
              <a:rPr lang="cs-CZ" sz="2800" b="1" dirty="0">
                <a:latin typeface="Constantia" panose="02030602050306030303" pitchFamily="18" charset="0"/>
              </a:rPr>
              <a:t>-</a:t>
            </a:r>
            <a:r>
              <a:rPr lang="es-ES" sz="2800" b="1" dirty="0">
                <a:latin typeface="Constantia" panose="02030602050306030303" pitchFamily="18" charset="0"/>
              </a:rPr>
              <a:t>notě a zjevuje se na něm Boží sláva. Nezapomínejme tedy na Hospodinovu laskavost a na jeho nekonečné milosrdenství. Postavme, stejně jako Izraelci, kameny svědectví a napišme na ně, co vše pro nás Bůh vykonal. Připomínejme si, jak se o nás po celý život staral a vzdejme mu díky. „Jak se mám odvděčit Hospodinu, že se mne tolikrát zastal? Zvednu kalich spásy a budu vzývat Hospodinovo jméno. Svoje sliby Hospodinu splním před veškerým jeho lidem.“ Žalm 116,12-14”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DFBCBD-99AD-E0ED-5471-C12DE9C3B910}"/>
              </a:ext>
            </a:extLst>
          </p:cNvPr>
          <p:cNvSpPr txBox="1"/>
          <p:nvPr/>
        </p:nvSpPr>
        <p:spPr>
          <a:xfrm>
            <a:off x="7972123" y="5561049"/>
            <a:ext cx="3200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Touha věků strana 220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8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4933DB1-3CF0-54FE-0040-4FDA9A199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CF670C-16CC-957A-8F45-91E6B251605C}"/>
              </a:ext>
            </a:extLst>
          </p:cNvPr>
          <p:cNvSpPr txBox="1"/>
          <p:nvPr/>
        </p:nvSpPr>
        <p:spPr>
          <a:xfrm>
            <a:off x="7335297" y="3743380"/>
            <a:ext cx="452259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Přechod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řeku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Jordán (Jo</a:t>
            </a:r>
            <a:r>
              <a:rPr lang="cs-CZ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Potřeba svatosti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Živý Bůh zázraků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Památka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</a:t>
            </a:r>
            <a:r>
              <a:rPr lang="cs-CZ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4):</a:t>
            </a:r>
          </a:p>
          <a:p>
            <a:pPr lvl="1">
              <a:spcBef>
                <a:spcPts val="600"/>
              </a:spcBef>
            </a:pPr>
            <a:r>
              <a:rPr lang="cs-CZ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Znamení, která je třeba si zapamatovat</a:t>
            </a:r>
            <a:r>
              <a:rPr lang="es-E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Zapomnětlivost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Jordán</a:t>
            </a:r>
            <a:r>
              <a:rPr lang="cs-CZ" sz="2000" b="1" dirty="0" err="1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s-ES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719E01-7E48-3CD0-F0D5-08F1BBB6069D}"/>
              </a:ext>
            </a:extLst>
          </p:cNvPr>
          <p:cNvSpPr txBox="1"/>
          <p:nvPr/>
        </p:nvSpPr>
        <p:spPr>
          <a:xfrm>
            <a:off x="282678" y="201892"/>
            <a:ext cx="5931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Jaro. Deště a tání naplnily koryto řeky Jordán, až se rozvodnilo. Jeho vody rychle tečou k Mrtvému moři. Dokonce i v mělčích částech – u brodů přes Jordán – je přechod řeky nebezpečným dobrodružstvím.</a:t>
            </a:r>
          </a:p>
        </p:txBody>
      </p:sp>
      <p:pic>
        <p:nvPicPr>
          <p:cNvPr id="7" name="Imagen 6" descr="Imagen que contiene exterior, persona, montaña, pasto&#10;&#10;El contenido generado por IA puede ser incorrecto.">
            <a:extLst>
              <a:ext uri="{FF2B5EF4-FFF2-40B4-BE49-F238E27FC236}">
                <a16:creationId xmlns:a16="http://schemas.microsoft.com/office/drawing/2014/main" id="{75C4C8C7-1308-33B8-E725-FF023E94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419278"/>
            <a:ext cx="4964724" cy="3300984"/>
          </a:xfrm>
          <a:prstGeom prst="snip2DiagRect">
            <a:avLst>
              <a:gd name="adj1" fmla="val 163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agua, grande, manada, montaña&#10;&#10;El contenido generado por IA puede ser incorrecto.">
            <a:extLst>
              <a:ext uri="{FF2B5EF4-FFF2-40B4-BE49-F238E27FC236}">
                <a16:creationId xmlns:a16="http://schemas.microsoft.com/office/drawing/2014/main" id="{18E7D1F0-5ED2-139C-9203-217F8599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12" y="137738"/>
            <a:ext cx="5321071" cy="330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F4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 descr="Forma&#10;&#10;El contenido generado por IA puede ser incorrecto.">
            <a:extLst>
              <a:ext uri="{FF2B5EF4-FFF2-40B4-BE49-F238E27FC236}">
                <a16:creationId xmlns:a16="http://schemas.microsoft.com/office/drawing/2014/main" id="{3F6C57C9-17EA-0EF3-697A-D40682BB3B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212334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 descr="Forma&#10;&#10;El contenido generado por IA puede ser incorrecto.">
            <a:extLst>
              <a:ext uri="{FF2B5EF4-FFF2-40B4-BE49-F238E27FC236}">
                <a16:creationId xmlns:a16="http://schemas.microsoft.com/office/drawing/2014/main" id="{81AEAFFF-4F15-63F7-62BA-8BCD8861E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56076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638933F-DB01-D099-BC2B-22484D6AC5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862240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606F5363-661C-959E-6A7C-61020ED557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48702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n 63" descr="Logotipo&#10;&#10;El contenido generado por IA puede ser incorrecto.">
            <a:extLst>
              <a:ext uri="{FF2B5EF4-FFF2-40B4-BE49-F238E27FC236}">
                <a16:creationId xmlns:a16="http://schemas.microsoft.com/office/drawing/2014/main" id="{8DE309A0-5920-6456-2BEA-34076BF9E7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6344949"/>
            <a:ext cx="570681" cy="375250"/>
          </a:xfrm>
          <a:prstGeom prst="rect">
            <a:avLst/>
          </a:prstGeom>
        </p:spPr>
      </p:pic>
      <p:pic>
        <p:nvPicPr>
          <p:cNvPr id="68" name="Imagen 67" descr="Icono&#10;&#10;El contenido generado por IA puede ser incorrecto.">
            <a:extLst>
              <a:ext uri="{FF2B5EF4-FFF2-40B4-BE49-F238E27FC236}">
                <a16:creationId xmlns:a16="http://schemas.microsoft.com/office/drawing/2014/main" id="{06916564-6DB7-1FCC-C58E-486466A2E8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5053838"/>
            <a:ext cx="570681" cy="375250"/>
          </a:xfrm>
          <a:prstGeom prst="rect">
            <a:avLst/>
          </a:prstGeom>
        </p:spPr>
      </p:pic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F825EE70-A3C3-BC30-B36D-AA4D1A5433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3757104"/>
            <a:ext cx="570681" cy="375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005F48-1AD9-BA37-6821-77FF72B81841}"/>
              </a:ext>
            </a:extLst>
          </p:cNvPr>
          <p:cNvSpPr txBox="1"/>
          <p:nvPr/>
        </p:nvSpPr>
        <p:spPr>
          <a:xfrm>
            <a:off x="282678" y="2525605"/>
            <a:ext cx="593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člověka nemožné. Pro Boha je to snadné: "posvěťte se a přejděte Jordán".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E93F18-61F8-8AE1-E412-ED22C8FF508C}"/>
              </a:ext>
            </a:extLst>
          </p:cNvPr>
          <p:cNvSpPr txBox="1"/>
          <p:nvPr/>
        </p:nvSpPr>
        <p:spPr>
          <a:xfrm>
            <a:off x="239017" y="1833108"/>
            <a:ext cx="597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ji může přejít celá vesnice se starými lidmi, těhotnými ženami, dětmi a dobytkem?</a:t>
            </a:r>
          </a:p>
        </p:txBody>
      </p:sp>
    </p:spTree>
    <p:extLst>
      <p:ext uri="{BB962C8B-B14F-4D97-AF65-F5344CB8AC3E}">
        <p14:creationId xmlns:p14="http://schemas.microsoft.com/office/powerpoint/2010/main" val="1802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CDEBDB06-5277-79FD-6295-1FC388DF7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87" y="92889"/>
            <a:ext cx="4946340" cy="667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06D153-292F-B9C5-527D-2B68174019DD}"/>
              </a:ext>
            </a:extLst>
          </p:cNvPr>
          <p:cNvSpPr txBox="1"/>
          <p:nvPr/>
        </p:nvSpPr>
        <p:spPr>
          <a:xfrm>
            <a:off x="4430599" y="2427915"/>
            <a:ext cx="7761401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PŘ</a:t>
            </a:r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r>
              <a:rPr lang="cs-CZ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CHOD</a:t>
            </a:r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PŘ</a:t>
            </a:r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r>
              <a:rPr lang="cs-CZ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</a:t>
            </a:r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cs-CZ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Ř</a:t>
            </a:r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r>
              <a:rPr lang="cs-CZ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KU</a:t>
            </a:r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JORDÁN</a:t>
            </a:r>
          </a:p>
          <a:p>
            <a:pPr algn="ctr"/>
            <a:r>
              <a:rPr lang="es-ES" sz="40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(JO</a:t>
            </a:r>
            <a:r>
              <a:rPr lang="cs-CZ" sz="40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</a:t>
            </a:r>
            <a:r>
              <a:rPr lang="es-ES" sz="40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</a:t>
            </a:r>
            <a:r>
              <a:rPr lang="cs-CZ" sz="40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r>
              <a:rPr lang="es-ES" sz="40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9739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B5E391-A444-0495-3324-88D026EA371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POTŘEBA SVATOSTI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B887B5-B6AF-121C-9C2A-3B8B66646878}"/>
              </a:ext>
            </a:extLst>
          </p:cNvPr>
          <p:cNvSpPr txBox="1"/>
          <p:nvPr/>
        </p:nvSpPr>
        <p:spPr>
          <a:xfrm>
            <a:off x="0" y="66267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 pak vyzval lid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›</a:t>
            </a:r>
            <a:r>
              <a:rPr lang="cs-CZ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Posvěťte se, neboť Hospodin zítra mezi vámi učiní podivuhodné věci‹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2C639-E722-B310-3CFF-8D92AD4C28E5}"/>
              </a:ext>
            </a:extLst>
          </p:cNvPr>
          <p:cNvSpPr txBox="1"/>
          <p:nvPr/>
        </p:nvSpPr>
        <p:spPr>
          <a:xfrm>
            <a:off x="390525" y="1219200"/>
            <a:ext cx="729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40 let mrak ukazoval, že je čas tábor rozebrat a vydat se </a:t>
            </a:r>
            <a:r>
              <a:rPr lang="cs-CZ" sz="2000" b="1" dirty="0"/>
              <a:t>            </a:t>
            </a:r>
            <a:r>
              <a:rPr lang="es-ES" sz="2000" b="1" dirty="0"/>
              <a:t>na cestu, a archa vedla Izrael k jeho novému cíli </a:t>
            </a:r>
            <a:r>
              <a:rPr lang="cs-CZ" sz="2000" b="1" dirty="0"/>
              <a:t> 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4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17; 10</a:t>
            </a:r>
            <a:r>
              <a:rPr lang="cs-CZ" sz="2000" b="1" dirty="0"/>
              <a:t>,</a:t>
            </a:r>
            <a:r>
              <a:rPr lang="es-ES" sz="2000" b="1" dirty="0"/>
              <a:t>33).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7A5C5C4-24A4-EBE3-9619-5757E30C8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665565"/>
              </p:ext>
            </p:extLst>
          </p:nvPr>
        </p:nvGraphicFramePr>
        <p:xfrm>
          <a:off x="7486650" y="1371600"/>
          <a:ext cx="4591050" cy="522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A39B965-0B32-6D03-2522-ADAA1DCFFE21}"/>
              </a:ext>
            </a:extLst>
          </p:cNvPr>
          <p:cNvSpPr txBox="1"/>
          <p:nvPr/>
        </p:nvSpPr>
        <p:spPr>
          <a:xfrm>
            <a:off x="3162300" y="2311063"/>
            <a:ext cx="4324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Byl čas se pohnout. Tábor v Šitimu byl rozebrán a oni se na tři dny utábořili před Jordánem. Poté jim bylo přikázáno, aby následovali archu do Zaslíbené země</a:t>
            </a:r>
            <a:r>
              <a:rPr lang="cs-CZ" sz="2000" b="1" dirty="0"/>
              <a:t>                       </a:t>
            </a:r>
            <a:r>
              <a:rPr lang="es-ES" sz="2000" b="1" dirty="0"/>
              <a:t> (Jozue 3</a:t>
            </a:r>
            <a:r>
              <a:rPr lang="cs-CZ" sz="2000" b="1" dirty="0"/>
              <a:t>,</a:t>
            </a:r>
            <a:r>
              <a:rPr lang="es-ES" sz="2000" b="1" dirty="0"/>
              <a:t>1-3).</a:t>
            </a:r>
          </a:p>
        </p:txBody>
      </p:sp>
      <p:pic>
        <p:nvPicPr>
          <p:cNvPr id="9" name="Imagen 8" descr="Imagen que contiene exterior, persona, oveja, grupo&#10;&#10;El contenido generado por IA puede ser incorrecto.">
            <a:extLst>
              <a:ext uri="{FF2B5EF4-FFF2-40B4-BE49-F238E27FC236}">
                <a16:creationId xmlns:a16="http://schemas.microsoft.com/office/drawing/2014/main" id="{DA39D169-22AC-D394-5D8B-7CFB83A1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311064"/>
            <a:ext cx="2865638" cy="2727662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F71B6FC3-4832-18AD-5810-EF4E0B97C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5229224"/>
            <a:ext cx="2865638" cy="150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665CEB-9462-F28C-EBFF-D37BE9405F4B}"/>
              </a:ext>
            </a:extLst>
          </p:cNvPr>
          <p:cNvSpPr txBox="1"/>
          <p:nvPr/>
        </p:nvSpPr>
        <p:spPr>
          <a:xfrm>
            <a:off x="3162298" y="4250055"/>
            <a:ext cx="43243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Existoval však jeden předpoklad: měli být posvěceni (Jozue 3</a:t>
            </a:r>
            <a:r>
              <a:rPr lang="cs-CZ" sz="2000" b="1" dirty="0"/>
              <a:t>,</a:t>
            </a:r>
            <a:r>
              <a:rPr lang="es-ES" sz="2000" b="1" dirty="0"/>
              <a:t>5). Toto zasvěcení zahrnovalo obřadní očistu (vyprání oděvu a těla), zanechání hříchu a vnímavý postoj k poslušnosti Božím příkazům.</a:t>
            </a:r>
          </a:p>
        </p:txBody>
      </p:sp>
    </p:spTree>
    <p:extLst>
      <p:ext uri="{BB962C8B-B14F-4D97-AF65-F5344CB8AC3E}">
        <p14:creationId xmlns:p14="http://schemas.microsoft.com/office/powerpoint/2010/main" val="1852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58591A-4319-1438-A224-AEB1B8D12542}"/>
              </a:ext>
            </a:extLst>
          </p:cNvPr>
          <p:cNvSpPr txBox="1"/>
          <p:nvPr/>
        </p:nvSpPr>
        <p:spPr>
          <a:xfrm>
            <a:off x="209549" y="0"/>
            <a:ext cx="11772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ŽIVÝ BŮH ZÁZRAKŮ</a:t>
            </a:r>
            <a:endParaRPr lang="es-ES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B1BDF9-F71B-88C0-8CC3-C2DD7588CA4E}"/>
              </a:ext>
            </a:extLst>
          </p:cNvPr>
          <p:cNvSpPr txBox="1"/>
          <p:nvPr/>
        </p:nvSpPr>
        <p:spPr>
          <a:xfrm>
            <a:off x="438149" y="618548"/>
            <a:ext cx="11315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 vody řítící se shora zůstaly stát a postavily se jako jednolitá hráz velmi daleko odtud            u města Adamu, které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leží při </a:t>
            </a:r>
            <a:r>
              <a:rPr lang="cs-CZ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Saretánu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a ty, které tekly dolů k Pustému moři,                            k moři Solnému, se vytratily. Tak přešel lid naproti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Jeric</a:t>
            </a:r>
            <a:r>
              <a:rPr lang="cs-CZ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32CA84-A8A9-0F80-16A3-84944AD60BB2}"/>
              </a:ext>
            </a:extLst>
          </p:cNvPr>
          <p:cNvSpPr txBox="1"/>
          <p:nvPr/>
        </p:nvSpPr>
        <p:spPr>
          <a:xfrm>
            <a:off x="6438900" y="1576387"/>
            <a:ext cx="575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je "jediný, kdo činí divy" (Ž</a:t>
            </a:r>
            <a:r>
              <a:rPr lang="cs-CZ" sz="2000" b="1" dirty="0"/>
              <a:t>alm</a:t>
            </a:r>
            <a:r>
              <a:rPr lang="es-ES" sz="2000" b="1" dirty="0"/>
              <a:t> 72,18). Z to</a:t>
            </a:r>
            <a:r>
              <a:rPr lang="cs-CZ" sz="2000" b="1" dirty="0"/>
              <a:t>-</a:t>
            </a:r>
            <a:r>
              <a:rPr lang="es-ES" sz="2000" b="1" dirty="0"/>
              <a:t>hoto důvodu Ho uznáváme jako jediného Boha (Ž</a:t>
            </a:r>
            <a:r>
              <a:rPr lang="cs-CZ" sz="2000" b="1" dirty="0"/>
              <a:t>alm</a:t>
            </a:r>
            <a:r>
              <a:rPr lang="es-ES" sz="2000" b="1" dirty="0"/>
              <a:t> 86</a:t>
            </a:r>
            <a:r>
              <a:rPr lang="cs-CZ" sz="2000" b="1" dirty="0"/>
              <a:t>,</a:t>
            </a:r>
            <a:r>
              <a:rPr lang="es-ES" sz="2000" b="1" dirty="0"/>
              <a:t>10)</a:t>
            </a:r>
            <a:r>
              <a:rPr lang="cs-CZ" sz="2000" b="1" dirty="0"/>
              <a:t>,</a:t>
            </a:r>
            <a:r>
              <a:rPr lang="es-ES" sz="2000" b="1" dirty="0"/>
              <a:t> pamatujeme si jeho zázraky </a:t>
            </a:r>
            <a:r>
              <a:rPr lang="cs-CZ" sz="2000" b="1" dirty="0"/>
              <a:t>           </a:t>
            </a:r>
            <a:r>
              <a:rPr lang="es-ES" sz="2000" b="1" dirty="0"/>
              <a:t>(Ž</a:t>
            </a:r>
            <a:r>
              <a:rPr lang="cs-CZ" sz="2000" b="1" dirty="0"/>
              <a:t>alm</a:t>
            </a:r>
            <a:r>
              <a:rPr lang="es-ES" sz="2000" b="1" dirty="0"/>
              <a:t> 77,11) a vyprávíme o jejich úžasných skutcích (Ž</a:t>
            </a:r>
            <a:r>
              <a:rPr lang="cs-CZ" sz="2000" b="1" dirty="0"/>
              <a:t>alm</a:t>
            </a:r>
            <a:r>
              <a:rPr lang="es-ES" sz="2000" b="1" dirty="0"/>
              <a:t> 96,3).</a:t>
            </a:r>
          </a:p>
        </p:txBody>
      </p:sp>
      <p:pic>
        <p:nvPicPr>
          <p:cNvPr id="4" name="Imagen 3" descr="Imagen que contiene tabla, hecho de madera, viejo, grande&#10;&#10;El contenido generado por IA puede ser incorrecto.">
            <a:extLst>
              <a:ext uri="{FF2B5EF4-FFF2-40B4-BE49-F238E27FC236}">
                <a16:creationId xmlns:a16="http://schemas.microsoft.com/office/drawing/2014/main" id="{DDD47B7F-6019-71F0-12B2-C12C6267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702607"/>
            <a:ext cx="6024563" cy="3803006"/>
          </a:xfrm>
          <a:prstGeom prst="rect">
            <a:avLst/>
          </a:prstGeom>
          <a:ln w="88900" cap="sq" cmpd="thickThin">
            <a:solidFill>
              <a:srgbClr val="926D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5D4EEF-1520-14E4-D6D3-FA034A480F38}"/>
              </a:ext>
            </a:extLst>
          </p:cNvPr>
          <p:cNvSpPr txBox="1"/>
          <p:nvPr/>
        </p:nvSpPr>
        <p:spPr>
          <a:xfrm>
            <a:off x="128587" y="5530007"/>
            <a:ext cx="6719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Přechod Jordánu je jedním z Božích divů, který prorocky ukazuje na další z velkých divů, které Bůh zaslíbil v nás vykonávat: na vstup do nebeského Kanaánu</a:t>
            </a:r>
            <a:r>
              <a:rPr lang="cs-CZ" sz="2000" b="1" dirty="0"/>
              <a:t>                 </a:t>
            </a:r>
            <a:r>
              <a:rPr lang="es-ES" sz="2000" b="1" dirty="0"/>
              <a:t> (Za</a:t>
            </a:r>
            <a:r>
              <a:rPr lang="cs-CZ" sz="2000" b="1" dirty="0" err="1"/>
              <a:t>chariáš</a:t>
            </a:r>
            <a:r>
              <a:rPr lang="es-ES" sz="2000" b="1" dirty="0"/>
              <a:t> 8,6-8).</a:t>
            </a:r>
          </a:p>
        </p:txBody>
      </p:sp>
      <p:pic>
        <p:nvPicPr>
          <p:cNvPr id="10" name="Imagen 9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A538EC3F-93EF-B448-A06B-B06D882EE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3724" y="4895423"/>
            <a:ext cx="5119689" cy="1858442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97A29-913F-E0CE-D7A1-D102B22DD393}"/>
              </a:ext>
            </a:extLst>
          </p:cNvPr>
          <p:cNvSpPr txBox="1"/>
          <p:nvPr/>
        </p:nvSpPr>
        <p:spPr>
          <a:xfrm>
            <a:off x="6438900" y="3207603"/>
            <a:ext cx="5753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 Toho, který stvořil všechno, co existuje, není nic příliš obtížného nebo podivuhodného (J</a:t>
            </a:r>
            <a:r>
              <a:rPr lang="cs-CZ" sz="2000" b="1" dirty="0"/>
              <a:t>e</a:t>
            </a:r>
            <a:r>
              <a:rPr lang="es-ES" sz="2000" b="1" dirty="0"/>
              <a:t>r</a:t>
            </a:r>
            <a:r>
              <a:rPr lang="cs-CZ" sz="2000" b="1" dirty="0" err="1"/>
              <a:t>emiáš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17; L</a:t>
            </a:r>
            <a:r>
              <a:rPr lang="cs-CZ" sz="2000" b="1" dirty="0"/>
              <a:t>u</a:t>
            </a:r>
            <a:r>
              <a:rPr lang="es-ES" sz="2000" b="1" dirty="0"/>
              <a:t>k</a:t>
            </a:r>
            <a:r>
              <a:rPr lang="cs-CZ" sz="2000" b="1" dirty="0" err="1"/>
              <a:t>áš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37). Díky tomu můžeme věřit, že i v našem životě může dělat zázraky. (Žalm 107</a:t>
            </a:r>
            <a:r>
              <a:rPr lang="cs-CZ" sz="2000" b="1" dirty="0"/>
              <a:t>,</a:t>
            </a:r>
            <a:r>
              <a:rPr lang="es-ES" sz="20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24513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A87FA-955C-C6BD-19DA-E2570729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204D56-6CBE-FF8F-2258-E1939E6BE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24" y="1973359"/>
            <a:ext cx="6350805" cy="479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C00827E-BC99-8061-2A79-1C9CD6C30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039" y="639011"/>
            <a:ext cx="949974" cy="2128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67824F-84D0-05EB-DFD3-131616173D33}"/>
              </a:ext>
            </a:extLst>
          </p:cNvPr>
          <p:cNvSpPr txBox="1"/>
          <p:nvPr/>
        </p:nvSpPr>
        <p:spPr>
          <a:xfrm>
            <a:off x="5146026" y="2767280"/>
            <a:ext cx="7045973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PAMÁTKA</a:t>
            </a:r>
            <a:endParaRPr lang="es-ES" sz="4800" b="1" dirty="0">
              <a:ln w="0"/>
              <a:gradFill>
                <a:gsLst>
                  <a:gs pos="0">
                    <a:srgbClr val="A47E64"/>
                  </a:gs>
                  <a:gs pos="50000">
                    <a:srgbClr val="D1BDB0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s-ES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(JO</a:t>
            </a:r>
            <a:r>
              <a:rPr lang="cs-CZ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</a:t>
            </a:r>
            <a:r>
              <a:rPr lang="es-ES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</a:t>
            </a:r>
            <a:r>
              <a:rPr lang="cs-CZ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r>
              <a:rPr lang="es-ES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669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F61B8-CB93-D056-BB29-A90CCDE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E44BFA-A5F9-1E96-B1CD-A5E54C88A43C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ZNAMENÍ, KTERÁ JE TŘEBA SI ZAPAMATOVAT</a:t>
            </a:r>
            <a:endParaRPr lang="es-ES" sz="4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5A30FC-2FE4-190D-F756-1049BC89C6E2}"/>
              </a:ext>
            </a:extLst>
          </p:cNvPr>
          <p:cNvSpPr txBox="1"/>
          <p:nvPr/>
        </p:nvSpPr>
        <p:spPr>
          <a:xfrm>
            <a:off x="1864851" y="628947"/>
            <a:ext cx="846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bude mezi vámi na znamení. Až se vás v budoucnu budou vaši synové vyptávat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›</a:t>
            </a:r>
            <a:r>
              <a:rPr lang="cs-CZ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Čím jsou pro vás tyto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kameny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?‹, </a:t>
            </a:r>
            <a:r>
              <a:rPr lang="cs-CZ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odpovíte jim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cs-CZ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704F5E-C7F1-E1E5-FC3C-68853C69F0C6}"/>
              </a:ext>
            </a:extLst>
          </p:cNvPr>
          <p:cNvSpPr txBox="1"/>
          <p:nvPr/>
        </p:nvSpPr>
        <p:spPr>
          <a:xfrm>
            <a:off x="152400" y="1341501"/>
            <a:ext cx="68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Bibli může mít znamení několik významů: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0DFF90F-28DE-F238-90B7-0104F9FABA30}"/>
              </a:ext>
            </a:extLst>
          </p:cNvPr>
          <p:cNvGrpSpPr/>
          <p:nvPr/>
        </p:nvGrpSpPr>
        <p:grpSpPr>
          <a:xfrm>
            <a:off x="84212" y="1861033"/>
            <a:ext cx="2368133" cy="1374889"/>
            <a:chOff x="84212" y="1861033"/>
            <a:chExt cx="2368133" cy="1374889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2EB1938-2CF1-1102-06CB-BC2EA37432B5}"/>
                </a:ext>
              </a:extLst>
            </p:cNvPr>
            <p:cNvSpPr/>
            <p:nvPr/>
          </p:nvSpPr>
          <p:spPr>
            <a:xfrm>
              <a:off x="754300" y="1866859"/>
              <a:ext cx="1698045" cy="1369063"/>
            </a:xfrm>
            <a:custGeom>
              <a:avLst/>
              <a:gdLst>
                <a:gd name="connsiteX0" fmla="*/ 0 w 1848157"/>
                <a:gd name="connsiteY0" fmla="*/ 0 h 1161427"/>
                <a:gd name="connsiteX1" fmla="*/ 1848157 w 1848157"/>
                <a:gd name="connsiteY1" fmla="*/ 0 h 1161427"/>
                <a:gd name="connsiteX2" fmla="*/ 1848157 w 1848157"/>
                <a:gd name="connsiteY2" fmla="*/ 1161427 h 1161427"/>
                <a:gd name="connsiteX3" fmla="*/ 0 w 1848157"/>
                <a:gd name="connsiteY3" fmla="*/ 1161427 h 1161427"/>
                <a:gd name="connsiteX4" fmla="*/ 0 w 1848157"/>
                <a:gd name="connsiteY4" fmla="*/ 0 h 116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157" h="1161427">
                  <a:moveTo>
                    <a:pt x="0" y="0"/>
                  </a:moveTo>
                  <a:lnTo>
                    <a:pt x="1848157" y="0"/>
                  </a:lnTo>
                  <a:lnTo>
                    <a:pt x="1848157" y="1161427"/>
                  </a:lnTo>
                  <a:lnTo>
                    <a:pt x="0" y="1161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681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b="1" kern="1200" dirty="0"/>
                <a:t>Zázrak         </a:t>
              </a:r>
              <a:r>
                <a:rPr lang="es-ES" b="1" kern="1200" dirty="0"/>
                <a:t>(1</a:t>
              </a:r>
              <a:r>
                <a:rPr lang="cs-CZ" b="1" kern="1200" dirty="0"/>
                <a:t>. </a:t>
              </a:r>
              <a:r>
                <a:rPr lang="cs-CZ" b="1" kern="1200" dirty="0" err="1"/>
                <a:t>Krá-lovská</a:t>
              </a:r>
              <a:r>
                <a:rPr lang="es-ES" b="1" kern="1200" dirty="0"/>
                <a:t> 13</a:t>
              </a:r>
              <a:r>
                <a:rPr lang="cs-CZ" b="1" kern="1200" dirty="0"/>
                <a:t>,</a:t>
              </a:r>
              <a:r>
                <a:rPr lang="es-ES" b="1" kern="1200" dirty="0"/>
                <a:t>3)</a:t>
              </a:r>
              <a:endParaRPr lang="es-ES" kern="12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F915D9F-B31D-F85D-731C-A607BA578C20}"/>
                </a:ext>
              </a:extLst>
            </p:cNvPr>
            <p:cNvSpPr/>
            <p:nvPr/>
          </p:nvSpPr>
          <p:spPr>
            <a:xfrm>
              <a:off x="84212" y="1861033"/>
              <a:ext cx="1022075" cy="1362067"/>
            </a:xfrm>
            <a:prstGeom prst="rect">
              <a:avLst/>
            </a:prstGeom>
            <a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FD581DE-9BC7-0C8A-B145-17CD02B0855B}"/>
              </a:ext>
            </a:extLst>
          </p:cNvPr>
          <p:cNvGrpSpPr/>
          <p:nvPr/>
        </p:nvGrpSpPr>
        <p:grpSpPr>
          <a:xfrm>
            <a:off x="2517614" y="1861641"/>
            <a:ext cx="2366028" cy="1369584"/>
            <a:chOff x="2517614" y="1861641"/>
            <a:chExt cx="2366028" cy="136958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D1D8166-B2BC-FCF9-0B7F-58A262100318}"/>
                </a:ext>
              </a:extLst>
            </p:cNvPr>
            <p:cNvSpPr/>
            <p:nvPr/>
          </p:nvSpPr>
          <p:spPr>
            <a:xfrm>
              <a:off x="3189053" y="1866859"/>
              <a:ext cx="1694589" cy="1364366"/>
            </a:xfrm>
            <a:custGeom>
              <a:avLst/>
              <a:gdLst>
                <a:gd name="connsiteX0" fmla="*/ 0 w 1844395"/>
                <a:gd name="connsiteY0" fmla="*/ 0 h 1157443"/>
                <a:gd name="connsiteX1" fmla="*/ 1844395 w 1844395"/>
                <a:gd name="connsiteY1" fmla="*/ 0 h 1157443"/>
                <a:gd name="connsiteX2" fmla="*/ 1844395 w 1844395"/>
                <a:gd name="connsiteY2" fmla="*/ 1157443 h 1157443"/>
                <a:gd name="connsiteX3" fmla="*/ 0 w 1844395"/>
                <a:gd name="connsiteY3" fmla="*/ 1157443 h 1157443"/>
                <a:gd name="connsiteX4" fmla="*/ 0 w 1844395"/>
                <a:gd name="connsiteY4" fmla="*/ 0 h 115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395" h="1157443">
                  <a:moveTo>
                    <a:pt x="0" y="0"/>
                  </a:moveTo>
                  <a:lnTo>
                    <a:pt x="1844395" y="0"/>
                  </a:lnTo>
                  <a:lnTo>
                    <a:pt x="1844395" y="1157443"/>
                  </a:lnTo>
                  <a:lnTo>
                    <a:pt x="0" y="1157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404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/>
                <a:t>Symbol něčeho</a:t>
              </a:r>
              <a:r>
                <a:rPr lang="cs-CZ" b="1" dirty="0"/>
                <a:t>          </a:t>
              </a:r>
              <a:r>
                <a:rPr lang="es-ES" b="1" kern="1200" dirty="0"/>
                <a:t>(</a:t>
              </a:r>
              <a:r>
                <a:rPr lang="cs-CZ" b="1" kern="1200" dirty="0"/>
                <a:t>1</a:t>
              </a:r>
              <a:r>
                <a:rPr lang="es-ES" b="1" kern="1200" dirty="0"/>
                <a:t>.</a:t>
              </a:r>
              <a:r>
                <a:rPr lang="cs-CZ" b="1" kern="1200" dirty="0"/>
                <a:t> </a:t>
              </a:r>
              <a:r>
                <a:rPr lang="cs-CZ" b="1" kern="1200" dirty="0" err="1"/>
                <a:t>Mojží-šova</a:t>
              </a:r>
              <a:r>
                <a:rPr lang="es-ES" b="1" kern="1200" dirty="0"/>
                <a:t> 9</a:t>
              </a:r>
              <a:r>
                <a:rPr lang="cs-CZ" b="1" kern="1200" dirty="0"/>
                <a:t>,</a:t>
              </a:r>
              <a:r>
                <a:rPr lang="es-ES" b="1" kern="1200" dirty="0"/>
                <a:t>13)</a:t>
              </a:r>
              <a:endParaRPr lang="es-ES" kern="12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1302451-25C8-601A-78B5-6C9B19B361E5}"/>
                </a:ext>
              </a:extLst>
            </p:cNvPr>
            <p:cNvSpPr/>
            <p:nvPr/>
          </p:nvSpPr>
          <p:spPr>
            <a:xfrm>
              <a:off x="2517614" y="1861641"/>
              <a:ext cx="1020786" cy="1360344"/>
            </a:xfrm>
            <a:prstGeom prst="rect">
              <a:avLst/>
            </a:prstGeom>
            <a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7000" b="-7000"/>
              </a:stretch>
            </a:blip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D2A3CBD-2410-EC68-70A9-7B1A16D8E02F}"/>
              </a:ext>
            </a:extLst>
          </p:cNvPr>
          <p:cNvGrpSpPr/>
          <p:nvPr/>
        </p:nvGrpSpPr>
        <p:grpSpPr>
          <a:xfrm>
            <a:off x="4949727" y="1865266"/>
            <a:ext cx="2351134" cy="1352800"/>
            <a:chOff x="4949727" y="1865266"/>
            <a:chExt cx="2351134" cy="1352800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B60D68B-6838-1997-9807-6F2437053877}"/>
                </a:ext>
              </a:extLst>
            </p:cNvPr>
            <p:cNvSpPr/>
            <p:nvPr/>
          </p:nvSpPr>
          <p:spPr>
            <a:xfrm>
              <a:off x="5620350" y="1866859"/>
              <a:ext cx="1680511" cy="1351207"/>
            </a:xfrm>
            <a:custGeom>
              <a:avLst/>
              <a:gdLst>
                <a:gd name="connsiteX0" fmla="*/ 0 w 1829073"/>
                <a:gd name="connsiteY0" fmla="*/ 0 h 1146279"/>
                <a:gd name="connsiteX1" fmla="*/ 1829073 w 1829073"/>
                <a:gd name="connsiteY1" fmla="*/ 0 h 1146279"/>
                <a:gd name="connsiteX2" fmla="*/ 1829073 w 1829073"/>
                <a:gd name="connsiteY2" fmla="*/ 1146279 h 1146279"/>
                <a:gd name="connsiteX3" fmla="*/ 0 w 1829073"/>
                <a:gd name="connsiteY3" fmla="*/ 1146279 h 1146279"/>
                <a:gd name="connsiteX4" fmla="*/ 0 w 1829073"/>
                <a:gd name="connsiteY4" fmla="*/ 0 h 114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073" h="1146279">
                  <a:moveTo>
                    <a:pt x="0" y="0"/>
                  </a:moveTo>
                  <a:lnTo>
                    <a:pt x="1829073" y="0"/>
                  </a:lnTo>
                  <a:lnTo>
                    <a:pt x="1829073" y="1146279"/>
                  </a:lnTo>
                  <a:lnTo>
                    <a:pt x="0" y="1146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dirty="0"/>
                <a:t>Krvavé znamení</a:t>
              </a:r>
              <a:r>
                <a:rPr lang="es-ES" b="1" kern="1200" dirty="0"/>
                <a:t> (</a:t>
              </a:r>
              <a:r>
                <a:rPr lang="cs-CZ" b="1" kern="1200" dirty="0"/>
                <a:t>2</a:t>
              </a:r>
              <a:r>
                <a:rPr lang="es-ES" b="1" kern="1200" dirty="0"/>
                <a:t>.</a:t>
              </a:r>
              <a:r>
                <a:rPr lang="cs-CZ" b="1" kern="1200" dirty="0"/>
                <a:t> </a:t>
              </a:r>
              <a:r>
                <a:rPr lang="cs-CZ" b="1" kern="1200" dirty="0" err="1"/>
                <a:t>Mojží-šova</a:t>
              </a:r>
              <a:r>
                <a:rPr lang="es-ES" b="1" kern="1200" dirty="0"/>
                <a:t> 12</a:t>
              </a:r>
              <a:r>
                <a:rPr lang="cs-CZ" b="1" kern="1200" dirty="0"/>
                <a:t>,</a:t>
              </a:r>
              <a:r>
                <a:rPr lang="es-ES" b="1" kern="1200" dirty="0"/>
                <a:t>13)</a:t>
              </a:r>
              <a:endParaRPr lang="es-ES" kern="12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7E29DFF-B7A1-069B-AC30-85D6A5284602}"/>
                </a:ext>
              </a:extLst>
            </p:cNvPr>
            <p:cNvSpPr/>
            <p:nvPr/>
          </p:nvSpPr>
          <p:spPr>
            <a:xfrm>
              <a:off x="4949727" y="1865266"/>
              <a:ext cx="1013067" cy="1350057"/>
            </a:xfrm>
            <a:prstGeom prst="rect">
              <a:avLst/>
            </a:prstGeom>
            <a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605A4DA-0CD4-3F1A-2884-5082D14C1FBA}"/>
              </a:ext>
            </a:extLst>
          </p:cNvPr>
          <p:cNvGrpSpPr/>
          <p:nvPr/>
        </p:nvGrpSpPr>
        <p:grpSpPr>
          <a:xfrm>
            <a:off x="7374121" y="1865266"/>
            <a:ext cx="2342743" cy="1350057"/>
            <a:chOff x="7374121" y="1865266"/>
            <a:chExt cx="2342743" cy="135005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516A642-64F6-5E3A-F96E-69E710E3973A}"/>
                </a:ext>
              </a:extLst>
            </p:cNvPr>
            <p:cNvSpPr/>
            <p:nvPr/>
          </p:nvSpPr>
          <p:spPr>
            <a:xfrm>
              <a:off x="8037569" y="1866859"/>
              <a:ext cx="1679295" cy="1348464"/>
            </a:xfrm>
            <a:custGeom>
              <a:avLst/>
              <a:gdLst>
                <a:gd name="connsiteX0" fmla="*/ 0 w 1827749"/>
                <a:gd name="connsiteY0" fmla="*/ 0 h 1143952"/>
                <a:gd name="connsiteX1" fmla="*/ 1827749 w 1827749"/>
                <a:gd name="connsiteY1" fmla="*/ 0 h 1143952"/>
                <a:gd name="connsiteX2" fmla="*/ 1827749 w 1827749"/>
                <a:gd name="connsiteY2" fmla="*/ 1143952 h 1143952"/>
                <a:gd name="connsiteX3" fmla="*/ 0 w 1827749"/>
                <a:gd name="connsiteY3" fmla="*/ 1143952 h 1143952"/>
                <a:gd name="connsiteX4" fmla="*/ 0 w 1827749"/>
                <a:gd name="connsiteY4" fmla="*/ 0 h 114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749" h="1143952">
                  <a:moveTo>
                    <a:pt x="0" y="0"/>
                  </a:moveTo>
                  <a:lnTo>
                    <a:pt x="1827749" y="0"/>
                  </a:lnTo>
                  <a:lnTo>
                    <a:pt x="1827749" y="1143952"/>
                  </a:lnTo>
                  <a:lnTo>
                    <a:pt x="0" y="1143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b="1" dirty="0"/>
                <a:t>Kameny </a:t>
              </a:r>
              <a:r>
                <a:rPr lang="es-ES" b="1" kern="1200" dirty="0"/>
                <a:t> (</a:t>
              </a:r>
              <a:r>
                <a:rPr lang="cs-CZ" b="1" kern="1200"/>
                <a:t>Ezechiel</a:t>
              </a:r>
              <a:r>
                <a:rPr lang="es-ES" b="1" kern="1200"/>
                <a:t> </a:t>
              </a:r>
              <a:r>
                <a:rPr lang="es-ES" b="1" kern="1200" dirty="0"/>
                <a:t>20</a:t>
              </a:r>
              <a:r>
                <a:rPr lang="cs-CZ" b="1" kern="1200" dirty="0"/>
                <a:t>,</a:t>
              </a:r>
              <a:r>
                <a:rPr lang="es-ES" b="1" kern="1200" dirty="0"/>
                <a:t>20)</a:t>
              </a:r>
              <a:endParaRPr lang="es-ES" kern="12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9AD51C1-7962-05EF-2426-5684ACBF3899}"/>
                </a:ext>
              </a:extLst>
            </p:cNvPr>
            <p:cNvSpPr/>
            <p:nvPr/>
          </p:nvSpPr>
          <p:spPr>
            <a:xfrm>
              <a:off x="7374121" y="1865266"/>
              <a:ext cx="1013067" cy="1350057"/>
            </a:xfrm>
            <a:prstGeom prst="rect">
              <a:avLst/>
            </a:prstGeom>
            <a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8FA4016-2674-40E6-1C9E-DC334F757A81}"/>
              </a:ext>
            </a:extLst>
          </p:cNvPr>
          <p:cNvGrpSpPr/>
          <p:nvPr/>
        </p:nvGrpSpPr>
        <p:grpSpPr>
          <a:xfrm>
            <a:off x="9798514" y="1865266"/>
            <a:ext cx="2333175" cy="1365960"/>
            <a:chOff x="9798514" y="1865266"/>
            <a:chExt cx="2333175" cy="13659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8255379-E3FF-FF42-E8EB-EDC65DCF0C98}"/>
                </a:ext>
              </a:extLst>
            </p:cNvPr>
            <p:cNvSpPr/>
            <p:nvPr/>
          </p:nvSpPr>
          <p:spPr>
            <a:xfrm>
              <a:off x="10453572" y="1866860"/>
              <a:ext cx="1678117" cy="1364366"/>
            </a:xfrm>
            <a:custGeom>
              <a:avLst/>
              <a:gdLst>
                <a:gd name="connsiteX0" fmla="*/ 0 w 1826467"/>
                <a:gd name="connsiteY0" fmla="*/ 0 h 1218157"/>
                <a:gd name="connsiteX1" fmla="*/ 1826467 w 1826467"/>
                <a:gd name="connsiteY1" fmla="*/ 0 h 1218157"/>
                <a:gd name="connsiteX2" fmla="*/ 1826467 w 1826467"/>
                <a:gd name="connsiteY2" fmla="*/ 1218157 h 1218157"/>
                <a:gd name="connsiteX3" fmla="*/ 0 w 1826467"/>
                <a:gd name="connsiteY3" fmla="*/ 1218157 h 1218157"/>
                <a:gd name="connsiteX4" fmla="*/ 0 w 1826467"/>
                <a:gd name="connsiteY4" fmla="*/ 0 h 12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467" h="1218157">
                  <a:moveTo>
                    <a:pt x="0" y="0"/>
                  </a:moveTo>
                  <a:lnTo>
                    <a:pt x="1826467" y="0"/>
                  </a:lnTo>
                  <a:lnTo>
                    <a:pt x="1826467" y="1218157"/>
                  </a:lnTo>
                  <a:lnTo>
                    <a:pt x="0" y="1218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C1"/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/>
                <a:t>Památník</a:t>
              </a:r>
              <a:r>
                <a:rPr lang="es-ES" b="1" kern="1200" dirty="0"/>
                <a:t> (</a:t>
              </a:r>
              <a:r>
                <a:rPr lang="cs-CZ" b="1" kern="1200" dirty="0"/>
                <a:t>1</a:t>
              </a:r>
              <a:r>
                <a:rPr lang="es-ES" b="1" kern="1200" dirty="0"/>
                <a:t>.</a:t>
              </a:r>
              <a:r>
                <a:rPr lang="cs-CZ" b="1" kern="1200" dirty="0"/>
                <a:t> </a:t>
              </a:r>
              <a:r>
                <a:rPr lang="cs-CZ" b="1" kern="1200" dirty="0" err="1"/>
                <a:t>Mojží-šova</a:t>
              </a:r>
              <a:r>
                <a:rPr lang="es-ES" b="1" kern="1200" dirty="0"/>
                <a:t> 28</a:t>
              </a:r>
              <a:r>
                <a:rPr lang="cs-CZ" b="1" kern="1200" dirty="0"/>
                <a:t>,</a:t>
              </a:r>
              <a:r>
                <a:rPr lang="es-ES" b="1" kern="1200" dirty="0"/>
                <a:t>18)</a:t>
              </a:r>
              <a:endParaRPr lang="es-ES" kern="1200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83EEF63-BC30-2CA5-DE0E-FE773D30DAEB}"/>
                </a:ext>
              </a:extLst>
            </p:cNvPr>
            <p:cNvSpPr/>
            <p:nvPr/>
          </p:nvSpPr>
          <p:spPr>
            <a:xfrm>
              <a:off x="9798514" y="1865266"/>
              <a:ext cx="1013067" cy="1350057"/>
            </a:xfrm>
            <a:prstGeom prst="rect">
              <a:avLst/>
            </a:prstGeom>
            <a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8980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BA2DA80-26A1-D87D-AF1A-236BE048D0FC}"/>
              </a:ext>
            </a:extLst>
          </p:cNvPr>
          <p:cNvSpPr txBox="1"/>
          <p:nvPr/>
        </p:nvSpPr>
        <p:spPr>
          <a:xfrm>
            <a:off x="133350" y="3412391"/>
            <a:ext cx="689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12 kamenů vzatých z Jordánu, které Jozue vztyčil jako znamení, patří k druhému typu: památníku.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3E4246-8532-C88A-6FC8-F4885DF70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3938" y="3469422"/>
            <a:ext cx="5035474" cy="3209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5CEAC1-AD89-F10C-1F28-A1FFCE497BF2}"/>
              </a:ext>
            </a:extLst>
          </p:cNvPr>
          <p:cNvSpPr txBox="1"/>
          <p:nvPr/>
        </p:nvSpPr>
        <p:spPr>
          <a:xfrm>
            <a:off x="152400" y="5120551"/>
            <a:ext cx="6896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Nové generace musely vědět, co Bůh udělal. Tvá víra musí být založena na Božích zázracích. Je odpovědností rodičů předat tyto znalosti svým dětem (</a:t>
            </a:r>
            <a:r>
              <a:rPr lang="cs-CZ" sz="2000" b="1" dirty="0"/>
              <a:t>5.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9). S tímto vědomím musí každý z nás žít svou vlastní vírou.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F53E23-62AC-9185-B623-A662D735B334}"/>
              </a:ext>
            </a:extLst>
          </p:cNvPr>
          <p:cNvSpPr txBox="1"/>
          <p:nvPr/>
        </p:nvSpPr>
        <p:spPr>
          <a:xfrm>
            <a:off x="152400" y="4120277"/>
            <a:ext cx="687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samotné vzpomínky, jaký byl Boží záměr, když požádal, aby tyto kameny byly vztyčeny (Jozue 4</a:t>
            </a:r>
            <a:r>
              <a:rPr lang="cs-CZ" sz="2000" b="1" dirty="0"/>
              <a:t>,</a:t>
            </a:r>
            <a:r>
              <a:rPr lang="es-ES" sz="2000" b="1" dirty="0"/>
              <a:t>6</a:t>
            </a:r>
            <a:r>
              <a:rPr lang="cs-CZ" sz="2000" b="1" dirty="0"/>
              <a:t>.</a:t>
            </a:r>
            <a:r>
              <a:rPr lang="es-ES" sz="2000" b="1" dirty="0"/>
              <a:t>7)?</a:t>
            </a:r>
          </a:p>
        </p:txBody>
      </p:sp>
    </p:spTree>
    <p:extLst>
      <p:ext uri="{BB962C8B-B14F-4D97-AF65-F5344CB8AC3E}">
        <p14:creationId xmlns:p14="http://schemas.microsoft.com/office/powerpoint/2010/main" val="25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1D611-BBA3-0BE5-9E26-898D6542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000A15-7C5F-B7D0-5E47-0A0F98F62E82}"/>
              </a:ext>
            </a:extLst>
          </p:cNvPr>
          <p:cNvSpPr txBox="1"/>
          <p:nvPr/>
        </p:nvSpPr>
        <p:spPr>
          <a:xfrm>
            <a:off x="0" y="-476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accent4"/>
                  </a:outerShdw>
                </a:effectLst>
              </a:rPr>
              <a:t>ZAPOMNĚTLIIVOST</a:t>
            </a:r>
            <a:endParaRPr lang="es-ES" sz="44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accent4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D169C-540D-8A13-509E-F433C4CF0EAA}"/>
              </a:ext>
            </a:extLst>
          </p:cNvPr>
          <p:cNvSpPr txBox="1"/>
          <p:nvPr/>
        </p:nvSpPr>
        <p:spPr>
          <a:xfrm>
            <a:off x="485774" y="562272"/>
            <a:ext cx="11220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Izraelci se dopouštěli toho, co je zlé v Hospodinových očích.                                              Zapomněli na svého Boha Hospodina a sloužili </a:t>
            </a:r>
            <a:r>
              <a:rPr lang="cs-CZ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baalům</a:t>
            </a:r>
            <a:r>
              <a:rPr lang="cs-CZ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cs-CZ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ašerám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Soudců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EBFAA3-4A3B-D9BE-B5E6-65BEC062B815}"/>
              </a:ext>
            </a:extLst>
          </p:cNvPr>
          <p:cNvSpPr txBox="1"/>
          <p:nvPr/>
        </p:nvSpPr>
        <p:spPr>
          <a:xfrm>
            <a:off x="257175" y="1381125"/>
            <a:ext cx="1193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Při vztyčování 12 pamětních kamenů v Gilgálu Jozue zdůraznil dva body (Jozue 4</a:t>
            </a:r>
            <a:r>
              <a:rPr lang="cs-CZ" sz="2000" b="1" dirty="0"/>
              <a:t>,</a:t>
            </a:r>
            <a:r>
              <a:rPr lang="es-ES" sz="2000" b="1" dirty="0"/>
              <a:t>23):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814F0B-81C0-8DC1-00F2-206D9504F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5649792"/>
              </p:ext>
            </p:extLst>
          </p:nvPr>
        </p:nvGraphicFramePr>
        <p:xfrm>
          <a:off x="257175" y="1798960"/>
          <a:ext cx="11758260" cy="24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E958F7C-AF7F-E3CF-5155-7E4EDC6E332E}"/>
              </a:ext>
            </a:extLst>
          </p:cNvPr>
          <p:cNvSpPr txBox="1"/>
          <p:nvPr/>
        </p:nvSpPr>
        <p:spPr>
          <a:xfrm>
            <a:off x="2576513" y="4226510"/>
            <a:ext cx="6119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Nastupující generace byla v nebezpečí, že udělá stejnou chybu jako jejich otcové: zapomene na Boží mocné skutky. Naneštěstí zapomněli a zaplatili za následky (S</a:t>
            </a:r>
            <a:r>
              <a:rPr lang="cs-CZ" sz="2000" b="1" dirty="0"/>
              <a:t>ou</a:t>
            </a:r>
            <a:r>
              <a:rPr lang="es-ES" sz="2000" b="1" dirty="0"/>
              <a:t>d</a:t>
            </a:r>
            <a:r>
              <a:rPr lang="cs-CZ" sz="2000" b="1" dirty="0" err="1"/>
              <a:t>ců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7</a:t>
            </a:r>
            <a:r>
              <a:rPr lang="cs-CZ" sz="2000" b="1" dirty="0"/>
              <a:t>.</a:t>
            </a:r>
            <a:r>
              <a:rPr lang="es-ES" sz="2000" b="1" dirty="0"/>
              <a:t>8).</a:t>
            </a:r>
          </a:p>
        </p:txBody>
      </p:sp>
      <p:pic>
        <p:nvPicPr>
          <p:cNvPr id="8" name="Imagen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id="{2B6F04EC-309E-F609-E150-E60837AF6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66" y="4478554"/>
            <a:ext cx="2328510" cy="2054078"/>
          </a:xfrm>
          <a:prstGeom prst="round2DiagRect">
            <a:avLst>
              <a:gd name="adj1" fmla="val 0"/>
              <a:gd name="adj2" fmla="val 14058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5244E412-A237-0F7A-B904-8F5A6E1700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875" y="4472208"/>
            <a:ext cx="1585560" cy="20604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81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96663-F28C-81E2-BC99-544F48CA83B4}"/>
              </a:ext>
            </a:extLst>
          </p:cNvPr>
          <p:cNvSpPr txBox="1"/>
          <p:nvPr/>
        </p:nvSpPr>
        <p:spPr>
          <a:xfrm>
            <a:off x="2576513" y="5502419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důležité je tedy, abychom si v živé paměti uchovávali, jak se Bůh staral o naše předky a o časy, kdy jsme na vlastní oči viděli mocnou Boží ruku!</a:t>
            </a:r>
          </a:p>
        </p:txBody>
      </p:sp>
      <p:pic>
        <p:nvPicPr>
          <p:cNvPr id="13" name="Imagen 12" descr="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id="{08D26641-E676-1A0C-7B94-492CF03AB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7761" y="4305300"/>
            <a:ext cx="1481136" cy="1201673"/>
          </a:xfrm>
          <a:prstGeom prst="ellipse">
            <a:avLst/>
          </a:prstGeom>
          <a:ln w="381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68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1221</Words>
  <Application>Microsoft Office PowerPoint</Application>
  <PresentationFormat>Panorámica</PresentationFormat>
  <Paragraphs>61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118</cp:revision>
  <dcterms:created xsi:type="dcterms:W3CDTF">2025-09-23T16:48:06Z</dcterms:created>
  <dcterms:modified xsi:type="dcterms:W3CDTF">2025-10-01T16:23:49Z</dcterms:modified>
</cp:coreProperties>
</file>