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7" r:id="rId3"/>
    <p:sldId id="311" r:id="rId4"/>
    <p:sldId id="257" r:id="rId5"/>
    <p:sldId id="258" r:id="rId6"/>
    <p:sldId id="259" r:id="rId7"/>
    <p:sldId id="260" r:id="rId8"/>
    <p:sldId id="261" r:id="rId9"/>
    <p:sldId id="308" r:id="rId10"/>
    <p:sldId id="310" r:id="rId11"/>
    <p:sldId id="309" r:id="rId12"/>
    <p:sldId id="304" r:id="rId13"/>
    <p:sldId id="30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A996"/>
    <a:srgbClr val="D57124"/>
    <a:srgbClr val="392B81"/>
    <a:srgbClr val="7A6ACD"/>
    <a:srgbClr val="2A721C"/>
    <a:srgbClr val="44B32C"/>
    <a:srgbClr val="8480DC"/>
    <a:srgbClr val="EF7586"/>
    <a:srgbClr val="F292A0"/>
    <a:srgbClr val="D76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F9AEE-37BC-444E-B468-CD8C31E3AE14}"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s-ES"/>
        </a:p>
      </dgm:t>
    </dgm:pt>
    <dgm:pt modelId="{B42EAC0A-7247-4085-BDB4-DD16F1BC7602}">
      <dgm:prSet custT="1"/>
      <dgm:spPr/>
      <dgm:t>
        <a:bodyPr/>
        <a:lstStyle/>
        <a:p>
          <a:r>
            <a:rPr lang="es-ES" sz="2000" b="1" dirty="0"/>
            <a:t>Víra neignoruje fakta, pouze nabízí jiný úhel pohledu na chápání</a:t>
          </a:r>
          <a:endParaRPr lang="es-ES" sz="2000" dirty="0"/>
        </a:p>
      </dgm:t>
    </dgm:pt>
    <dgm:pt modelId="{A8D1D5AD-E989-40C3-9ECF-BF79486A804D}" type="parTrans" cxnId="{9AE477AA-2369-4546-8F29-BEB594F3B756}">
      <dgm:prSet/>
      <dgm:spPr/>
      <dgm:t>
        <a:bodyPr/>
        <a:lstStyle/>
        <a:p>
          <a:endParaRPr lang="es-ES" sz="2000"/>
        </a:p>
      </dgm:t>
    </dgm:pt>
    <dgm:pt modelId="{E866F929-4680-480D-A20C-082E50BA30EA}" type="sibTrans" cxnId="{9AE477AA-2369-4546-8F29-BEB594F3B756}">
      <dgm:prSet/>
      <dgm:spPr/>
      <dgm:t>
        <a:bodyPr/>
        <a:lstStyle/>
        <a:p>
          <a:endParaRPr lang="es-ES" sz="2000"/>
        </a:p>
      </dgm:t>
    </dgm:pt>
    <dgm:pt modelId="{8D133D11-19CE-4E2D-A6DA-D6CA6F775711}">
      <dgm:prSet custT="1"/>
      <dgm:spPr>
        <a:solidFill>
          <a:srgbClr val="D76FC8">
            <a:alpha val="49804"/>
          </a:srgbClr>
        </a:solidFill>
      </dgm:spPr>
      <dgm:t>
        <a:bodyPr/>
        <a:lstStyle/>
        <a:p>
          <a:r>
            <a:rPr lang="es-ES" sz="2000" b="1" dirty="0"/>
            <a:t>Místo toho, abychom si stěžovali, jsme povoláni důvěřovat Božím plánům a podřizovat se </a:t>
          </a:r>
          <a:r>
            <a:rPr lang="es-ES" sz="2000" b="1" dirty="0" err="1"/>
            <a:t>jim</a:t>
          </a:r>
          <a:endParaRPr lang="es-ES" sz="2000" dirty="0"/>
        </a:p>
      </dgm:t>
    </dgm:pt>
    <dgm:pt modelId="{3E6F0B9B-D862-4D4A-BBEF-24A10E3AFA57}" type="parTrans" cxnId="{0ABE0282-4CAA-4627-9471-80D9CABE2A72}">
      <dgm:prSet/>
      <dgm:spPr/>
      <dgm:t>
        <a:bodyPr/>
        <a:lstStyle/>
        <a:p>
          <a:endParaRPr lang="es-ES" sz="2000"/>
        </a:p>
      </dgm:t>
    </dgm:pt>
    <dgm:pt modelId="{19027BE8-C027-4895-A063-38F014437F79}" type="sibTrans" cxnId="{0ABE0282-4CAA-4627-9471-80D9CABE2A72}">
      <dgm:prSet/>
      <dgm:spPr/>
      <dgm:t>
        <a:bodyPr/>
        <a:lstStyle/>
        <a:p>
          <a:endParaRPr lang="es-ES" sz="2000"/>
        </a:p>
      </dgm:t>
    </dgm:pt>
    <dgm:pt modelId="{9EC13638-FA55-4568-ADE3-DF49C8C12E98}">
      <dgm:prSet custT="1"/>
      <dgm:spPr/>
      <dgm:t>
        <a:bodyPr/>
        <a:lstStyle/>
        <a:p>
          <a:r>
            <a:rPr lang="es-ES" sz="2000" b="1" dirty="0"/>
            <a:t>Požehnání přichází </a:t>
          </a:r>
          <a:r>
            <a:rPr lang="cs-CZ" sz="2000" b="1" dirty="0"/>
            <a:t>                </a:t>
          </a:r>
          <a:r>
            <a:rPr lang="es-ES" sz="2000" b="1" dirty="0"/>
            <a:t>k těm, kteří zcela zůstávají </a:t>
          </a:r>
          <a:r>
            <a:rPr lang="cs-CZ" sz="2000" b="1" dirty="0"/>
            <a:t>            </a:t>
          </a:r>
          <a:r>
            <a:rPr lang="es-ES" sz="2000" b="1" dirty="0"/>
            <a:t>v Pánu</a:t>
          </a:r>
          <a:endParaRPr lang="es-ES" sz="2000" dirty="0"/>
        </a:p>
      </dgm:t>
    </dgm:pt>
    <dgm:pt modelId="{C4A8F010-9189-469E-BC71-A90E93D73423}" type="parTrans" cxnId="{2A75A0CE-832E-4D2A-AB41-B6EA5F5928CF}">
      <dgm:prSet/>
      <dgm:spPr/>
      <dgm:t>
        <a:bodyPr/>
        <a:lstStyle/>
        <a:p>
          <a:endParaRPr lang="es-ES" sz="2000"/>
        </a:p>
      </dgm:t>
    </dgm:pt>
    <dgm:pt modelId="{23627D6E-52D6-4215-AB58-9742149A65B8}" type="sibTrans" cxnId="{2A75A0CE-832E-4D2A-AB41-B6EA5F5928CF}">
      <dgm:prSet/>
      <dgm:spPr/>
      <dgm:t>
        <a:bodyPr/>
        <a:lstStyle/>
        <a:p>
          <a:endParaRPr lang="es-ES" sz="2000"/>
        </a:p>
      </dgm:t>
    </dgm:pt>
    <dgm:pt modelId="{54E5C911-7AEE-4CE3-BE9E-41AA04F362EF}">
      <dgm:prSet custT="1"/>
      <dgm:spPr>
        <a:solidFill>
          <a:srgbClr val="EF7586">
            <a:alpha val="49804"/>
          </a:srgbClr>
        </a:solidFill>
      </dgm:spPr>
      <dgm:t>
        <a:bodyPr/>
        <a:lstStyle/>
        <a:p>
          <a:r>
            <a:rPr lang="es-ES" sz="2000" b="1" dirty="0"/>
            <a:t>Život ve všech svých dimenzích musí být žit podle Božích plánů</a:t>
          </a:r>
          <a:endParaRPr lang="es-ES" sz="2000" dirty="0"/>
        </a:p>
      </dgm:t>
    </dgm:pt>
    <dgm:pt modelId="{FDEC58C4-8C26-4891-A418-1138E42A5ABF}" type="parTrans" cxnId="{0ED4D6F0-5CD7-4843-87F5-A683AE41F9B1}">
      <dgm:prSet/>
      <dgm:spPr/>
      <dgm:t>
        <a:bodyPr/>
        <a:lstStyle/>
        <a:p>
          <a:endParaRPr lang="es-ES" sz="2000"/>
        </a:p>
      </dgm:t>
    </dgm:pt>
    <dgm:pt modelId="{8149A06C-6750-423F-8153-4B244744356D}" type="sibTrans" cxnId="{0ED4D6F0-5CD7-4843-87F5-A683AE41F9B1}">
      <dgm:prSet/>
      <dgm:spPr/>
      <dgm:t>
        <a:bodyPr/>
        <a:lstStyle/>
        <a:p>
          <a:endParaRPr lang="es-ES" sz="2000"/>
        </a:p>
      </dgm:t>
    </dgm:pt>
    <dgm:pt modelId="{5F2506EE-CF30-442F-A24D-AD2774D0161C}">
      <dgm:prSet custT="1"/>
      <dgm:spPr>
        <a:solidFill>
          <a:srgbClr val="8480DC">
            <a:alpha val="49804"/>
          </a:srgbClr>
        </a:solidFill>
      </dgm:spPr>
      <dgm:t>
        <a:bodyPr/>
        <a:lstStyle/>
        <a:p>
          <a:r>
            <a:rPr lang="es-ES" sz="2000" b="1" dirty="0"/>
            <a:t>Stojí za to žít v Boží blízkosti</a:t>
          </a:r>
          <a:br>
            <a:rPr lang="es-ES" sz="2000" b="1" dirty="0"/>
          </a:br>
          <a:r>
            <a:rPr lang="es-ES" sz="2000" b="1" dirty="0"/>
            <a:t>(Žalm 84</a:t>
          </a:r>
          <a:r>
            <a:rPr lang="cs-CZ" sz="2000" b="1" dirty="0"/>
            <a:t>,</a:t>
          </a:r>
          <a:r>
            <a:rPr lang="es-ES" sz="2000" b="1" dirty="0"/>
            <a:t>10)</a:t>
          </a:r>
          <a:endParaRPr lang="es-ES" sz="2000" dirty="0"/>
        </a:p>
      </dgm:t>
    </dgm:pt>
    <dgm:pt modelId="{3EBB15CF-A9E0-49F6-8D13-AD702A8EC2F4}" type="parTrans" cxnId="{597D0B54-E95B-4EB7-B765-D5C426D68C04}">
      <dgm:prSet/>
      <dgm:spPr/>
      <dgm:t>
        <a:bodyPr/>
        <a:lstStyle/>
        <a:p>
          <a:endParaRPr lang="es-ES" sz="2000"/>
        </a:p>
      </dgm:t>
    </dgm:pt>
    <dgm:pt modelId="{7CAD042F-EC8C-4064-A309-0904DAE26489}" type="sibTrans" cxnId="{597D0B54-E95B-4EB7-B765-D5C426D68C04}">
      <dgm:prSet/>
      <dgm:spPr/>
      <dgm:t>
        <a:bodyPr/>
        <a:lstStyle/>
        <a:p>
          <a:endParaRPr lang="es-ES" sz="2000"/>
        </a:p>
      </dgm:t>
    </dgm:pt>
    <dgm:pt modelId="{93F130CC-F670-4ED9-8230-0B8E98EE1397}" type="pres">
      <dgm:prSet presAssocID="{9C1F9AEE-37BC-444E-B468-CD8C31E3AE14}" presName="Name0" presStyleCnt="0">
        <dgm:presLayoutVars>
          <dgm:dir/>
          <dgm:resizeHandles val="exact"/>
        </dgm:presLayoutVars>
      </dgm:prSet>
      <dgm:spPr/>
    </dgm:pt>
    <dgm:pt modelId="{62999BC5-195A-46F1-98DE-237FBECB27E7}" type="pres">
      <dgm:prSet presAssocID="{B42EAC0A-7247-4085-BDB4-DD16F1BC7602}" presName="Name5" presStyleLbl="vennNode1" presStyleIdx="0" presStyleCnt="5" custLinFactNeighborX="-43054">
        <dgm:presLayoutVars>
          <dgm:bulletEnabled val="1"/>
        </dgm:presLayoutVars>
      </dgm:prSet>
      <dgm:spPr/>
    </dgm:pt>
    <dgm:pt modelId="{9F40C7C0-2BD7-4841-91D1-06AEE29A46ED}" type="pres">
      <dgm:prSet presAssocID="{E866F929-4680-480D-A20C-082E50BA30EA}" presName="space" presStyleCnt="0"/>
      <dgm:spPr/>
    </dgm:pt>
    <dgm:pt modelId="{CD3EC9D1-B914-4A94-9073-BBD619FDAE34}" type="pres">
      <dgm:prSet presAssocID="{8D133D11-19CE-4E2D-A6DA-D6CA6F775711}" presName="Name5" presStyleLbl="vennNode1" presStyleIdx="1" presStyleCnt="5" custLinFactNeighborX="-18942">
        <dgm:presLayoutVars>
          <dgm:bulletEnabled val="1"/>
        </dgm:presLayoutVars>
      </dgm:prSet>
      <dgm:spPr/>
    </dgm:pt>
    <dgm:pt modelId="{BB8CE188-6095-4321-9538-03F1E95D18BE}" type="pres">
      <dgm:prSet presAssocID="{19027BE8-C027-4895-A063-38F014437F79}" presName="space" presStyleCnt="0"/>
      <dgm:spPr/>
    </dgm:pt>
    <dgm:pt modelId="{B791761E-D005-4276-BFBD-78605CE50BF5}" type="pres">
      <dgm:prSet presAssocID="{9EC13638-FA55-4568-ADE3-DF49C8C12E98}" presName="Name5" presStyleLbl="vennNode1" presStyleIdx="2" presStyleCnt="5">
        <dgm:presLayoutVars>
          <dgm:bulletEnabled val="1"/>
        </dgm:presLayoutVars>
      </dgm:prSet>
      <dgm:spPr/>
    </dgm:pt>
    <dgm:pt modelId="{C286119B-D31A-4F49-AF5C-E78A636C01E0}" type="pres">
      <dgm:prSet presAssocID="{23627D6E-52D6-4215-AB58-9742149A65B8}" presName="space" presStyleCnt="0"/>
      <dgm:spPr/>
    </dgm:pt>
    <dgm:pt modelId="{DDBEDA38-D464-4DF7-BCB0-09E9A2DC813E}" type="pres">
      <dgm:prSet presAssocID="{54E5C911-7AEE-4CE3-BE9E-41AA04F362EF}" presName="Name5" presStyleLbl="vennNode1" presStyleIdx="3" presStyleCnt="5" custLinFactNeighborX="15498">
        <dgm:presLayoutVars>
          <dgm:bulletEnabled val="1"/>
        </dgm:presLayoutVars>
      </dgm:prSet>
      <dgm:spPr/>
    </dgm:pt>
    <dgm:pt modelId="{269287CE-2699-4292-97EB-30278DD6C146}" type="pres">
      <dgm:prSet presAssocID="{8149A06C-6750-423F-8153-4B244744356D}" presName="space" presStyleCnt="0"/>
      <dgm:spPr/>
    </dgm:pt>
    <dgm:pt modelId="{BE48992A-E860-4C40-A1D4-500F6D3DD78C}" type="pres">
      <dgm:prSet presAssocID="{5F2506EE-CF30-442F-A24D-AD2774D0161C}" presName="Name5" presStyleLbl="vennNode1" presStyleIdx="4" presStyleCnt="5" custLinFactNeighborX="48816">
        <dgm:presLayoutVars>
          <dgm:bulletEnabled val="1"/>
        </dgm:presLayoutVars>
      </dgm:prSet>
      <dgm:spPr/>
    </dgm:pt>
  </dgm:ptLst>
  <dgm:cxnLst>
    <dgm:cxn modelId="{3F935428-730C-470D-8BA1-C4CDD79B9F71}" type="presOf" srcId="{9C1F9AEE-37BC-444E-B468-CD8C31E3AE14}" destId="{93F130CC-F670-4ED9-8230-0B8E98EE1397}" srcOrd="0" destOrd="0" presId="urn:microsoft.com/office/officeart/2005/8/layout/venn3"/>
    <dgm:cxn modelId="{69AC3841-C49A-454D-A9BD-774486709FC1}" type="presOf" srcId="{8D133D11-19CE-4E2D-A6DA-D6CA6F775711}" destId="{CD3EC9D1-B914-4A94-9073-BBD619FDAE34}" srcOrd="0" destOrd="0" presId="urn:microsoft.com/office/officeart/2005/8/layout/venn3"/>
    <dgm:cxn modelId="{597D0B54-E95B-4EB7-B765-D5C426D68C04}" srcId="{9C1F9AEE-37BC-444E-B468-CD8C31E3AE14}" destId="{5F2506EE-CF30-442F-A24D-AD2774D0161C}" srcOrd="4" destOrd="0" parTransId="{3EBB15CF-A9E0-49F6-8D13-AD702A8EC2F4}" sibTransId="{7CAD042F-EC8C-4064-A309-0904DAE26489}"/>
    <dgm:cxn modelId="{0ABE0282-4CAA-4627-9471-80D9CABE2A72}" srcId="{9C1F9AEE-37BC-444E-B468-CD8C31E3AE14}" destId="{8D133D11-19CE-4E2D-A6DA-D6CA6F775711}" srcOrd="1" destOrd="0" parTransId="{3E6F0B9B-D862-4D4A-BBEF-24A10E3AFA57}" sibTransId="{19027BE8-C027-4895-A063-38F014437F79}"/>
    <dgm:cxn modelId="{349F679D-96C4-4F05-8634-11E2B15BF270}" type="presOf" srcId="{B42EAC0A-7247-4085-BDB4-DD16F1BC7602}" destId="{62999BC5-195A-46F1-98DE-237FBECB27E7}" srcOrd="0" destOrd="0" presId="urn:microsoft.com/office/officeart/2005/8/layout/venn3"/>
    <dgm:cxn modelId="{9AE477AA-2369-4546-8F29-BEB594F3B756}" srcId="{9C1F9AEE-37BC-444E-B468-CD8C31E3AE14}" destId="{B42EAC0A-7247-4085-BDB4-DD16F1BC7602}" srcOrd="0" destOrd="0" parTransId="{A8D1D5AD-E989-40C3-9ECF-BF79486A804D}" sibTransId="{E866F929-4680-480D-A20C-082E50BA30EA}"/>
    <dgm:cxn modelId="{2A75A0CE-832E-4D2A-AB41-B6EA5F5928CF}" srcId="{9C1F9AEE-37BC-444E-B468-CD8C31E3AE14}" destId="{9EC13638-FA55-4568-ADE3-DF49C8C12E98}" srcOrd="2" destOrd="0" parTransId="{C4A8F010-9189-469E-BC71-A90E93D73423}" sibTransId="{23627D6E-52D6-4215-AB58-9742149A65B8}"/>
    <dgm:cxn modelId="{CE20BAD2-3CD9-4F9D-B6FA-04717AFC5DF6}" type="presOf" srcId="{54E5C911-7AEE-4CE3-BE9E-41AA04F362EF}" destId="{DDBEDA38-D464-4DF7-BCB0-09E9A2DC813E}" srcOrd="0" destOrd="0" presId="urn:microsoft.com/office/officeart/2005/8/layout/venn3"/>
    <dgm:cxn modelId="{A957E8D8-412B-48C7-8E4E-43EC38500764}" type="presOf" srcId="{5F2506EE-CF30-442F-A24D-AD2774D0161C}" destId="{BE48992A-E860-4C40-A1D4-500F6D3DD78C}" srcOrd="0" destOrd="0" presId="urn:microsoft.com/office/officeart/2005/8/layout/venn3"/>
    <dgm:cxn modelId="{713F60E4-0763-4AEC-99BF-DB4FDC80484C}" type="presOf" srcId="{9EC13638-FA55-4568-ADE3-DF49C8C12E98}" destId="{B791761E-D005-4276-BFBD-78605CE50BF5}" srcOrd="0" destOrd="0" presId="urn:microsoft.com/office/officeart/2005/8/layout/venn3"/>
    <dgm:cxn modelId="{0ED4D6F0-5CD7-4843-87F5-A683AE41F9B1}" srcId="{9C1F9AEE-37BC-444E-B468-CD8C31E3AE14}" destId="{54E5C911-7AEE-4CE3-BE9E-41AA04F362EF}" srcOrd="3" destOrd="0" parTransId="{FDEC58C4-8C26-4891-A418-1138E42A5ABF}" sibTransId="{8149A06C-6750-423F-8153-4B244744356D}"/>
    <dgm:cxn modelId="{130CADE2-2654-4B44-8A05-E60A07E81FF1}" type="presParOf" srcId="{93F130CC-F670-4ED9-8230-0B8E98EE1397}" destId="{62999BC5-195A-46F1-98DE-237FBECB27E7}" srcOrd="0" destOrd="0" presId="urn:microsoft.com/office/officeart/2005/8/layout/venn3"/>
    <dgm:cxn modelId="{E8A5BFA3-3EE7-4C67-8CAE-20B43DB5C0A8}" type="presParOf" srcId="{93F130CC-F670-4ED9-8230-0B8E98EE1397}" destId="{9F40C7C0-2BD7-4841-91D1-06AEE29A46ED}" srcOrd="1" destOrd="0" presId="urn:microsoft.com/office/officeart/2005/8/layout/venn3"/>
    <dgm:cxn modelId="{204591EB-C555-4F5C-8194-E4C2BECCF1C1}" type="presParOf" srcId="{93F130CC-F670-4ED9-8230-0B8E98EE1397}" destId="{CD3EC9D1-B914-4A94-9073-BBD619FDAE34}" srcOrd="2" destOrd="0" presId="urn:microsoft.com/office/officeart/2005/8/layout/venn3"/>
    <dgm:cxn modelId="{1568A087-E1C7-45B2-B097-643E87EE1EE0}" type="presParOf" srcId="{93F130CC-F670-4ED9-8230-0B8E98EE1397}" destId="{BB8CE188-6095-4321-9538-03F1E95D18BE}" srcOrd="3" destOrd="0" presId="urn:microsoft.com/office/officeart/2005/8/layout/venn3"/>
    <dgm:cxn modelId="{3F3DBEE8-1B7C-43FA-8EDD-296FB50445EB}" type="presParOf" srcId="{93F130CC-F670-4ED9-8230-0B8E98EE1397}" destId="{B791761E-D005-4276-BFBD-78605CE50BF5}" srcOrd="4" destOrd="0" presId="urn:microsoft.com/office/officeart/2005/8/layout/venn3"/>
    <dgm:cxn modelId="{C486F6F0-C08F-470D-8734-187BFAFD7931}" type="presParOf" srcId="{93F130CC-F670-4ED9-8230-0B8E98EE1397}" destId="{C286119B-D31A-4F49-AF5C-E78A636C01E0}" srcOrd="5" destOrd="0" presId="urn:microsoft.com/office/officeart/2005/8/layout/venn3"/>
    <dgm:cxn modelId="{168AFF7B-E0CA-4DCC-8784-1EB43DC8369F}" type="presParOf" srcId="{93F130CC-F670-4ED9-8230-0B8E98EE1397}" destId="{DDBEDA38-D464-4DF7-BCB0-09E9A2DC813E}" srcOrd="6" destOrd="0" presId="urn:microsoft.com/office/officeart/2005/8/layout/venn3"/>
    <dgm:cxn modelId="{5CC50CD7-1FC0-4540-AEB1-6C3DB8E76B8A}" type="presParOf" srcId="{93F130CC-F670-4ED9-8230-0B8E98EE1397}" destId="{269287CE-2699-4292-97EB-30278DD6C146}" srcOrd="7" destOrd="0" presId="urn:microsoft.com/office/officeart/2005/8/layout/venn3"/>
    <dgm:cxn modelId="{5BE7A2D4-6832-4909-9C3B-AF679F5061D6}" type="presParOf" srcId="{93F130CC-F670-4ED9-8230-0B8E98EE1397}" destId="{BE48992A-E860-4C40-A1D4-500F6D3DD78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9BC5-195A-46F1-98DE-237FBECB27E7}">
      <dsp:nvSpPr>
        <dsp:cNvPr id="0" name=""/>
        <dsp:cNvSpPr/>
      </dsp:nvSpPr>
      <dsp:spPr>
        <a:xfrm>
          <a:off x="50916" y="309"/>
          <a:ext cx="2765226" cy="2765226"/>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Víra neignoruje fakta, pouze nabízí jiný úhel pohledu na chápání</a:t>
          </a:r>
          <a:endParaRPr lang="es-ES" sz="2000" kern="1200" dirty="0"/>
        </a:p>
      </dsp:txBody>
      <dsp:txXfrm>
        <a:off x="455874" y="405267"/>
        <a:ext cx="1955310" cy="1955310"/>
      </dsp:txXfrm>
    </dsp:sp>
    <dsp:sp modelId="{CD3EC9D1-B914-4A94-9073-BBD619FDAE34}">
      <dsp:nvSpPr>
        <dsp:cNvPr id="0" name=""/>
        <dsp:cNvSpPr/>
      </dsp:nvSpPr>
      <dsp:spPr>
        <a:xfrm>
          <a:off x="2396447" y="309"/>
          <a:ext cx="2765226" cy="2765226"/>
        </a:xfrm>
        <a:prstGeom prst="ellipse">
          <a:avLst/>
        </a:prstGeom>
        <a:solidFill>
          <a:srgbClr val="D76FC8">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Místo toho, abychom si stěžovali, jsme povoláni důvěřovat Božím plánům a podřizovat se </a:t>
          </a:r>
          <a:r>
            <a:rPr lang="es-ES" sz="2000" b="1" kern="1200" dirty="0" err="1"/>
            <a:t>jim</a:t>
          </a:r>
          <a:endParaRPr lang="es-ES" sz="2000" kern="1200" dirty="0"/>
        </a:p>
      </dsp:txBody>
      <dsp:txXfrm>
        <a:off x="2801405" y="405267"/>
        <a:ext cx="1955310" cy="1955310"/>
      </dsp:txXfrm>
    </dsp:sp>
    <dsp:sp modelId="{B791761E-D005-4276-BFBD-78605CE50BF5}">
      <dsp:nvSpPr>
        <dsp:cNvPr id="0" name=""/>
        <dsp:cNvSpPr/>
      </dsp:nvSpPr>
      <dsp:spPr>
        <a:xfrm>
          <a:off x="4713385" y="309"/>
          <a:ext cx="2765226" cy="2765226"/>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Požehnání přichází </a:t>
          </a:r>
          <a:r>
            <a:rPr lang="cs-CZ" sz="2000" b="1" kern="1200" dirty="0"/>
            <a:t>                </a:t>
          </a:r>
          <a:r>
            <a:rPr lang="es-ES" sz="2000" b="1" kern="1200" dirty="0"/>
            <a:t>k těm, kteří zcela zůstávají </a:t>
          </a:r>
          <a:r>
            <a:rPr lang="cs-CZ" sz="2000" b="1" kern="1200" dirty="0"/>
            <a:t>            </a:t>
          </a:r>
          <a:r>
            <a:rPr lang="es-ES" sz="2000" b="1" kern="1200" dirty="0"/>
            <a:t>v Pánu</a:t>
          </a:r>
          <a:endParaRPr lang="es-ES" sz="2000" kern="1200" dirty="0"/>
        </a:p>
      </dsp:txBody>
      <dsp:txXfrm>
        <a:off x="5118343" y="405267"/>
        <a:ext cx="1955310" cy="1955310"/>
      </dsp:txXfrm>
    </dsp:sp>
    <dsp:sp modelId="{DDBEDA38-D464-4DF7-BCB0-09E9A2DC813E}">
      <dsp:nvSpPr>
        <dsp:cNvPr id="0" name=""/>
        <dsp:cNvSpPr/>
      </dsp:nvSpPr>
      <dsp:spPr>
        <a:xfrm>
          <a:off x="7011277" y="309"/>
          <a:ext cx="2765226" cy="2765226"/>
        </a:xfrm>
        <a:prstGeom prst="ellipse">
          <a:avLst/>
        </a:prstGeom>
        <a:solidFill>
          <a:srgbClr val="EF7586">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Život ve všech svých dimenzích musí být žit podle Božích plánů</a:t>
          </a:r>
          <a:endParaRPr lang="es-ES" sz="2000" kern="1200" dirty="0"/>
        </a:p>
      </dsp:txBody>
      <dsp:txXfrm>
        <a:off x="7416235" y="405267"/>
        <a:ext cx="1955310" cy="1955310"/>
      </dsp:txXfrm>
    </dsp:sp>
    <dsp:sp modelId="{BE48992A-E860-4C40-A1D4-500F6D3DD78C}">
      <dsp:nvSpPr>
        <dsp:cNvPr id="0" name=""/>
        <dsp:cNvSpPr/>
      </dsp:nvSpPr>
      <dsp:spPr>
        <a:xfrm>
          <a:off x="9407722" y="309"/>
          <a:ext cx="2765226" cy="2765226"/>
        </a:xfrm>
        <a:prstGeom prst="ellipse">
          <a:avLst/>
        </a:prstGeom>
        <a:solidFill>
          <a:srgbClr val="8480DC">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Stojí za to žít v Boží blízkosti</a:t>
          </a:r>
          <a:br>
            <a:rPr lang="es-ES" sz="2000" b="1" kern="1200" dirty="0"/>
          </a:br>
          <a:r>
            <a:rPr lang="es-ES" sz="2000" b="1" kern="1200" dirty="0"/>
            <a:t>(Žalm 84</a:t>
          </a:r>
          <a:r>
            <a:rPr lang="cs-CZ" sz="2000" b="1" kern="1200" dirty="0"/>
            <a:t>,</a:t>
          </a:r>
          <a:r>
            <a:rPr lang="es-ES" sz="2000" b="1" kern="1200" dirty="0"/>
            <a:t>10)</a:t>
          </a:r>
          <a:endParaRPr lang="es-ES" sz="2000" kern="1200" dirty="0"/>
        </a:p>
      </dsp:txBody>
      <dsp:txXfrm>
        <a:off x="9812680" y="405267"/>
        <a:ext cx="1955310" cy="19553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29DCB-8C0A-602E-8A4C-84B8976475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B704CBA-44CD-C483-9257-ACFD24BE4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FBB7B99-A63A-F23A-9D8E-AEFE855B0622}"/>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21941EBE-4CA5-2F6A-EF2A-E713A783C3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5DFC2-C9F5-84C0-1E2A-2C840ED21A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6103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7895B-639D-65A8-992C-3BC106D41D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52F44F-A719-51A6-D624-9F407C52FB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CB55F-34C5-A556-74A9-F175F1E32BB1}"/>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6BD45B39-38D2-8291-230E-B59260A155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B4BAF4-BECF-E73D-C5C8-F277B4FE33F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391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86EEE8-771F-FAAD-A9E6-1DE5C51B18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06F950-710F-6949-24A5-F2DE6F35D9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1208CE-A019-DCE6-D3AC-985CDD10C858}"/>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3017D6D0-84BB-896B-4BE7-123EC9D3B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7A172E-D315-0255-AD1E-BD5B94F20F5A}"/>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9489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4938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36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794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88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881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114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037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359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C3652-3658-35BB-4163-C0B0634C3F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EE9CDF-518A-A581-3D1B-4F9D26977B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03CF7A-78DA-FD29-A93F-983C925FA35F}"/>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7B064E62-1380-2EE0-DD46-F295F95A40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A32CA-39C4-CFA4-625E-CFA8291EAB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1062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22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150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695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752A2-E086-7580-E577-E5F916FD37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2D25A-BA8A-FBC0-CEB2-41D97734B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F761E2-BE25-B408-7ECC-DB9682455E62}"/>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3499916C-A953-10B6-798F-1D62BDB9B6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53553-F184-FDA9-D084-CD124DD912C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6515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AFC36-518E-3C67-E440-D8102F3CD58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78255E-C3E8-F419-2681-88BC8A1804C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A1DED3-3D16-34D0-A535-BC08D657D8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A83F21-2CA0-29A7-D7C0-F3B96BEB4583}"/>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6" name="Marcador de pie de página 5">
            <a:extLst>
              <a:ext uri="{FF2B5EF4-FFF2-40B4-BE49-F238E27FC236}">
                <a16:creationId xmlns:a16="http://schemas.microsoft.com/office/drawing/2014/main" id="{9C17D5EB-79C5-B2B0-B057-5B179A1A63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93537A7-A0BF-A855-6CBE-D1F033DFCC14}"/>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476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CE614-BAB5-0C48-0324-C6D4F5210BD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8146BA7-484B-D5CD-FB91-77051CBCD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D06AEF-E498-811A-DB63-32AF9CE4A9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3DEEE5-1383-EF55-D5E7-CD2A8552E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373FC8-C71F-A199-90BE-1FE8A50E26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3A66E33-BCDD-ACF4-8B12-BCBC276B6D4F}"/>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8" name="Marcador de pie de página 7">
            <a:extLst>
              <a:ext uri="{FF2B5EF4-FFF2-40B4-BE49-F238E27FC236}">
                <a16:creationId xmlns:a16="http://schemas.microsoft.com/office/drawing/2014/main" id="{C8DD50C5-56F1-F7D0-5349-F5B428E59DC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6B13DEC-9C85-023A-810C-E940D5338598}"/>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09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1C766-CA5B-2DD5-C117-7934037912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A2AEE8-6DDC-433E-279B-F302FA9143D4}"/>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4" name="Marcador de pie de página 3">
            <a:extLst>
              <a:ext uri="{FF2B5EF4-FFF2-40B4-BE49-F238E27FC236}">
                <a16:creationId xmlns:a16="http://schemas.microsoft.com/office/drawing/2014/main" id="{F43F6333-D9AF-5D3A-4A8F-63AEAD3193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708CEA-066B-CC00-AE5E-02EDC02ED6D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873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A0A4F1-ECC6-3189-E0DD-13E422EA720B}"/>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3" name="Marcador de pie de página 2">
            <a:extLst>
              <a:ext uri="{FF2B5EF4-FFF2-40B4-BE49-F238E27FC236}">
                <a16:creationId xmlns:a16="http://schemas.microsoft.com/office/drawing/2014/main" id="{DF522BCF-80C9-1607-6C74-02BB7E7CDF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0F5A19-B649-A332-08C3-0DC3D008DCB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917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5A992-5139-6F1E-8F9D-2C750C4736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8E3FD2-6545-E395-92CC-3FE980B50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FC07741-66A8-BC30-6EC1-C387B77E0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68AAE0-853B-6EB0-6EDF-C5EB0F4922F0}"/>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6" name="Marcador de pie de página 5">
            <a:extLst>
              <a:ext uri="{FF2B5EF4-FFF2-40B4-BE49-F238E27FC236}">
                <a16:creationId xmlns:a16="http://schemas.microsoft.com/office/drawing/2014/main" id="{2FA0A2C5-B43C-38E2-DB1B-A5E19B1F59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2470A8-AACC-7067-3A75-957547E0633C}"/>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039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29508-934E-236A-1CA0-1556D67D1E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A1A55A-643F-B60A-9060-04B577903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DD412-9ECE-7801-34CA-7E986DB7F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472605-C7B5-CFBC-3DEC-784B7D209E06}"/>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6" name="Marcador de pie de página 5">
            <a:extLst>
              <a:ext uri="{FF2B5EF4-FFF2-40B4-BE49-F238E27FC236}">
                <a16:creationId xmlns:a16="http://schemas.microsoft.com/office/drawing/2014/main" id="{6DA7266C-C667-331E-F369-B4C028D313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F6A2A2-C318-90EE-1F89-10E408A7F530}"/>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8440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5E3F6B-B54F-488D-C7A7-6D2C5D051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4EC4C-D9FF-6E5B-5410-BA6E12980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280B33-2ABC-E1DF-2DE3-F80A36367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CDEA3ADF-AE0B-719B-A259-770A65C6E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03ABCEF-1094-DD43-D6CF-FD0D70FFB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CC1D33-B203-40A3-BEAE-A01565C6F66C}" type="slidenum">
              <a:rPr lang="es-ES" smtClean="0"/>
              <a:t>‹Nº›</a:t>
            </a:fld>
            <a:endParaRPr lang="es-ES"/>
          </a:p>
        </p:txBody>
      </p:sp>
    </p:spTree>
    <p:extLst>
      <p:ext uri="{BB962C8B-B14F-4D97-AF65-F5344CB8AC3E}">
        <p14:creationId xmlns:p14="http://schemas.microsoft.com/office/powerpoint/2010/main" val="186467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329971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eg"/><Relationship Id="rId7" Type="http://schemas.openxmlformats.org/officeDocument/2006/relationships/diagramColors" Target="../diagrams/colors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DD90F6-2C90-B1DD-78A1-71DECFCC778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grupo de personas disfrazadas&#10;&#10;El contenido generado por IA puede ser incorrecto.">
            <a:extLst>
              <a:ext uri="{FF2B5EF4-FFF2-40B4-BE49-F238E27FC236}">
                <a16:creationId xmlns:a16="http://schemas.microsoft.com/office/drawing/2014/main" id="{302160FA-5764-BDA2-0BDC-A98EB56D39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97796" y="2761674"/>
            <a:ext cx="5798831" cy="3793068"/>
          </a:xfrm>
          <a:prstGeom prst="rect">
            <a:avLst/>
          </a:prstGeom>
          <a:ln w="38100" cap="sq">
            <a:solidFill>
              <a:srgbClr val="6886AF"/>
            </a:solidFill>
            <a:prstDash val="solid"/>
            <a:miter lim="800000"/>
          </a:ln>
          <a:effectLst>
            <a:outerShdw blurRad="50800" dist="38100" dir="2700000" algn="tl" rotWithShape="0">
              <a:srgbClr val="000000">
                <a:alpha val="43000"/>
              </a:srgbClr>
            </a:outerShdw>
          </a:effectLst>
        </p:spPr>
      </p:pic>
      <p:pic>
        <p:nvPicPr>
          <p:cNvPr id="3" name="Imagen 2" descr="Imagen que contiene persona, exterior, montaña, hombre&#10;&#10;El contenido generado por IA puede ser incorrecto.">
            <a:extLst>
              <a:ext uri="{FF2B5EF4-FFF2-40B4-BE49-F238E27FC236}">
                <a16:creationId xmlns:a16="http://schemas.microsoft.com/office/drawing/2014/main" id="{15F56F9E-282D-5CD7-CAD0-B9C1593C44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195373" y="244205"/>
            <a:ext cx="5798831" cy="6310537"/>
          </a:xfrm>
          <a:prstGeom prst="rect">
            <a:avLst/>
          </a:prstGeom>
          <a:ln w="38100" cap="sq">
            <a:solidFill>
              <a:srgbClr val="81483D"/>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74D46CA2-5464-8D1C-5063-EA6D6596A3EC}"/>
              </a:ext>
            </a:extLst>
          </p:cNvPr>
          <p:cNvSpPr txBox="1"/>
          <p:nvPr/>
        </p:nvSpPr>
        <p:spPr>
          <a:xfrm>
            <a:off x="197796" y="291831"/>
            <a:ext cx="5798831" cy="2241820"/>
          </a:xfrm>
          <a:prstGeom prst="rect">
            <a:avLst/>
          </a:prstGeom>
          <a:noFill/>
        </p:spPr>
        <p:txBody>
          <a:bodyPr wrap="square" rtlCol="0">
            <a:prstTxWarp prst="textTriangl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cs-CZ" sz="4800" b="1" dirty="0">
                <a:ln/>
                <a:solidFill>
                  <a:schemeClr val="accent3"/>
                </a:solidFill>
              </a:rPr>
              <a:t>VELIKÁNI VÍRY</a:t>
            </a:r>
            <a:r>
              <a:rPr lang="es-ES" sz="4800" b="1" dirty="0">
                <a:ln/>
                <a:solidFill>
                  <a:schemeClr val="accent3"/>
                </a:solidFill>
              </a:rPr>
              <a:t>:</a:t>
            </a:r>
            <a:br>
              <a:rPr lang="es-ES" sz="4800" b="1" dirty="0">
                <a:ln/>
                <a:solidFill>
                  <a:schemeClr val="accent3"/>
                </a:solidFill>
              </a:rPr>
            </a:br>
            <a:r>
              <a:rPr lang="es-ES" sz="4800" b="1" dirty="0">
                <a:ln/>
                <a:solidFill>
                  <a:schemeClr val="accent3"/>
                </a:solidFill>
              </a:rPr>
              <a:t>JO</a:t>
            </a:r>
            <a:r>
              <a:rPr lang="cs-CZ" sz="4800" b="1" dirty="0">
                <a:ln/>
                <a:solidFill>
                  <a:schemeClr val="accent3"/>
                </a:solidFill>
              </a:rPr>
              <a:t>Z</a:t>
            </a:r>
            <a:r>
              <a:rPr lang="es-ES" sz="4800" b="1" dirty="0">
                <a:ln/>
                <a:solidFill>
                  <a:schemeClr val="accent3"/>
                </a:solidFill>
              </a:rPr>
              <a:t>U</a:t>
            </a:r>
            <a:r>
              <a:rPr lang="cs-CZ" sz="4800" b="1" dirty="0">
                <a:ln/>
                <a:solidFill>
                  <a:schemeClr val="accent3"/>
                </a:solidFill>
              </a:rPr>
              <a:t>E</a:t>
            </a:r>
            <a:r>
              <a:rPr lang="es-ES" sz="4800" b="1" dirty="0">
                <a:ln/>
                <a:solidFill>
                  <a:schemeClr val="accent3"/>
                </a:solidFill>
              </a:rPr>
              <a:t> </a:t>
            </a:r>
            <a:r>
              <a:rPr lang="cs-CZ" sz="4800" b="1" dirty="0">
                <a:ln/>
                <a:solidFill>
                  <a:schemeClr val="accent3"/>
                </a:solidFill>
              </a:rPr>
              <a:t>A</a:t>
            </a:r>
            <a:r>
              <a:rPr lang="es-ES" sz="4800" b="1" dirty="0">
                <a:ln/>
                <a:solidFill>
                  <a:schemeClr val="accent3"/>
                </a:solidFill>
              </a:rPr>
              <a:t> </a:t>
            </a:r>
            <a:r>
              <a:rPr lang="cs-CZ" sz="4800" b="1" dirty="0">
                <a:ln/>
                <a:solidFill>
                  <a:schemeClr val="accent3"/>
                </a:solidFill>
              </a:rPr>
              <a:t>KÁ</a:t>
            </a:r>
            <a:r>
              <a:rPr lang="es-ES" sz="4800" b="1" dirty="0">
                <a:ln/>
                <a:solidFill>
                  <a:schemeClr val="accent3"/>
                </a:solidFill>
              </a:rPr>
              <a:t>LEB</a:t>
            </a:r>
          </a:p>
        </p:txBody>
      </p:sp>
      <p:sp>
        <p:nvSpPr>
          <p:cNvPr id="9" name="CuadroTexto 8">
            <a:extLst>
              <a:ext uri="{FF2B5EF4-FFF2-40B4-BE49-F238E27FC236}">
                <a16:creationId xmlns:a16="http://schemas.microsoft.com/office/drawing/2014/main" id="{0D25A50C-4482-A76D-CAF8-9381368D5407}"/>
              </a:ext>
            </a:extLst>
          </p:cNvPr>
          <p:cNvSpPr txBox="1"/>
          <p:nvPr/>
        </p:nvSpPr>
        <p:spPr>
          <a:xfrm>
            <a:off x="0" y="6541857"/>
            <a:ext cx="12188951" cy="338554"/>
          </a:xfrm>
          <a:prstGeom prst="rect">
            <a:avLst/>
          </a:prstGeom>
          <a:noFill/>
        </p:spPr>
        <p:txBody>
          <a:bodyPr wrap="square" rtlCol="0">
            <a:spAutoFit/>
          </a:bodyPr>
          <a:lstStyle/>
          <a:p>
            <a:pPr algn="ctr"/>
            <a:r>
              <a:rPr lang="es-ES" sz="1600" b="1" dirty="0">
                <a:solidFill>
                  <a:srgbClr val="7E6000"/>
                </a:solidFill>
              </a:rPr>
              <a:t>Le</a:t>
            </a:r>
            <a:r>
              <a:rPr lang="cs-CZ" sz="1600" b="1" dirty="0">
                <a:solidFill>
                  <a:srgbClr val="7E6000"/>
                </a:solidFill>
              </a:rPr>
              <a:t>k</a:t>
            </a:r>
            <a:r>
              <a:rPr lang="es-ES" sz="1600" b="1" dirty="0">
                <a:solidFill>
                  <a:srgbClr val="7E6000"/>
                </a:solidFill>
              </a:rPr>
              <a:t>c</a:t>
            </a:r>
            <a:r>
              <a:rPr lang="cs-CZ" sz="1600" b="1" dirty="0">
                <a:solidFill>
                  <a:srgbClr val="7E6000"/>
                </a:solidFill>
              </a:rPr>
              <a:t>e</a:t>
            </a:r>
            <a:r>
              <a:rPr lang="es-ES" sz="1600" b="1" dirty="0">
                <a:solidFill>
                  <a:srgbClr val="7E6000"/>
                </a:solidFill>
              </a:rPr>
              <a:t> 8 </a:t>
            </a:r>
            <a:r>
              <a:rPr lang="cs-CZ" sz="1600" b="1" dirty="0">
                <a:solidFill>
                  <a:srgbClr val="7E6000"/>
                </a:solidFill>
              </a:rPr>
              <a:t>od 16. do</a:t>
            </a:r>
            <a:r>
              <a:rPr lang="es-ES" sz="1600" b="1" dirty="0">
                <a:solidFill>
                  <a:srgbClr val="7E6000"/>
                </a:solidFill>
              </a:rPr>
              <a:t> 22</a:t>
            </a:r>
            <a:r>
              <a:rPr lang="cs-CZ" sz="1600" b="1" dirty="0">
                <a:solidFill>
                  <a:srgbClr val="7E6000"/>
                </a:solidFill>
              </a:rPr>
              <a:t>. listopadu</a:t>
            </a:r>
            <a:r>
              <a:rPr lang="es-ES" sz="1600" b="1" dirty="0">
                <a:solidFill>
                  <a:srgbClr val="7E6000"/>
                </a:solidFill>
              </a:rPr>
              <a:t> 2025</a:t>
            </a:r>
          </a:p>
        </p:txBody>
      </p:sp>
    </p:spTree>
    <p:extLst>
      <p:ext uri="{BB962C8B-B14F-4D97-AF65-F5344CB8AC3E}">
        <p14:creationId xmlns:p14="http://schemas.microsoft.com/office/powerpoint/2010/main" val="83261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E10678-4ACE-79DC-E203-D821C1C3F51E}"/>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E42F93B6-BFFC-7BC4-4056-1F15FDC84468}"/>
              </a:ext>
            </a:extLst>
          </p:cNvPr>
          <p:cNvSpPr>
            <a:spLocks noGrp="1" noRot="1" noMove="1" noResize="1" noEditPoints="1" noAdjustHandles="1" noChangeArrowheads="1" noChangeShapeType="1"/>
          </p:cNvSpPr>
          <p:nvPr/>
        </p:nvSpPr>
        <p:spPr>
          <a:xfrm>
            <a:off x="-144379" y="3785422"/>
            <a:ext cx="12464715" cy="2017255"/>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Dibujo de una persona&#10;&#10;El contenido generado por IA puede ser incorrecto.">
            <a:extLst>
              <a:ext uri="{FF2B5EF4-FFF2-40B4-BE49-F238E27FC236}">
                <a16:creationId xmlns:a16="http://schemas.microsoft.com/office/drawing/2014/main" id="{EFAD08D6-53DE-0330-18F2-2BBF328FB2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462336" y="0"/>
            <a:ext cx="6858000" cy="6858000"/>
          </a:xfrm>
          <a:prstGeom prst="rect">
            <a:avLst/>
          </a:prstGeom>
        </p:spPr>
      </p:pic>
      <p:sp>
        <p:nvSpPr>
          <p:cNvPr id="3" name="CuadroTexto 2">
            <a:extLst>
              <a:ext uri="{FF2B5EF4-FFF2-40B4-BE49-F238E27FC236}">
                <a16:creationId xmlns:a16="http://schemas.microsoft.com/office/drawing/2014/main" id="{D6D9FF23-86E8-F4C9-2898-1EEE2607A7BA}"/>
              </a:ext>
            </a:extLst>
          </p:cNvPr>
          <p:cNvSpPr txBox="1"/>
          <p:nvPr/>
        </p:nvSpPr>
        <p:spPr>
          <a:xfrm>
            <a:off x="0" y="3909247"/>
            <a:ext cx="5534026" cy="1754326"/>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cs-CZ" sz="5400" b="1" dirty="0">
                <a:ln/>
                <a:solidFill>
                  <a:srgbClr val="9A37C9"/>
                </a:solidFill>
              </a:rPr>
              <a:t>POHLED, KTERÝ PŘINÁŠÍ ZMĚNU</a:t>
            </a:r>
            <a:endParaRPr lang="es-ES" sz="5400" b="1" dirty="0">
              <a:ln/>
              <a:solidFill>
                <a:srgbClr val="9A37C9"/>
              </a:solidFill>
            </a:endParaRPr>
          </a:p>
        </p:txBody>
      </p:sp>
    </p:spTree>
    <p:extLst>
      <p:ext uri="{BB962C8B-B14F-4D97-AF65-F5344CB8AC3E}">
        <p14:creationId xmlns:p14="http://schemas.microsoft.com/office/powerpoint/2010/main" val="274330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DC341E-F529-936A-71E0-7E232C712598}"/>
              </a:ext>
            </a:extLst>
          </p:cNvPr>
          <p:cNvSpPr txBox="1"/>
          <p:nvPr/>
        </p:nvSpPr>
        <p:spPr>
          <a:xfrm>
            <a:off x="0" y="242596"/>
            <a:ext cx="12192000" cy="1200329"/>
          </a:xfrm>
          <a:prstGeom prst="rect">
            <a:avLst/>
          </a:prstGeom>
          <a:noFill/>
        </p:spPr>
        <p:txBody>
          <a:bodyPr wrap="square">
            <a:spAutoFit/>
          </a:bodyPr>
          <a:lstStyle>
            <a:defPPr>
              <a:defRPr lang="es-ES"/>
            </a:defPPr>
            <a:lvl1pPr algn="ctr">
              <a:defRPr b="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defRPr>
            </a:lvl1pPr>
          </a:lstStyle>
          <a:p>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a:t>
            </a:r>
            <a:r>
              <a:rPr lang="cs-CZ" dirty="0">
                <a:solidFill>
                  <a:schemeClr val="bg2">
                    <a:lumMod val="60000"/>
                    <a:lumOff val="40000"/>
                  </a:schemeClr>
                </a:solidFill>
                <a:effectLst>
                  <a:glow rad="101600">
                    <a:srgbClr val="392B81"/>
                  </a:glow>
                  <a:outerShdw blurRad="38100" dist="38100" dir="2700000" algn="tl">
                    <a:srgbClr val="000000">
                      <a:alpha val="43137"/>
                    </a:srgbClr>
                  </a:outerShdw>
                </a:effectLst>
              </a:rPr>
              <a:t>Proto i my, obklopeni takovým zástupem svědků, odhoďme všecku přítěž i hřích, který se nás tak snadno přichytí, a vytrvejme v běhu, jak je nám uloženo, s pohledem upřeným na Ježíše, který vede naší víru       od počátku až do cíle. Místo radosti, která se mu nabízela, podstoupil kříž, nedbaje na potupu; proto usedl po pravici Božího trůnu</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a:t>
            </a:r>
            <a:r>
              <a:rPr lang="cs-CZ" sz="1400" dirty="0">
                <a:solidFill>
                  <a:schemeClr val="bg2">
                    <a:lumMod val="60000"/>
                    <a:lumOff val="40000"/>
                  </a:schemeClr>
                </a:solidFill>
                <a:effectLst>
                  <a:glow rad="101600">
                    <a:srgbClr val="392B81"/>
                  </a:glow>
                  <a:outerShdw blurRad="38100" dist="38100" dir="2700000" algn="tl">
                    <a:srgbClr val="000000">
                      <a:alpha val="43137"/>
                    </a:srgbClr>
                  </a:outerShdw>
                </a:effectLst>
              </a:rPr>
              <a:t>list </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Židům</a:t>
            </a:r>
            <a:r>
              <a:rPr lang="cs-CZ" sz="1400"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1</a:t>
            </a:r>
            <a:r>
              <a:rPr lang="cs-CZ" sz="1400" dirty="0">
                <a:solidFill>
                  <a:schemeClr val="bg2">
                    <a:lumMod val="60000"/>
                    <a:lumOff val="40000"/>
                  </a:schemeClr>
                </a:solidFill>
                <a:effectLst>
                  <a:glow rad="101600">
                    <a:srgbClr val="392B81"/>
                  </a:glow>
                  <a:outerShdw blurRad="38100" dist="38100" dir="2700000" algn="tl">
                    <a:srgbClr val="000000">
                      <a:alpha val="43137"/>
                    </a:srgbClr>
                  </a:outerShdw>
                </a:effectLst>
              </a:rPr>
              <a:t>2,</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1-2)</a:t>
            </a:r>
            <a:endParaRPr lang="es-ES" dirty="0">
              <a:solidFill>
                <a:schemeClr val="bg2">
                  <a:lumMod val="60000"/>
                  <a:lumOff val="40000"/>
                </a:schemeClr>
              </a:solidFill>
              <a:effectLst>
                <a:glow rad="101600">
                  <a:srgbClr val="392B81"/>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179C78E0-C3AD-6C15-92D0-F3386A0CD5EE}"/>
              </a:ext>
            </a:extLst>
          </p:cNvPr>
          <p:cNvSpPr txBox="1"/>
          <p:nvPr/>
        </p:nvSpPr>
        <p:spPr>
          <a:xfrm>
            <a:off x="209549" y="1609725"/>
            <a:ext cx="9153526" cy="1015663"/>
          </a:xfrm>
          <a:prstGeom prst="rect">
            <a:avLst/>
          </a:prstGeom>
          <a:noFill/>
        </p:spPr>
        <p:txBody>
          <a:bodyPr wrap="square" rtlCol="0">
            <a:spAutoFit/>
          </a:bodyPr>
          <a:lstStyle/>
          <a:p>
            <a:pPr>
              <a:spcBef>
                <a:spcPts val="600"/>
              </a:spcBef>
            </a:pPr>
            <a:r>
              <a:rPr lang="es-ES" sz="2000" b="1" dirty="0"/>
              <a:t>Naše chování má tendenci odrážet to, o čem přemýšlíme. Existují dokonce takzvané "zrcadlové neurony", které snižují rozdíl mezi pozorováním a děláním něčeho.</a:t>
            </a:r>
          </a:p>
        </p:txBody>
      </p:sp>
      <p:pic>
        <p:nvPicPr>
          <p:cNvPr id="5" name="Imagen 4" descr="Imagen que contiene mujer&#10;&#10;El contenido generado por IA puede ser incorrecto.">
            <a:extLst>
              <a:ext uri="{FF2B5EF4-FFF2-40B4-BE49-F238E27FC236}">
                <a16:creationId xmlns:a16="http://schemas.microsoft.com/office/drawing/2014/main" id="{E47BB087-C017-8A7E-5787-84435509CB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410285" y="1708048"/>
            <a:ext cx="2505797" cy="1629504"/>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par de personas de pie&#10;&#10;El contenido generado por IA puede ser incorrecto.">
            <a:extLst>
              <a:ext uri="{FF2B5EF4-FFF2-40B4-BE49-F238E27FC236}">
                <a16:creationId xmlns:a16="http://schemas.microsoft.com/office/drawing/2014/main" id="{8648A1FF-4635-F28D-0621-AD2CF40FF8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00"/>
          <a:stretch>
            <a:fillRect/>
          </a:stretch>
        </p:blipFill>
        <p:spPr>
          <a:xfrm>
            <a:off x="114300" y="3390900"/>
            <a:ext cx="3888834" cy="3317111"/>
          </a:xfrm>
          <a:prstGeom prst="round2DiagRect">
            <a:avLst>
              <a:gd name="adj1" fmla="val 16667"/>
              <a:gd name="adj2" fmla="val 0"/>
            </a:avLst>
          </a:prstGeom>
          <a:ln w="38100" cap="sq">
            <a:solidFill>
              <a:srgbClr val="D57124"/>
            </a:solidFill>
            <a:miter lim="800000"/>
          </a:ln>
          <a:effectLst>
            <a:outerShdw blurRad="254000" algn="tl" rotWithShape="0">
              <a:srgbClr val="000000">
                <a:alpha val="43000"/>
              </a:srgbClr>
            </a:outerShdw>
          </a:effectLst>
        </p:spPr>
      </p:pic>
      <p:pic>
        <p:nvPicPr>
          <p:cNvPr id="9" name="Imagen 8" descr="Imagen que contiene persona, hombre, edificio, ventana&#10;&#10;El contenido generado por IA puede ser incorrecto.">
            <a:extLst>
              <a:ext uri="{FF2B5EF4-FFF2-40B4-BE49-F238E27FC236}">
                <a16:creationId xmlns:a16="http://schemas.microsoft.com/office/drawing/2014/main" id="{D65788F3-3223-6E79-45B6-1A02B504B8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3977" y="4402932"/>
            <a:ext cx="1914674" cy="2362200"/>
          </a:xfrm>
          <a:prstGeom prst="round2DiagRect">
            <a:avLst>
              <a:gd name="adj1" fmla="val 0"/>
              <a:gd name="adj2" fmla="val 15406"/>
            </a:avLst>
          </a:prstGeom>
          <a:ln w="38100" cap="sq">
            <a:solidFill>
              <a:schemeClr val="accent1">
                <a:lumMod val="5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AAD026DF-5C8A-A732-89A0-D5C1338609B5}"/>
              </a:ext>
            </a:extLst>
          </p:cNvPr>
          <p:cNvSpPr txBox="1"/>
          <p:nvPr/>
        </p:nvSpPr>
        <p:spPr>
          <a:xfrm>
            <a:off x="4133850" y="3333750"/>
            <a:ext cx="8058150" cy="1015663"/>
          </a:xfrm>
          <a:prstGeom prst="rect">
            <a:avLst/>
          </a:prstGeom>
          <a:noFill/>
        </p:spPr>
        <p:txBody>
          <a:bodyPr wrap="square">
            <a:spAutoFit/>
          </a:bodyPr>
          <a:lstStyle/>
          <a:p>
            <a:pPr>
              <a:spcBef>
                <a:spcPts val="600"/>
              </a:spcBef>
            </a:pPr>
            <a:r>
              <a:rPr lang="es-ES" sz="2000" b="1" dirty="0"/>
              <a:t>Když studujeme životy lidí víry, jako jsou Káleb a Jozue, učíme se důvěřovat Bohu tak, jak důvěřovali oni. aby byli pokorní jako oni;</a:t>
            </a:r>
            <a:r>
              <a:rPr lang="cs-CZ" sz="2000" b="1" dirty="0"/>
              <a:t>     </a:t>
            </a:r>
            <a:r>
              <a:rPr lang="es-ES" sz="2000" b="1" dirty="0"/>
              <a:t> aby s odvahou vydávali svědectví o pravdě, jako to dělali oni.</a:t>
            </a:r>
          </a:p>
        </p:txBody>
      </p:sp>
      <p:sp>
        <p:nvSpPr>
          <p:cNvPr id="13" name="CuadroTexto 12">
            <a:extLst>
              <a:ext uri="{FF2B5EF4-FFF2-40B4-BE49-F238E27FC236}">
                <a16:creationId xmlns:a16="http://schemas.microsoft.com/office/drawing/2014/main" id="{9BDA50DF-3F0D-D2C6-2573-CD270A4E0D3D}"/>
              </a:ext>
            </a:extLst>
          </p:cNvPr>
          <p:cNvSpPr txBox="1"/>
          <p:nvPr/>
        </p:nvSpPr>
        <p:spPr>
          <a:xfrm>
            <a:off x="4133850" y="4614536"/>
            <a:ext cx="6010127" cy="1938992"/>
          </a:xfrm>
          <a:prstGeom prst="rect">
            <a:avLst/>
          </a:prstGeom>
          <a:noFill/>
        </p:spPr>
        <p:txBody>
          <a:bodyPr wrap="square">
            <a:spAutoFit/>
          </a:bodyPr>
          <a:lstStyle/>
          <a:p>
            <a:pPr>
              <a:spcBef>
                <a:spcPts val="600"/>
              </a:spcBef>
            </a:pPr>
            <a:r>
              <a:rPr lang="es-ES" sz="2000" b="1" dirty="0"/>
              <a:t>Jak se ale proměnit? Bible mluví jasně: nechme </a:t>
            </a:r>
            <a:r>
              <a:rPr lang="cs-CZ" sz="2000" b="1" dirty="0"/>
              <a:t>           </a:t>
            </a:r>
            <a:r>
              <a:rPr lang="es-ES" sz="2000" b="1" dirty="0"/>
              <a:t>v sobě působit Ducha svatého </a:t>
            </a:r>
            <a:r>
              <a:rPr lang="cs-CZ" sz="2000" b="1" dirty="0"/>
              <a:t>                                          </a:t>
            </a:r>
            <a:r>
              <a:rPr lang="es-ES" sz="2000" b="1" dirty="0"/>
              <a:t>(2</a:t>
            </a:r>
            <a:r>
              <a:rPr lang="cs-CZ" sz="2000" b="1" dirty="0"/>
              <a:t>. list</a:t>
            </a:r>
            <a:r>
              <a:rPr lang="es-ES" sz="2000" b="1" dirty="0"/>
              <a:t> K</a:t>
            </a:r>
            <a:r>
              <a:rPr lang="cs-CZ" sz="2000" b="1" dirty="0" err="1"/>
              <a:t>orintským</a:t>
            </a:r>
            <a:r>
              <a:rPr lang="es-ES" sz="2000" b="1" dirty="0"/>
              <a:t> 3</a:t>
            </a:r>
            <a:r>
              <a:rPr lang="cs-CZ" sz="2000" b="1" dirty="0"/>
              <a:t>,</a:t>
            </a:r>
            <a:r>
              <a:rPr lang="es-ES" sz="2000" b="1" dirty="0"/>
              <a:t>18). Jedná se o aktivní dílo. Musíme se rozhodnout být proměněni a, stejně jako </a:t>
            </a:r>
            <a:r>
              <a:rPr lang="cs-CZ" sz="2000" b="1" dirty="0" err="1"/>
              <a:t>Ká</a:t>
            </a:r>
            <a:r>
              <a:rPr lang="es-ES" sz="2000" b="1" dirty="0"/>
              <a:t>leb, se pustit do práce. Jsme povoláni být živými oběťmi Bohu (</a:t>
            </a:r>
            <a:r>
              <a:rPr lang="cs-CZ" sz="2000" b="1" dirty="0"/>
              <a:t>list </a:t>
            </a:r>
            <a:r>
              <a:rPr lang="es-ES" sz="2000" b="1" dirty="0"/>
              <a:t>Ř</a:t>
            </a:r>
            <a:r>
              <a:rPr lang="cs-CZ" sz="2000" b="1" dirty="0" err="1"/>
              <a:t>ímanům</a:t>
            </a:r>
            <a:r>
              <a:rPr lang="es-ES" sz="2000" b="1" dirty="0"/>
              <a:t> 12,1-2).</a:t>
            </a:r>
          </a:p>
        </p:txBody>
      </p:sp>
      <p:sp>
        <p:nvSpPr>
          <p:cNvPr id="6" name="CuadroTexto 5">
            <a:extLst>
              <a:ext uri="{FF2B5EF4-FFF2-40B4-BE49-F238E27FC236}">
                <a16:creationId xmlns:a16="http://schemas.microsoft.com/office/drawing/2014/main" id="{459C1D00-4E82-22C4-8587-65E6094F0C1C}"/>
              </a:ext>
            </a:extLst>
          </p:cNvPr>
          <p:cNvSpPr txBox="1"/>
          <p:nvPr/>
        </p:nvSpPr>
        <p:spPr>
          <a:xfrm>
            <a:off x="209548" y="2625388"/>
            <a:ext cx="9200737" cy="707886"/>
          </a:xfrm>
          <a:prstGeom prst="rect">
            <a:avLst/>
          </a:prstGeom>
          <a:noFill/>
        </p:spPr>
        <p:txBody>
          <a:bodyPr wrap="square">
            <a:spAutoFit/>
          </a:bodyPr>
          <a:lstStyle/>
          <a:p>
            <a:pPr>
              <a:spcBef>
                <a:spcPts val="600"/>
              </a:spcBef>
            </a:pPr>
            <a:r>
              <a:rPr lang="es-ES" sz="2000" b="1" dirty="0"/>
              <a:t>Bible nás zve, abychom hleděli na příklad velkých hrdinů víry se zvláštní pozorností věnovanou Ježíši, který je nejvyšším příkladem (</a:t>
            </a:r>
            <a:r>
              <a:rPr lang="cs-CZ" sz="2000" b="1" dirty="0"/>
              <a:t>list </a:t>
            </a:r>
            <a:r>
              <a:rPr lang="es-ES" sz="2000" b="1" dirty="0"/>
              <a:t>Ž</a:t>
            </a:r>
            <a:r>
              <a:rPr lang="cs-CZ" sz="2000" b="1" dirty="0"/>
              <a:t>i</a:t>
            </a:r>
            <a:r>
              <a:rPr lang="es-ES" sz="2000" b="1" dirty="0"/>
              <a:t>d</a:t>
            </a:r>
            <a:r>
              <a:rPr lang="cs-CZ" sz="2000" b="1" dirty="0" err="1"/>
              <a:t>ům</a:t>
            </a:r>
            <a:r>
              <a:rPr lang="es-ES" sz="2000" b="1" dirty="0"/>
              <a:t> 12,1-2).</a:t>
            </a:r>
          </a:p>
        </p:txBody>
      </p:sp>
    </p:spTree>
    <p:extLst>
      <p:ext uri="{BB962C8B-B14F-4D97-AF65-F5344CB8AC3E}">
        <p14:creationId xmlns:p14="http://schemas.microsoft.com/office/powerpoint/2010/main" val="12851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900" decel="100000" fill="hold"/>
                                        <p:tgtEl>
                                          <p:spTgt spid="1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9F5525-524A-1811-46F2-B24A2A1D8B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9EB02C5-515C-75AE-40CD-E77AAAA8A234}"/>
              </a:ext>
            </a:extLst>
          </p:cNvPr>
          <p:cNvSpPr txBox="1"/>
          <p:nvPr/>
        </p:nvSpPr>
        <p:spPr>
          <a:xfrm>
            <a:off x="1724025" y="689593"/>
            <a:ext cx="10467975" cy="5339923"/>
          </a:xfrm>
          <a:prstGeom prst="rect">
            <a:avLst/>
          </a:prstGeom>
          <a:noFill/>
        </p:spPr>
        <p:txBody>
          <a:bodyPr wrap="square">
            <a:spAutoFit/>
          </a:bodyPr>
          <a:lstStyle/>
          <a:p>
            <a:pPr>
              <a:spcBef>
                <a:spcPts val="600"/>
              </a:spcBef>
            </a:pPr>
            <a:r>
              <a:rPr lang="es-ES" sz="2400" b="1" dirty="0">
                <a:latin typeface="Constantia" panose="02030602050306030303" pitchFamily="18" charset="0"/>
              </a:rPr>
              <a:t>“Dnes potřebujeme muže naprosté věrnosti, lidi, kteří plně následují Pána, lidi, kteří nejsou ochotni mlčet, když mají mluvit, kteří jsou pevní jako ocel v zásadách, kteří se nesnaží okázale vychloubat, kteří pokorně chodí s Bohem, kteří jsou trpěliví, laskaví, laskaví a zdvořilí, kteří chápou, že věda o modlitbě spočívá v uplatňování víry a v konání skutků, které oslavují Boha a činí dobro Jeho Bohu. vesnice... Následovat Ježíše vyžaduje nejprve obrácení celým srdcem a toto obrácení denně opakovat.</a:t>
            </a:r>
          </a:p>
          <a:p>
            <a:pPr>
              <a:spcBef>
                <a:spcPts val="600"/>
              </a:spcBef>
            </a:pPr>
            <a:r>
              <a:rPr lang="es-ES" sz="2400" b="1" dirty="0">
                <a:latin typeface="Constantia" panose="02030602050306030303" pitchFamily="18" charset="0"/>
              </a:rPr>
              <a:t>Byla to Kálebova víra v Boha, která mu dodala odvahu, osvobodila ho</a:t>
            </a:r>
            <a:r>
              <a:rPr lang="cs-CZ" sz="2400" b="1" dirty="0">
                <a:latin typeface="Constantia" panose="02030602050306030303" pitchFamily="18" charset="0"/>
              </a:rPr>
              <a:t>  </a:t>
            </a:r>
            <a:r>
              <a:rPr lang="es-ES" sz="2400" b="1" dirty="0">
                <a:latin typeface="Constantia" panose="02030602050306030303" pitchFamily="18" charset="0"/>
              </a:rPr>
              <a:t> od strachu z lidí, dokonce i velkých obrů, synů Anaka, a umožnila mu stát pevně a neochvějně na obranu dobra. Z téhož vznešeného zdroje, </a:t>
            </a:r>
            <a:r>
              <a:rPr lang="cs-CZ" sz="2400" b="1">
                <a:latin typeface="Constantia" panose="02030602050306030303" pitchFamily="18" charset="0"/>
              </a:rPr>
              <a:t>        </a:t>
            </a:r>
            <a:r>
              <a:rPr lang="es-ES" sz="2400" b="1">
                <a:latin typeface="Constantia" panose="02030602050306030303" pitchFamily="18" charset="0"/>
              </a:rPr>
              <a:t>z </a:t>
            </a:r>
            <a:r>
              <a:rPr lang="es-ES" sz="2400" b="1" dirty="0">
                <a:latin typeface="Constantia" panose="02030602050306030303" pitchFamily="18" charset="0"/>
              </a:rPr>
              <a:t>velkého generála zástupů, má každý opravdový bojovník Kristova kříže čerpat sílu a odvahu k překonávání překážek, které se často zdají nepřekonatelné”</a:t>
            </a:r>
          </a:p>
        </p:txBody>
      </p:sp>
      <p:sp>
        <p:nvSpPr>
          <p:cNvPr id="4" name="CuadroTexto 3">
            <a:extLst>
              <a:ext uri="{FF2B5EF4-FFF2-40B4-BE49-F238E27FC236}">
                <a16:creationId xmlns:a16="http://schemas.microsoft.com/office/drawing/2014/main" id="{81B549FD-6580-66FC-9565-CCE56B79EE27}"/>
              </a:ext>
            </a:extLst>
          </p:cNvPr>
          <p:cNvSpPr txBox="1"/>
          <p:nvPr/>
        </p:nvSpPr>
        <p:spPr>
          <a:xfrm>
            <a:off x="5465415" y="6519446"/>
            <a:ext cx="6726585" cy="338554"/>
          </a:xfrm>
          <a:prstGeom prst="rect">
            <a:avLst/>
          </a:prstGeom>
          <a:noFill/>
        </p:spPr>
        <p:txBody>
          <a:bodyPr wrap="none" rtlCol="0">
            <a:spAutoFit/>
          </a:bodyPr>
          <a:lstStyle/>
          <a:p>
            <a:pPr algn="r"/>
            <a:r>
              <a:rPr lang="cs-CZ" sz="1600" b="1" dirty="0"/>
              <a:t>(</a:t>
            </a:r>
            <a:r>
              <a:rPr lang="es-ES" sz="1600" b="1" dirty="0"/>
              <a:t>E. G. W.</a:t>
            </a:r>
            <a:r>
              <a:rPr lang="cs-CZ" sz="1600" b="1" dirty="0"/>
              <a:t>: Synové a dcery Boží</a:t>
            </a:r>
            <a:r>
              <a:rPr lang="es-ES" sz="1600" b="1" dirty="0"/>
              <a:t> 19</a:t>
            </a:r>
            <a:r>
              <a:rPr lang="cs-CZ" sz="1600" b="1" dirty="0"/>
              <a:t>. července</a:t>
            </a:r>
            <a:r>
              <a:rPr lang="cs-CZ" sz="1200" b="1" dirty="0"/>
              <a:t> – neautorizovaný překlad: Iv o Kapec</a:t>
            </a:r>
            <a:r>
              <a:rPr lang="es-ES" sz="1600" b="1" dirty="0"/>
              <a:t>)</a:t>
            </a:r>
          </a:p>
        </p:txBody>
      </p:sp>
    </p:spTree>
    <p:extLst>
      <p:ext uri="{BB962C8B-B14F-4D97-AF65-F5344CB8AC3E}">
        <p14:creationId xmlns:p14="http://schemas.microsoft.com/office/powerpoint/2010/main" val="11886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8576551-FFB0-35E6-71AC-2E8893C1B50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31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8EDB93B-A0CF-7BBC-1794-7E6C491FE906}"/>
              </a:ext>
            </a:extLst>
          </p:cNvPr>
          <p:cNvSpPr>
            <a:spLocks noGrp="1" noRot="1" noMove="1" noResize="1" noEditPoints="1" noAdjustHandles="1" noChangeArrowheads="1" noChangeShapeType="1"/>
          </p:cNvSpPr>
          <p:nvPr/>
        </p:nvSpPr>
        <p:spPr>
          <a:xfrm>
            <a:off x="0" y="0"/>
            <a:ext cx="12192000" cy="3762375"/>
          </a:xfrm>
          <a:prstGeom prst="rect">
            <a:avLst/>
          </a:prstGeom>
          <a:blipFill dpi="0" rotWithShape="1">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0" name="Conector recto 9">
            <a:extLst>
              <a:ext uri="{FF2B5EF4-FFF2-40B4-BE49-F238E27FC236}">
                <a16:creationId xmlns:a16="http://schemas.microsoft.com/office/drawing/2014/main" id="{254C88E9-953C-A6A2-A3C9-A1FC68AA40A2}"/>
              </a:ext>
            </a:extLst>
          </p:cNvPr>
          <p:cNvCxnSpPr>
            <a:cxnSpLocks noGrp="1" noRot="1" noMove="1" noResize="1" noEditPoints="1" noAdjustHandles="1" noChangeArrowheads="1" noChangeShapeType="1"/>
          </p:cNvCxnSpPr>
          <p:nvPr/>
        </p:nvCxnSpPr>
        <p:spPr>
          <a:xfrm flipH="1">
            <a:off x="0" y="3765755"/>
            <a:ext cx="12192000" cy="0"/>
          </a:xfrm>
          <a:prstGeom prst="line">
            <a:avLst/>
          </a:prstGeom>
          <a:ln w="76200">
            <a:gradFill flip="none" rotWithShape="1">
              <a:gsLst>
                <a:gs pos="0">
                  <a:srgbClr val="8FC698"/>
                </a:gs>
                <a:gs pos="34000">
                  <a:srgbClr val="D1D9D1"/>
                </a:gs>
                <a:gs pos="68000">
                  <a:srgbClr val="EFA0BA"/>
                </a:gs>
                <a:gs pos="100000">
                  <a:srgbClr val="EFA0BA"/>
                </a:gs>
              </a:gsLst>
              <a:lin ang="0" scaled="1"/>
              <a:tileRect/>
            </a:gra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B283BDAA-846E-18E1-1B90-C99DABFF94E2}"/>
              </a:ext>
            </a:extLst>
          </p:cNvPr>
          <p:cNvSpPr txBox="1"/>
          <p:nvPr/>
        </p:nvSpPr>
        <p:spPr>
          <a:xfrm>
            <a:off x="7849702" y="3988825"/>
            <a:ext cx="4342297" cy="263149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cs-CZ" sz="2000" b="1" dirty="0" err="1">
                <a:solidFill>
                  <a:srgbClr val="436EBB"/>
                </a:solidFill>
              </a:rPr>
              <a:t>Kálebova</a:t>
            </a:r>
            <a:r>
              <a:rPr lang="cs-CZ" sz="2000" b="1" dirty="0">
                <a:solidFill>
                  <a:srgbClr val="436EBB"/>
                </a:solidFill>
              </a:rPr>
              <a:t> víra</a:t>
            </a:r>
            <a:r>
              <a:rPr lang="es-ES" sz="2000" b="1" dirty="0">
                <a:solidFill>
                  <a:srgbClr val="436EBB"/>
                </a:solidFill>
              </a:rPr>
              <a:t>:</a:t>
            </a:r>
          </a:p>
          <a:p>
            <a:pPr lvl="1">
              <a:spcBef>
                <a:spcPts val="600"/>
              </a:spcBef>
            </a:pPr>
            <a:r>
              <a:rPr lang="cs-CZ" sz="2000" b="1" dirty="0"/>
              <a:t>Věrnost</a:t>
            </a:r>
            <a:r>
              <a:rPr lang="es-ES" sz="2000" b="1" dirty="0"/>
              <a:t>.</a:t>
            </a:r>
          </a:p>
          <a:p>
            <a:pPr lvl="1">
              <a:spcBef>
                <a:spcPts val="600"/>
              </a:spcBef>
            </a:pPr>
            <a:r>
              <a:rPr lang="cs-CZ" sz="2000" b="1" dirty="0"/>
              <a:t>„Nuže, dej mi to pohoří…“</a:t>
            </a:r>
            <a:endParaRPr lang="es-ES" sz="2000" b="1" dirty="0"/>
          </a:p>
          <a:p>
            <a:pPr lvl="1">
              <a:spcBef>
                <a:spcPts val="600"/>
              </a:spcBef>
            </a:pPr>
            <a:r>
              <a:rPr lang="cs-CZ" sz="2000" b="1" dirty="0"/>
              <a:t>Síla příkladu</a:t>
            </a:r>
            <a:r>
              <a:rPr lang="es-ES" sz="2000" b="1" dirty="0"/>
              <a:t>.</a:t>
            </a:r>
          </a:p>
          <a:p>
            <a:pPr>
              <a:spcBef>
                <a:spcPts val="1800"/>
              </a:spcBef>
            </a:pPr>
            <a:r>
              <a:rPr lang="cs-CZ" sz="2000" b="1" dirty="0">
                <a:solidFill>
                  <a:srgbClr val="349479"/>
                </a:solidFill>
              </a:rPr>
              <a:t>Skromný hrdina</a:t>
            </a:r>
            <a:r>
              <a:rPr lang="es-ES" sz="2000" b="1" dirty="0">
                <a:solidFill>
                  <a:srgbClr val="349479"/>
                </a:solidFill>
              </a:rPr>
              <a:t>.</a:t>
            </a:r>
          </a:p>
          <a:p>
            <a:pPr>
              <a:spcBef>
                <a:spcPts val="1800"/>
              </a:spcBef>
            </a:pPr>
            <a:r>
              <a:rPr lang="cs-CZ" sz="2000" b="1" dirty="0">
                <a:solidFill>
                  <a:srgbClr val="CC5149"/>
                </a:solidFill>
              </a:rPr>
              <a:t>Pohled, který přináší změnu</a:t>
            </a:r>
            <a:r>
              <a:rPr lang="es-ES" sz="2000" b="1" dirty="0">
                <a:solidFill>
                  <a:srgbClr val="CC5149"/>
                </a:solidFill>
              </a:rPr>
              <a:t>.</a:t>
            </a:r>
          </a:p>
        </p:txBody>
      </p:sp>
      <p:sp>
        <p:nvSpPr>
          <p:cNvPr id="3" name="CuadroTexto 2">
            <a:extLst>
              <a:ext uri="{FF2B5EF4-FFF2-40B4-BE49-F238E27FC236}">
                <a16:creationId xmlns:a16="http://schemas.microsoft.com/office/drawing/2014/main" id="{B1AC0B03-681B-D491-27E6-9041268A6351}"/>
              </a:ext>
            </a:extLst>
          </p:cNvPr>
          <p:cNvSpPr txBox="1"/>
          <p:nvPr/>
        </p:nvSpPr>
        <p:spPr>
          <a:xfrm>
            <a:off x="187428" y="116771"/>
            <a:ext cx="7639050" cy="707886"/>
          </a:xfrm>
          <a:prstGeom prst="rect">
            <a:avLst/>
          </a:prstGeom>
          <a:noFill/>
        </p:spPr>
        <p:txBody>
          <a:bodyPr wrap="square" rtlCol="0">
            <a:spAutoFit/>
          </a:bodyPr>
          <a:lstStyle/>
          <a:p>
            <a:pPr>
              <a:spcBef>
                <a:spcPts val="600"/>
              </a:spcBef>
            </a:pPr>
            <a:r>
              <a:rPr lang="es-ES" sz="2000" b="1" dirty="0"/>
              <a:t>Znáte těchto deset lidí: </a:t>
            </a:r>
            <a:r>
              <a:rPr lang="cs-CZ" sz="2000" b="1" dirty="0" err="1"/>
              <a:t>Šámua</a:t>
            </a:r>
            <a:r>
              <a:rPr lang="cs-CZ" sz="2000" b="1" dirty="0"/>
              <a:t>, </a:t>
            </a:r>
            <a:r>
              <a:rPr lang="cs-CZ" sz="2000" b="1" dirty="0" err="1"/>
              <a:t>Šafat</a:t>
            </a:r>
            <a:r>
              <a:rPr lang="cs-CZ" sz="2000" b="1" dirty="0"/>
              <a:t>, </a:t>
            </a:r>
            <a:r>
              <a:rPr lang="cs-CZ" sz="2000" b="1" dirty="0" err="1"/>
              <a:t>Jigál</a:t>
            </a:r>
            <a:r>
              <a:rPr lang="cs-CZ" sz="2000" b="1" dirty="0"/>
              <a:t>, </a:t>
            </a:r>
            <a:r>
              <a:rPr lang="cs-CZ" sz="2000" b="1" dirty="0" err="1"/>
              <a:t>Paltí</a:t>
            </a:r>
            <a:r>
              <a:rPr lang="cs-CZ" sz="2000" b="1" dirty="0"/>
              <a:t>, </a:t>
            </a:r>
            <a:r>
              <a:rPr lang="cs-CZ" sz="2000" b="1" dirty="0" err="1"/>
              <a:t>Gadiel</a:t>
            </a:r>
            <a:r>
              <a:rPr lang="cs-CZ" sz="2000" b="1" dirty="0"/>
              <a:t>, </a:t>
            </a:r>
            <a:r>
              <a:rPr lang="cs-CZ" sz="2000" b="1" dirty="0" err="1"/>
              <a:t>Gadí</a:t>
            </a:r>
            <a:r>
              <a:rPr lang="cs-CZ" sz="2000" b="1" dirty="0"/>
              <a:t>, </a:t>
            </a:r>
            <a:r>
              <a:rPr lang="cs-CZ" sz="2000" b="1" dirty="0" err="1"/>
              <a:t>Amíel,Setúr</a:t>
            </a:r>
            <a:r>
              <a:rPr lang="cs-CZ" sz="2000" b="1" dirty="0"/>
              <a:t>, </a:t>
            </a:r>
            <a:r>
              <a:rPr lang="cs-CZ" sz="2000" b="1" dirty="0" err="1"/>
              <a:t>Nachbí</a:t>
            </a:r>
            <a:r>
              <a:rPr lang="cs-CZ" sz="2000" b="1" dirty="0"/>
              <a:t> a </a:t>
            </a:r>
            <a:r>
              <a:rPr lang="cs-CZ" sz="2000" b="1" dirty="0" err="1"/>
              <a:t>Geúel</a:t>
            </a:r>
            <a:r>
              <a:rPr lang="es-ES" sz="2000" b="1" dirty="0"/>
              <a:t>?</a:t>
            </a:r>
          </a:p>
        </p:txBody>
      </p:sp>
      <p:pic>
        <p:nvPicPr>
          <p:cNvPr id="5" name="Imagen 4" descr="Un grupo de personas disfrazadas&#10;&#10;El contenido generado por IA puede ser incorrecto.">
            <a:extLst>
              <a:ext uri="{FF2B5EF4-FFF2-40B4-BE49-F238E27FC236}">
                <a16:creationId xmlns:a16="http://schemas.microsoft.com/office/drawing/2014/main" id="{A99DFD4B-BD4A-3B1D-D397-5E18C2DA78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7995806" y="218020"/>
            <a:ext cx="3985971" cy="3324666"/>
          </a:xfrm>
          <a:prstGeom prst="rect">
            <a:avLst/>
          </a:prstGeom>
          <a:solidFill>
            <a:srgbClr val="FFFFFF">
              <a:shade val="85000"/>
            </a:srgbClr>
          </a:solidFill>
          <a:ln w="88900" cap="sq">
            <a:gradFill flip="none" rotWithShape="1">
              <a:gsLst>
                <a:gs pos="0">
                  <a:srgbClr val="8FC698"/>
                </a:gs>
                <a:gs pos="49000">
                  <a:srgbClr val="8FC698"/>
                </a:gs>
                <a:gs pos="64000">
                  <a:srgbClr val="EFA0BA"/>
                </a:gs>
                <a:gs pos="100000">
                  <a:srgbClr val="EFA0BA"/>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a caricatura de una persona&#10;&#10;El contenido generado por IA puede ser incorrecto.">
            <a:extLst>
              <a:ext uri="{FF2B5EF4-FFF2-40B4-BE49-F238E27FC236}">
                <a16:creationId xmlns:a16="http://schemas.microsoft.com/office/drawing/2014/main" id="{218215F6-5C1F-6F2E-6001-B556FF643C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750" y="3445579"/>
            <a:ext cx="6477000" cy="3238501"/>
          </a:xfrm>
          <a:prstGeom prst="roundRect">
            <a:avLst>
              <a:gd name="adj" fmla="val 0"/>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Imagen 18" descr="Forma&#10;&#10;El contenido generado por IA puede ser incorrecto.">
            <a:extLst>
              <a:ext uri="{FF2B5EF4-FFF2-40B4-BE49-F238E27FC236}">
                <a16:creationId xmlns:a16="http://schemas.microsoft.com/office/drawing/2014/main" id="{766A87D1-2195-4906-11E5-2D2ADECCE5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463853">
            <a:off x="7365941" y="5771145"/>
            <a:ext cx="381091" cy="427116"/>
          </a:xfrm>
          <a:prstGeom prst="rect">
            <a:avLst/>
          </a:prstGeom>
          <a:effectLst>
            <a:outerShdw blurRad="50800" dist="38100" dir="8100000" algn="tr" rotWithShape="0">
              <a:prstClr val="black">
                <a:alpha val="40000"/>
              </a:prstClr>
            </a:outerShdw>
          </a:effectLst>
        </p:spPr>
      </p:pic>
      <p:pic>
        <p:nvPicPr>
          <p:cNvPr id="20" name="Imagen 19" descr="Imagen que contiene Icono&#10;&#10;El contenido generado por IA puede ser incorrecto.">
            <a:extLst>
              <a:ext uri="{FF2B5EF4-FFF2-40B4-BE49-F238E27FC236}">
                <a16:creationId xmlns:a16="http://schemas.microsoft.com/office/drawing/2014/main" id="{C9F4B740-8E03-201A-B223-EA783597A31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463853">
            <a:off x="7365941" y="4082877"/>
            <a:ext cx="381091" cy="427116"/>
          </a:xfrm>
          <a:prstGeom prst="rect">
            <a:avLst/>
          </a:prstGeom>
          <a:effectLst>
            <a:outerShdw blurRad="50800" dist="38100" dir="8100000" algn="tr" rotWithShape="0">
              <a:prstClr val="black">
                <a:alpha val="40000"/>
              </a:prstClr>
            </a:outerShdw>
          </a:effectLst>
        </p:spPr>
      </p:pic>
      <p:pic>
        <p:nvPicPr>
          <p:cNvPr id="21" name="Imagen 20" descr="Imagen que contiene Icono&#10;&#10;El contenido generado por IA puede ser incorrecto.">
            <a:extLst>
              <a:ext uri="{FF2B5EF4-FFF2-40B4-BE49-F238E27FC236}">
                <a16:creationId xmlns:a16="http://schemas.microsoft.com/office/drawing/2014/main" id="{9E1816B0-DD21-E7A7-FB76-462BF8FC23E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463853">
            <a:off x="7365941" y="6295885"/>
            <a:ext cx="381091" cy="427116"/>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B08AE69E-FDF9-42FD-BBAE-778BA05C36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018709" y="4440861"/>
            <a:ext cx="238039" cy="237876"/>
          </a:xfrm>
          <a:prstGeom prst="rect">
            <a:avLst/>
          </a:prstGeom>
          <a:effectLst>
            <a:outerShdw blurRad="50800" dist="38100" dir="8100000" algn="tr" rotWithShape="0">
              <a:prstClr val="black">
                <a:alpha val="40000"/>
              </a:prstClr>
            </a:outerShdw>
          </a:effectLst>
        </p:spPr>
      </p:pic>
      <p:pic>
        <p:nvPicPr>
          <p:cNvPr id="25" name="Imagen 24" descr="Logotipo, Icono&#10;&#10;El contenido generado por IA puede ser incorrecto.">
            <a:extLst>
              <a:ext uri="{FF2B5EF4-FFF2-40B4-BE49-F238E27FC236}">
                <a16:creationId xmlns:a16="http://schemas.microsoft.com/office/drawing/2014/main" id="{1C944ED9-19F5-928D-BEBD-83ACE7A7C9B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018709" y="5201771"/>
            <a:ext cx="238201" cy="237876"/>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C6BAD26A-8333-DE50-6535-4C11454C2F1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018709" y="4821291"/>
            <a:ext cx="237876" cy="23787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689E0214-04B0-8A6F-8F7E-5C018C7F9742}"/>
              </a:ext>
            </a:extLst>
          </p:cNvPr>
          <p:cNvSpPr txBox="1"/>
          <p:nvPr/>
        </p:nvSpPr>
        <p:spPr>
          <a:xfrm>
            <a:off x="187428" y="2527023"/>
            <a:ext cx="7630802" cy="707886"/>
          </a:xfrm>
          <a:prstGeom prst="rect">
            <a:avLst/>
          </a:prstGeom>
          <a:noFill/>
        </p:spPr>
        <p:txBody>
          <a:bodyPr wrap="square">
            <a:spAutoFit/>
          </a:bodyPr>
          <a:lstStyle/>
          <a:p>
            <a:pPr>
              <a:spcBef>
                <a:spcPts val="600"/>
              </a:spcBef>
            </a:pPr>
            <a:r>
              <a:rPr lang="es-ES" sz="2000" b="1" dirty="0"/>
              <a:t>Jak můžeme napodobovat jejich víru a plně důvěřovat, že Bůh může učinit nemožné, stejně jako to udělali oni?</a:t>
            </a:r>
          </a:p>
        </p:txBody>
      </p:sp>
      <p:sp>
        <p:nvSpPr>
          <p:cNvPr id="11" name="CuadroTexto 10">
            <a:extLst>
              <a:ext uri="{FF2B5EF4-FFF2-40B4-BE49-F238E27FC236}">
                <a16:creationId xmlns:a16="http://schemas.microsoft.com/office/drawing/2014/main" id="{759F14B3-957B-F57C-6514-9A731AAEE6C2}"/>
              </a:ext>
            </a:extLst>
          </p:cNvPr>
          <p:cNvSpPr txBox="1"/>
          <p:nvPr/>
        </p:nvSpPr>
        <p:spPr>
          <a:xfrm>
            <a:off x="210223" y="1517154"/>
            <a:ext cx="7639050" cy="1015663"/>
          </a:xfrm>
          <a:prstGeom prst="rect">
            <a:avLst/>
          </a:prstGeom>
          <a:noFill/>
        </p:spPr>
        <p:txBody>
          <a:bodyPr wrap="square">
            <a:spAutoFit/>
          </a:bodyPr>
          <a:lstStyle/>
          <a:p>
            <a:pPr>
              <a:spcBef>
                <a:spcPts val="600"/>
              </a:spcBef>
            </a:pPr>
            <a:r>
              <a:rPr lang="es-ES" sz="2000" b="1" dirty="0"/>
              <a:t>Ale jsem si jistý, že tito dva lidé vám znějí povědomě: Jo</a:t>
            </a:r>
            <a:r>
              <a:rPr lang="cs-CZ" sz="2000" b="1" dirty="0" err="1"/>
              <a:t>zue</a:t>
            </a:r>
            <a:r>
              <a:rPr lang="es-ES" sz="2000" b="1" dirty="0"/>
              <a:t> a </a:t>
            </a:r>
            <a:r>
              <a:rPr lang="cs-CZ" sz="2000" b="1" dirty="0" err="1"/>
              <a:t>Ká</a:t>
            </a:r>
            <a:r>
              <a:rPr lang="es-ES" sz="2000" b="1" dirty="0"/>
              <a:t>leb. Stáli pevně, věřili Božím zaslíbením a dožili se jejich naplnění (</a:t>
            </a:r>
            <a:r>
              <a:rPr lang="cs-CZ" sz="2000" b="1" dirty="0"/>
              <a:t>4. Mojžíšova</a:t>
            </a:r>
            <a:r>
              <a:rPr lang="es-ES" sz="2000" b="1" dirty="0"/>
              <a:t> 14</a:t>
            </a:r>
            <a:r>
              <a:rPr lang="cs-CZ" sz="2000" b="1" dirty="0"/>
              <a:t>,</a:t>
            </a:r>
            <a:r>
              <a:rPr lang="es-ES" sz="2000" b="1" dirty="0"/>
              <a:t>38).</a:t>
            </a:r>
          </a:p>
        </p:txBody>
      </p:sp>
      <p:sp>
        <p:nvSpPr>
          <p:cNvPr id="13" name="CuadroTexto 12">
            <a:extLst>
              <a:ext uri="{FF2B5EF4-FFF2-40B4-BE49-F238E27FC236}">
                <a16:creationId xmlns:a16="http://schemas.microsoft.com/office/drawing/2014/main" id="{7BA6750E-7B31-AD59-FB6B-C435E0BC37C9}"/>
              </a:ext>
            </a:extLst>
          </p:cNvPr>
          <p:cNvSpPr txBox="1"/>
          <p:nvPr/>
        </p:nvSpPr>
        <p:spPr>
          <a:xfrm>
            <a:off x="210222" y="818863"/>
            <a:ext cx="7639049" cy="707886"/>
          </a:xfrm>
          <a:prstGeom prst="rect">
            <a:avLst/>
          </a:prstGeom>
          <a:noFill/>
        </p:spPr>
        <p:txBody>
          <a:bodyPr wrap="square">
            <a:spAutoFit/>
          </a:bodyPr>
          <a:lstStyle/>
          <a:p>
            <a:pPr>
              <a:spcBef>
                <a:spcPts val="600"/>
              </a:spcBef>
            </a:pPr>
            <a:r>
              <a:rPr lang="es-ES" sz="2000" b="1" dirty="0"/>
              <a:t>Jeho "sláva" spočívala v tom, že nedůvěřoval Boží moci, a tak přivodil svou smrt a smrt celé generace. (</a:t>
            </a:r>
            <a:r>
              <a:rPr lang="cs-CZ" sz="2000" b="1" dirty="0"/>
              <a:t>4. Mojžíšova</a:t>
            </a:r>
            <a:r>
              <a:rPr lang="es-ES" sz="2000" b="1" dirty="0"/>
              <a:t> 14</a:t>
            </a:r>
            <a:r>
              <a:rPr lang="cs-CZ" sz="2000" b="1" dirty="0"/>
              <a:t>,</a:t>
            </a:r>
            <a:r>
              <a:rPr lang="es-ES" sz="2000" b="1" dirty="0"/>
              <a:t>36–37)</a:t>
            </a:r>
          </a:p>
        </p:txBody>
      </p:sp>
    </p:spTree>
    <p:extLst>
      <p:ext uri="{BB962C8B-B14F-4D97-AF65-F5344CB8AC3E}">
        <p14:creationId xmlns:p14="http://schemas.microsoft.com/office/powerpoint/2010/main" val="13339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 calcmode="lin" valueType="num">
                                      <p:cBhvr>
                                        <p:cTn id="41" dur="500" fill="hold"/>
                                        <p:tgtEl>
                                          <p:spTgt spid="20"/>
                                        </p:tgtEl>
                                        <p:attrNameLst>
                                          <p:attrName>style.rotation</p:attrName>
                                        </p:attrNameLst>
                                      </p:cBhvr>
                                      <p:tavLst>
                                        <p:tav tm="0">
                                          <p:val>
                                            <p:fltVal val="90"/>
                                          </p:val>
                                        </p:tav>
                                        <p:tav tm="100000">
                                          <p:val>
                                            <p:fltVal val="0"/>
                                          </p:val>
                                        </p:tav>
                                      </p:tavLst>
                                    </p:anim>
                                    <p:animEffect transition="in" filter="fade">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49" presetClass="entr" presetSubtype="0" decel="10000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49" presetClass="entr" presetSubtype="0" decel="10000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 calcmode="lin" valueType="num">
                                      <p:cBhvr>
                                        <p:cTn id="63" dur="500" fill="hold"/>
                                        <p:tgtEl>
                                          <p:spTgt spid="27"/>
                                        </p:tgtEl>
                                        <p:attrNameLst>
                                          <p:attrName>style.rotation</p:attrName>
                                        </p:attrNameLst>
                                      </p:cBhvr>
                                      <p:tavLst>
                                        <p:tav tm="0">
                                          <p:val>
                                            <p:fltVal val="360"/>
                                          </p:val>
                                        </p:tav>
                                        <p:tav tm="100000">
                                          <p:val>
                                            <p:fltVal val="0"/>
                                          </p:val>
                                        </p:tav>
                                      </p:tavLst>
                                    </p:anim>
                                    <p:animEffect transition="in" filter="fade">
                                      <p:cBhvr>
                                        <p:cTn id="64" dur="500"/>
                                        <p:tgtEl>
                                          <p:spTgt spid="27"/>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par>
                          <p:cTn id="69" fill="hold">
                            <p:stCondLst>
                              <p:cond delay="3000"/>
                            </p:stCondLst>
                            <p:childTnLst>
                              <p:par>
                                <p:cTn id="70" presetID="49" presetClass="entr" presetSubtype="0" decel="10000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 calcmode="lin" valueType="num">
                                      <p:cBhvr>
                                        <p:cTn id="74" dur="500" fill="hold"/>
                                        <p:tgtEl>
                                          <p:spTgt spid="25"/>
                                        </p:tgtEl>
                                        <p:attrNameLst>
                                          <p:attrName>style.rotation</p:attrName>
                                        </p:attrNameLst>
                                      </p:cBhvr>
                                      <p:tavLst>
                                        <p:tav tm="0">
                                          <p:val>
                                            <p:fltVal val="360"/>
                                          </p:val>
                                        </p:tav>
                                        <p:tav tm="100000">
                                          <p:val>
                                            <p:fltVal val="0"/>
                                          </p:val>
                                        </p:tav>
                                      </p:tavLst>
                                    </p:anim>
                                    <p:animEffect transition="in" filter="fade">
                                      <p:cBhvr>
                                        <p:cTn id="75" dur="500"/>
                                        <p:tgtEl>
                                          <p:spTgt spid="25"/>
                                        </p:tgtEl>
                                      </p:cBhvr>
                                    </p:animEffect>
                                  </p:childTnLst>
                                </p:cTn>
                              </p:par>
                            </p:childTnLst>
                          </p:cTn>
                        </p:par>
                        <p:par>
                          <p:cTn id="76" fill="hold">
                            <p:stCondLst>
                              <p:cond delay="3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90"/>
                                          </p:val>
                                        </p:tav>
                                        <p:tav tm="100000">
                                          <p:val>
                                            <p:fltVal val="0"/>
                                          </p:val>
                                        </p:tav>
                                      </p:tavLst>
                                    </p:anim>
                                    <p:animEffect transition="in" filter="fade">
                                      <p:cBhvr>
                                        <p:cTn id="87" dur="500"/>
                                        <p:tgtEl>
                                          <p:spTgt spid="19"/>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400570B-68DA-7249-C4F4-69719D6C0EEE}"/>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magen que contiene persona, ropa, pastel, corte&#10;&#10;El contenido generado por IA puede ser incorrecto.">
            <a:extLst>
              <a:ext uri="{FF2B5EF4-FFF2-40B4-BE49-F238E27FC236}">
                <a16:creationId xmlns:a16="http://schemas.microsoft.com/office/drawing/2014/main" id="{367C4216-5C94-1396-DFC6-D62E8DA730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52499"/>
            <a:ext cx="5322771" cy="6705501"/>
          </a:xfrm>
          <a:prstGeom prst="rect">
            <a:avLst/>
          </a:prstGeom>
        </p:spPr>
      </p:pic>
      <p:sp>
        <p:nvSpPr>
          <p:cNvPr id="3" name="CuadroTexto 2">
            <a:extLst>
              <a:ext uri="{FF2B5EF4-FFF2-40B4-BE49-F238E27FC236}">
                <a16:creationId xmlns:a16="http://schemas.microsoft.com/office/drawing/2014/main" id="{0E74BA1A-6DAF-4703-3641-E0C94C2E5BB8}"/>
              </a:ext>
            </a:extLst>
          </p:cNvPr>
          <p:cNvSpPr txBox="1"/>
          <p:nvPr/>
        </p:nvSpPr>
        <p:spPr>
          <a:xfrm>
            <a:off x="5014762" y="3057436"/>
            <a:ext cx="7177238"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cs-CZ" sz="7200" b="1" dirty="0">
                <a:ln/>
                <a:solidFill>
                  <a:srgbClr val="916941"/>
                </a:solidFill>
              </a:rPr>
              <a:t>KÁLEBOVA VÍRA</a:t>
            </a:r>
            <a:endParaRPr lang="es-ES" sz="7200" b="1" dirty="0">
              <a:ln/>
              <a:solidFill>
                <a:srgbClr val="916941"/>
              </a:solidFill>
            </a:endParaRPr>
          </a:p>
        </p:txBody>
      </p:sp>
    </p:spTree>
    <p:extLst>
      <p:ext uri="{BB962C8B-B14F-4D97-AF65-F5344CB8AC3E}">
        <p14:creationId xmlns:p14="http://schemas.microsoft.com/office/powerpoint/2010/main" val="225836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6C5723-A759-65FF-7A2C-DBB903B32B6A}"/>
              </a:ext>
            </a:extLst>
          </p:cNvPr>
          <p:cNvSpPr txBox="1"/>
          <p:nvPr/>
        </p:nvSpPr>
        <p:spPr>
          <a:xfrm>
            <a:off x="0" y="0"/>
            <a:ext cx="12192000" cy="769441"/>
          </a:xfrm>
          <a:prstGeom prst="rect">
            <a:avLst/>
          </a:prstGeom>
          <a:noFill/>
        </p:spPr>
        <p:txBody>
          <a:bodyPr wrap="square">
            <a:spAutoFit/>
          </a:bodyPr>
          <a:lstStyle/>
          <a:p>
            <a:pPr algn="ctr"/>
            <a:r>
              <a:rPr lang="cs-CZ"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VĚRNOST</a:t>
            </a:r>
            <a:endParaRPr lang="es-ES"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endParaRPr>
          </a:p>
        </p:txBody>
      </p:sp>
      <p:sp>
        <p:nvSpPr>
          <p:cNvPr id="5" name="CuadroTexto 4">
            <a:extLst>
              <a:ext uri="{FF2B5EF4-FFF2-40B4-BE49-F238E27FC236}">
                <a16:creationId xmlns:a16="http://schemas.microsoft.com/office/drawing/2014/main" id="{7EE05787-EF09-D815-A6D9-F568C81317D9}"/>
              </a:ext>
            </a:extLst>
          </p:cNvPr>
          <p:cNvSpPr txBox="1"/>
          <p:nvPr/>
        </p:nvSpPr>
        <p:spPr>
          <a:xfrm>
            <a:off x="1276350" y="657522"/>
            <a:ext cx="9639300" cy="646331"/>
          </a:xfrm>
          <a:prstGeom prst="rect">
            <a:avLst/>
          </a:prstGeom>
          <a:noFill/>
        </p:spPr>
        <p:txBody>
          <a:bodyPr wrap="square">
            <a:spAutoFit/>
          </a:bodyPr>
          <a:lstStyle/>
          <a:p>
            <a:pPr algn="ctr"/>
            <a:r>
              <a:rPr lang="es-ES" b="1" dirty="0">
                <a:solidFill>
                  <a:schemeClr val="accent5">
                    <a:lumMod val="50000"/>
                  </a:schemeClr>
                </a:solidFill>
                <a:effectLst>
                  <a:glow rad="101600">
                    <a:srgbClr val="FFFFDD"/>
                  </a:glow>
                </a:effectLst>
                <a:latin typeface="Comic Sans MS" panose="030F0702030302020204" pitchFamily="66" charset="0"/>
              </a:rPr>
              <a:t>“</a:t>
            </a:r>
            <a:r>
              <a:rPr lang="cs-CZ" b="1" dirty="0">
                <a:solidFill>
                  <a:schemeClr val="accent5">
                    <a:lumMod val="50000"/>
                  </a:schemeClr>
                </a:solidFill>
                <a:effectLst>
                  <a:glow rad="101600">
                    <a:srgbClr val="FFFFDD"/>
                  </a:glow>
                </a:effectLst>
                <a:latin typeface="Comic Sans MS" panose="030F0702030302020204" pitchFamily="66" charset="0"/>
              </a:rPr>
              <a:t>Moji bratři, </a:t>
            </a:r>
            <a:r>
              <a:rPr lang="cs-CZ" b="1" dirty="0" err="1">
                <a:solidFill>
                  <a:schemeClr val="accent5">
                    <a:lumMod val="50000"/>
                  </a:schemeClr>
                </a:solidFill>
                <a:effectLst>
                  <a:glow rad="101600">
                    <a:srgbClr val="FFFFDD"/>
                  </a:glow>
                </a:effectLst>
                <a:latin typeface="Comic Sans MS" panose="030F0702030302020204" pitchFamily="66" charset="0"/>
              </a:rPr>
              <a:t>kjteří</a:t>
            </a:r>
            <a:r>
              <a:rPr lang="cs-CZ" b="1" dirty="0">
                <a:solidFill>
                  <a:schemeClr val="accent5">
                    <a:lumMod val="50000"/>
                  </a:schemeClr>
                </a:solidFill>
                <a:effectLst>
                  <a:glow rad="101600">
                    <a:srgbClr val="FFFFDD"/>
                  </a:glow>
                </a:effectLst>
                <a:latin typeface="Comic Sans MS" panose="030F0702030302020204" pitchFamily="66" charset="0"/>
              </a:rPr>
              <a:t> táhli vzhůru se  mnou, zavinili, že lid ztratil odvahu.                  Ale já jsem se cele oddal Hospodinu, svému Bohu</a:t>
            </a:r>
            <a:r>
              <a:rPr lang="es-ES" b="1" dirty="0">
                <a:solidFill>
                  <a:schemeClr val="accent5">
                    <a:lumMod val="50000"/>
                  </a:schemeClr>
                </a:solidFill>
                <a:effectLst>
                  <a:glow rad="101600">
                    <a:srgbClr val="FFFFDD"/>
                  </a:glow>
                </a:effectLst>
                <a:latin typeface="Comic Sans MS" panose="030F0702030302020204" pitchFamily="66" charset="0"/>
              </a:rPr>
              <a:t>” </a:t>
            </a:r>
            <a:r>
              <a:rPr lang="es-ES" sz="1400" b="1" dirty="0">
                <a:solidFill>
                  <a:schemeClr val="accent5">
                    <a:lumMod val="50000"/>
                  </a:schemeClr>
                </a:solidFill>
                <a:effectLst>
                  <a:glow rad="101600">
                    <a:srgbClr val="FFFFDD"/>
                  </a:glow>
                </a:effectLst>
                <a:latin typeface="Comic Sans MS" panose="030F0702030302020204" pitchFamily="66" charset="0"/>
              </a:rPr>
              <a:t>(Jo</a:t>
            </a:r>
            <a:r>
              <a:rPr lang="cs-CZ" sz="1400" b="1" dirty="0" err="1">
                <a:solidFill>
                  <a:schemeClr val="accent5">
                    <a:lumMod val="50000"/>
                  </a:schemeClr>
                </a:solidFill>
                <a:effectLst>
                  <a:glow rad="101600">
                    <a:srgbClr val="FFFFDD"/>
                  </a:glow>
                </a:effectLst>
                <a:latin typeface="Comic Sans MS" panose="030F0702030302020204" pitchFamily="66" charset="0"/>
              </a:rPr>
              <a:t>zue</a:t>
            </a:r>
            <a:r>
              <a:rPr lang="es-ES" sz="1400" b="1" dirty="0">
                <a:solidFill>
                  <a:schemeClr val="accent5">
                    <a:lumMod val="50000"/>
                  </a:schemeClr>
                </a:solidFill>
                <a:effectLst>
                  <a:glow rad="101600">
                    <a:srgbClr val="FFFFDD"/>
                  </a:glow>
                </a:effectLst>
                <a:latin typeface="Comic Sans MS" panose="030F0702030302020204" pitchFamily="66" charset="0"/>
              </a:rPr>
              <a:t> 14</a:t>
            </a:r>
            <a:r>
              <a:rPr lang="cs-CZ" sz="1400" b="1" dirty="0">
                <a:solidFill>
                  <a:schemeClr val="accent5">
                    <a:lumMod val="50000"/>
                  </a:schemeClr>
                </a:solidFill>
                <a:effectLst>
                  <a:glow rad="101600">
                    <a:srgbClr val="FFFFDD"/>
                  </a:glow>
                </a:effectLst>
                <a:latin typeface="Comic Sans MS" panose="030F0702030302020204" pitchFamily="66" charset="0"/>
              </a:rPr>
              <a:t>,</a:t>
            </a:r>
            <a:r>
              <a:rPr lang="es-ES" sz="1400" b="1" dirty="0">
                <a:solidFill>
                  <a:schemeClr val="accent5">
                    <a:lumMod val="50000"/>
                  </a:schemeClr>
                </a:solidFill>
                <a:effectLst>
                  <a:glow rad="101600">
                    <a:srgbClr val="FFFFDD"/>
                  </a:glow>
                </a:effectLst>
                <a:latin typeface="Comic Sans MS" panose="030F0702030302020204" pitchFamily="66" charset="0"/>
              </a:rPr>
              <a:t>8)</a:t>
            </a:r>
          </a:p>
        </p:txBody>
      </p:sp>
      <p:sp>
        <p:nvSpPr>
          <p:cNvPr id="6" name="CuadroTexto 5">
            <a:extLst>
              <a:ext uri="{FF2B5EF4-FFF2-40B4-BE49-F238E27FC236}">
                <a16:creationId xmlns:a16="http://schemas.microsoft.com/office/drawing/2014/main" id="{7FA5DF91-3D7F-2254-5A20-DD4E5E449213}"/>
              </a:ext>
            </a:extLst>
          </p:cNvPr>
          <p:cNvSpPr txBox="1"/>
          <p:nvPr/>
        </p:nvSpPr>
        <p:spPr>
          <a:xfrm>
            <a:off x="152399" y="1302633"/>
            <a:ext cx="5153026" cy="1938992"/>
          </a:xfrm>
          <a:prstGeom prst="rect">
            <a:avLst/>
          </a:prstGeom>
          <a:noFill/>
        </p:spPr>
        <p:txBody>
          <a:bodyPr wrap="square" rtlCol="0">
            <a:spAutoFit/>
          </a:bodyPr>
          <a:lstStyle/>
          <a:p>
            <a:pPr>
              <a:spcBef>
                <a:spcPts val="600"/>
              </a:spcBef>
            </a:pPr>
            <a:r>
              <a:rPr lang="es-ES" sz="2000" b="1" dirty="0"/>
              <a:t>Jméno "Caleb" znamená "pes". Jak ukázal ve svém životě, nepřijal toto jméno jako něco hanlivého, ale kvůli své neochvějné loajalitě. Byl věrný tam, kde jiní byli nevěrní. Zůstal věrný Bohu tam, kde se ostatní báli.</a:t>
            </a:r>
          </a:p>
        </p:txBody>
      </p:sp>
      <p:pic>
        <p:nvPicPr>
          <p:cNvPr id="4" name="Imagen 3" descr="Imagen que contiene persona, montaña, grupo, parado&#10;&#10;El contenido generado por IA puede ser incorrecto.">
            <a:extLst>
              <a:ext uri="{FF2B5EF4-FFF2-40B4-BE49-F238E27FC236}">
                <a16:creationId xmlns:a16="http://schemas.microsoft.com/office/drawing/2014/main" id="{24591E57-65FD-3F0E-D333-0ED63040D2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565979" y="1466291"/>
            <a:ext cx="6448426" cy="5247588"/>
          </a:xfrm>
          <a:prstGeom prst="roundRect">
            <a:avLst>
              <a:gd name="adj" fmla="val 3605"/>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3BC56BA7-D40D-181A-9C41-EABFAA0467F4}"/>
              </a:ext>
            </a:extLst>
          </p:cNvPr>
          <p:cNvSpPr txBox="1"/>
          <p:nvPr/>
        </p:nvSpPr>
        <p:spPr>
          <a:xfrm>
            <a:off x="152399" y="5857726"/>
            <a:ext cx="5153026" cy="1015663"/>
          </a:xfrm>
          <a:prstGeom prst="rect">
            <a:avLst/>
          </a:prstGeom>
          <a:noFill/>
        </p:spPr>
        <p:txBody>
          <a:bodyPr wrap="square">
            <a:spAutoFit/>
          </a:bodyPr>
          <a:lstStyle/>
          <a:p>
            <a:pPr>
              <a:spcBef>
                <a:spcPts val="600"/>
              </a:spcBef>
            </a:pPr>
            <a:r>
              <a:rPr lang="es-ES" sz="2000" b="1" dirty="0"/>
              <a:t>Jejich příklad nás povzbuzuje, abychom si uchovali pevnou víru v Boha, který nám může umožnit to, co je pro nás nemožné.</a:t>
            </a:r>
          </a:p>
        </p:txBody>
      </p:sp>
      <p:sp>
        <p:nvSpPr>
          <p:cNvPr id="9" name="CuadroTexto 8">
            <a:extLst>
              <a:ext uri="{FF2B5EF4-FFF2-40B4-BE49-F238E27FC236}">
                <a16:creationId xmlns:a16="http://schemas.microsoft.com/office/drawing/2014/main" id="{CF8A3DA5-0F42-DF0D-3EEB-F80D4174753A}"/>
              </a:ext>
            </a:extLst>
          </p:cNvPr>
          <p:cNvSpPr txBox="1"/>
          <p:nvPr/>
        </p:nvSpPr>
        <p:spPr>
          <a:xfrm>
            <a:off x="152399" y="4544546"/>
            <a:ext cx="5153026" cy="1323439"/>
          </a:xfrm>
          <a:prstGeom prst="rect">
            <a:avLst/>
          </a:prstGeom>
          <a:noFill/>
        </p:spPr>
        <p:txBody>
          <a:bodyPr wrap="square">
            <a:spAutoFit/>
          </a:bodyPr>
          <a:lstStyle/>
          <a:p>
            <a:pPr>
              <a:spcBef>
                <a:spcPts val="600"/>
              </a:spcBef>
            </a:pPr>
            <a:r>
              <a:rPr lang="es-ES" sz="2000" b="1" dirty="0"/>
              <a:t>Spolu s Jozuem (o něco mladším než on) stál pevně za svým názorem, i když je zástup chtěl ukamenovat</a:t>
            </a:r>
            <a:r>
              <a:rPr lang="cs-CZ" sz="2000" b="1" dirty="0"/>
              <a:t>                                                  </a:t>
            </a:r>
            <a:r>
              <a:rPr lang="es-ES" sz="2000" b="1" dirty="0"/>
              <a:t> (</a:t>
            </a:r>
            <a:r>
              <a:rPr lang="cs-CZ" sz="2000" b="1" dirty="0"/>
              <a:t>4. Mojžíšova</a:t>
            </a:r>
            <a:r>
              <a:rPr lang="es-ES" sz="2000" b="1" dirty="0"/>
              <a:t> 14</a:t>
            </a:r>
            <a:r>
              <a:rPr lang="cs-CZ" sz="2000" b="1" dirty="0"/>
              <a:t>,</a:t>
            </a:r>
            <a:r>
              <a:rPr lang="es-ES" sz="2000" b="1" dirty="0"/>
              <a:t>10).</a:t>
            </a:r>
          </a:p>
        </p:txBody>
      </p:sp>
      <p:sp>
        <p:nvSpPr>
          <p:cNvPr id="11" name="CuadroTexto 10">
            <a:extLst>
              <a:ext uri="{FF2B5EF4-FFF2-40B4-BE49-F238E27FC236}">
                <a16:creationId xmlns:a16="http://schemas.microsoft.com/office/drawing/2014/main" id="{7445EE05-2601-1FE7-DB8B-776F64D477FD}"/>
              </a:ext>
            </a:extLst>
          </p:cNvPr>
          <p:cNvSpPr txBox="1"/>
          <p:nvPr/>
        </p:nvSpPr>
        <p:spPr>
          <a:xfrm>
            <a:off x="152399" y="3231366"/>
            <a:ext cx="5153026" cy="1323439"/>
          </a:xfrm>
          <a:prstGeom prst="rect">
            <a:avLst/>
          </a:prstGeom>
          <a:noFill/>
        </p:spPr>
        <p:txBody>
          <a:bodyPr wrap="square">
            <a:spAutoFit/>
          </a:bodyPr>
          <a:lstStyle/>
          <a:p>
            <a:pPr>
              <a:spcBef>
                <a:spcPts val="600"/>
              </a:spcBef>
            </a:pPr>
            <a:r>
              <a:rPr lang="es-ES" sz="2000" b="1" dirty="0"/>
              <a:t>Tam, kde deset zvědů vidělo města nemožné dobýt a obry neporazitelné, viděl Káleb dobytá města a obry</a:t>
            </a:r>
            <a:r>
              <a:rPr lang="cs-CZ" sz="2000" b="1" dirty="0"/>
              <a:t>, které</a:t>
            </a:r>
            <a:r>
              <a:rPr lang="es-ES" sz="2000" b="1" dirty="0"/>
              <a:t> "sn</a:t>
            </a:r>
            <a:r>
              <a:rPr lang="cs-CZ" sz="2000" b="1" dirty="0"/>
              <a:t>í</a:t>
            </a:r>
            <a:r>
              <a:rPr lang="es-ES" sz="2000" b="1" dirty="0"/>
              <a:t> jako chléb" (</a:t>
            </a:r>
            <a:r>
              <a:rPr lang="cs-CZ" sz="2000" b="1" dirty="0"/>
              <a:t>4</a:t>
            </a:r>
            <a:r>
              <a:rPr lang="es-ES" sz="2000" b="1" dirty="0"/>
              <a:t>.</a:t>
            </a:r>
            <a:r>
              <a:rPr lang="cs-CZ" sz="2000" b="1" dirty="0"/>
              <a:t> Mojžíšova</a:t>
            </a:r>
            <a:r>
              <a:rPr lang="es-ES" sz="2000" b="1" dirty="0"/>
              <a:t> 13</a:t>
            </a:r>
            <a:r>
              <a:rPr lang="cs-CZ" sz="2000" b="1" dirty="0"/>
              <a:t>,</a:t>
            </a:r>
            <a:r>
              <a:rPr lang="es-ES" sz="2000" b="1" dirty="0"/>
              <a:t>28-33; 14</a:t>
            </a:r>
            <a:r>
              <a:rPr lang="cs-CZ" sz="2000" b="1" dirty="0"/>
              <a:t>,</a:t>
            </a:r>
            <a:r>
              <a:rPr lang="es-ES" sz="2000" b="1" dirty="0"/>
              <a:t>6-9).</a:t>
            </a:r>
          </a:p>
        </p:txBody>
      </p:sp>
    </p:spTree>
    <p:extLst>
      <p:ext uri="{BB962C8B-B14F-4D97-AF65-F5344CB8AC3E}">
        <p14:creationId xmlns:p14="http://schemas.microsoft.com/office/powerpoint/2010/main" val="9649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3" presetClass="entr" presetSubtype="3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plus(out)">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180EC6-9824-D242-74CB-B50BC7E22734}"/>
              </a:ext>
            </a:extLst>
          </p:cNvPr>
          <p:cNvSpPr txBox="1"/>
          <p:nvPr/>
        </p:nvSpPr>
        <p:spPr>
          <a:xfrm>
            <a:off x="0" y="-39328"/>
            <a:ext cx="12191999"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cs-CZ" sz="4800" b="1" spc="600" dirty="0">
                <a:ln/>
                <a:solidFill>
                  <a:schemeClr val="accent5">
                    <a:lumMod val="75000"/>
                  </a:schemeClr>
                </a:solidFill>
                <a:effectLst>
                  <a:outerShdw blurRad="38100" dist="38100" dir="2700000" algn="tl">
                    <a:srgbClr val="A2A6F8"/>
                  </a:outerShdw>
                </a:effectLst>
              </a:rPr>
              <a:t>„NUŽE, DEJ MI TO POHOŘÍ…“</a:t>
            </a:r>
            <a:endParaRPr lang="es-ES" sz="4800" b="1" spc="600" dirty="0">
              <a:ln/>
              <a:solidFill>
                <a:schemeClr val="accent5">
                  <a:lumMod val="75000"/>
                </a:schemeClr>
              </a:solidFill>
              <a:effectLst>
                <a:outerShdw blurRad="38100" dist="38100" dir="2700000" algn="tl">
                  <a:srgbClr val="A2A6F8"/>
                </a:outerShdw>
              </a:effectLst>
            </a:endParaRPr>
          </a:p>
        </p:txBody>
      </p:sp>
      <p:sp>
        <p:nvSpPr>
          <p:cNvPr id="5" name="CuadroTexto 4">
            <a:extLst>
              <a:ext uri="{FF2B5EF4-FFF2-40B4-BE49-F238E27FC236}">
                <a16:creationId xmlns:a16="http://schemas.microsoft.com/office/drawing/2014/main" id="{89CD2C29-FF8B-22EA-1C66-A806C0E80A74}"/>
              </a:ext>
            </a:extLst>
          </p:cNvPr>
          <p:cNvSpPr txBox="1"/>
          <p:nvPr/>
        </p:nvSpPr>
        <p:spPr>
          <a:xfrm>
            <a:off x="1" y="642074"/>
            <a:ext cx="12191998" cy="923330"/>
          </a:xfrm>
          <a:prstGeom prst="rect">
            <a:avLst/>
          </a:prstGeom>
          <a:noFill/>
        </p:spPr>
        <p:txBody>
          <a:bodyPr wrap="square">
            <a:spAutoFit/>
          </a:bodyPr>
          <a:lstStyle/>
          <a:p>
            <a:pPr algn="ctr"/>
            <a:r>
              <a:rPr lang="es-ES" b="1" dirty="0">
                <a:solidFill>
                  <a:srgbClr val="124A1F"/>
                </a:solidFill>
                <a:effectLst>
                  <a:glow rad="101600">
                    <a:schemeClr val="accent2">
                      <a:lumMod val="20000"/>
                      <a:lumOff val="80000"/>
                    </a:schemeClr>
                  </a:glow>
                </a:effectLst>
                <a:latin typeface="Comic Sans MS" panose="030F0702030302020204" pitchFamily="66" charset="0"/>
              </a:rPr>
              <a:t>“</a:t>
            </a:r>
            <a:r>
              <a:rPr lang="cs-CZ" b="1" dirty="0">
                <a:solidFill>
                  <a:srgbClr val="124A1F"/>
                </a:solidFill>
                <a:effectLst>
                  <a:glow rad="101600">
                    <a:schemeClr val="accent2">
                      <a:lumMod val="20000"/>
                      <a:lumOff val="80000"/>
                    </a:schemeClr>
                  </a:glow>
                </a:effectLst>
                <a:latin typeface="Comic Sans MS" panose="030F0702030302020204" pitchFamily="66" charset="0"/>
              </a:rPr>
              <a:t>Nuže, dej mi to pohoří, o němž mluvil onoho dne Hospodin. Slyšel jsi přece v onen den,                     že jsou tam </a:t>
            </a:r>
            <a:r>
              <a:rPr lang="cs-CZ" b="1" dirty="0" err="1">
                <a:solidFill>
                  <a:srgbClr val="124A1F"/>
                </a:solidFill>
                <a:effectLst>
                  <a:glow rad="101600">
                    <a:schemeClr val="accent2">
                      <a:lumMod val="20000"/>
                      <a:lumOff val="80000"/>
                    </a:schemeClr>
                  </a:glow>
                </a:effectLst>
                <a:latin typeface="Comic Sans MS" panose="030F0702030302020204" pitchFamily="66" charset="0"/>
              </a:rPr>
              <a:t>Anákovci</a:t>
            </a:r>
            <a:r>
              <a:rPr lang="cs-CZ" b="1" dirty="0">
                <a:solidFill>
                  <a:srgbClr val="124A1F"/>
                </a:solidFill>
                <a:effectLst>
                  <a:glow rad="101600">
                    <a:schemeClr val="accent2">
                      <a:lumMod val="20000"/>
                      <a:lumOff val="80000"/>
                    </a:schemeClr>
                  </a:glow>
                </a:effectLst>
                <a:latin typeface="Comic Sans MS" panose="030F0702030302020204" pitchFamily="66" charset="0"/>
              </a:rPr>
              <a:t> a velká opevněná města. Snad bude Hospodin se mnou                                      a podaří se mi podrobit si je, jak mluvil Hospodin</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sz="1400" b="1" dirty="0">
                <a:solidFill>
                  <a:srgbClr val="124A1F"/>
                </a:solidFill>
                <a:effectLst>
                  <a:glow rad="101600">
                    <a:schemeClr val="accent2">
                      <a:lumMod val="20000"/>
                      <a:lumOff val="80000"/>
                    </a:schemeClr>
                  </a:glow>
                </a:effectLst>
                <a:latin typeface="Comic Sans MS" panose="030F0702030302020204" pitchFamily="66" charset="0"/>
              </a:rPr>
              <a:t>(Jo</a:t>
            </a:r>
            <a:r>
              <a:rPr lang="cs-CZ" sz="1400" b="1" dirty="0" err="1">
                <a:solidFill>
                  <a:srgbClr val="124A1F"/>
                </a:solidFill>
                <a:effectLst>
                  <a:glow rad="101600">
                    <a:schemeClr val="accent2">
                      <a:lumMod val="20000"/>
                      <a:lumOff val="80000"/>
                    </a:schemeClr>
                  </a:glow>
                </a:effectLst>
                <a:latin typeface="Comic Sans MS" panose="030F0702030302020204" pitchFamily="66" charset="0"/>
              </a:rPr>
              <a:t>zue</a:t>
            </a:r>
            <a:r>
              <a:rPr lang="es-ES" sz="1400" b="1" dirty="0">
                <a:solidFill>
                  <a:srgbClr val="124A1F"/>
                </a:solidFill>
                <a:effectLst>
                  <a:glow rad="101600">
                    <a:schemeClr val="accent2">
                      <a:lumMod val="20000"/>
                      <a:lumOff val="80000"/>
                    </a:schemeClr>
                  </a:glow>
                </a:effectLst>
                <a:latin typeface="Comic Sans MS" panose="030F0702030302020204" pitchFamily="66" charset="0"/>
              </a:rPr>
              <a:t> 14</a:t>
            </a:r>
            <a:r>
              <a:rPr lang="cs-CZ" sz="1400" b="1" dirty="0">
                <a:solidFill>
                  <a:srgbClr val="124A1F"/>
                </a:solidFill>
                <a:effectLst>
                  <a:glow rad="101600">
                    <a:schemeClr val="accent2">
                      <a:lumMod val="20000"/>
                      <a:lumOff val="80000"/>
                    </a:schemeClr>
                  </a:glow>
                </a:effectLst>
                <a:latin typeface="Comic Sans MS" panose="030F0702030302020204" pitchFamily="66" charset="0"/>
              </a:rPr>
              <a:t>,</a:t>
            </a:r>
            <a:r>
              <a:rPr lang="es-ES" sz="1400" b="1" dirty="0">
                <a:solidFill>
                  <a:srgbClr val="124A1F"/>
                </a:solidFill>
                <a:effectLst>
                  <a:glow rad="101600">
                    <a:schemeClr val="accent2">
                      <a:lumMod val="20000"/>
                      <a:lumOff val="80000"/>
                    </a:schemeClr>
                  </a:glow>
                </a:effectLst>
                <a:latin typeface="Comic Sans MS" panose="030F0702030302020204" pitchFamily="66" charset="0"/>
              </a:rPr>
              <a:t>12)</a:t>
            </a:r>
            <a:endParaRPr lang="es-ES" b="1" dirty="0">
              <a:solidFill>
                <a:srgbClr val="124A1F"/>
              </a:solidFill>
              <a:effectLst>
                <a:glow rad="101600">
                  <a:schemeClr val="accent2">
                    <a:lumMod val="20000"/>
                    <a:lumOff val="8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CF7EEDD6-BBB0-E65B-7655-702DC7413538}"/>
              </a:ext>
            </a:extLst>
          </p:cNvPr>
          <p:cNvSpPr txBox="1"/>
          <p:nvPr/>
        </p:nvSpPr>
        <p:spPr>
          <a:xfrm>
            <a:off x="2644878" y="1608315"/>
            <a:ext cx="5283402" cy="2246769"/>
          </a:xfrm>
          <a:prstGeom prst="rect">
            <a:avLst/>
          </a:prstGeom>
          <a:noFill/>
        </p:spPr>
        <p:txBody>
          <a:bodyPr wrap="square" rtlCol="0">
            <a:spAutoFit/>
          </a:bodyPr>
          <a:lstStyle/>
          <a:p>
            <a:pPr>
              <a:spcBef>
                <a:spcPts val="600"/>
              </a:spcBef>
            </a:pPr>
            <a:r>
              <a:rPr lang="cs-CZ" sz="2000" b="1" dirty="0"/>
              <a:t>Podle samotného </a:t>
            </a:r>
            <a:r>
              <a:rPr lang="cs-CZ" sz="2000" b="1" dirty="0" err="1"/>
              <a:t>Káleba</a:t>
            </a:r>
            <a:r>
              <a:rPr lang="cs-CZ" sz="2000" b="1" dirty="0"/>
              <a:t>, když Mojžíš požádal o zprávu, podal mu ji</a:t>
            </a:r>
            <a:r>
              <a:rPr lang="es-ES" sz="2000" b="1" dirty="0"/>
              <a:t> “</a:t>
            </a:r>
            <a:r>
              <a:rPr lang="cs-CZ" sz="2000" b="1" dirty="0"/>
              <a:t>podle nejlepšího svědomí</a:t>
            </a:r>
            <a:r>
              <a:rPr lang="es-ES" sz="2000" b="1" dirty="0"/>
              <a:t>” (Jo</a:t>
            </a:r>
            <a:r>
              <a:rPr lang="cs-CZ" sz="2000" b="1" dirty="0" err="1"/>
              <a:t>zue</a:t>
            </a:r>
            <a:r>
              <a:rPr lang="es-ES" sz="2000" b="1" dirty="0"/>
              <a:t> 14</a:t>
            </a:r>
            <a:r>
              <a:rPr lang="cs-CZ" sz="2000" b="1" dirty="0"/>
              <a:t>,</a:t>
            </a:r>
            <a:r>
              <a:rPr lang="es-ES" sz="2000" b="1" dirty="0"/>
              <a:t>7), </a:t>
            </a:r>
            <a:r>
              <a:rPr lang="cs-CZ" sz="2000" b="1" dirty="0"/>
              <a:t>a</a:t>
            </a:r>
            <a:r>
              <a:rPr lang="es-ES" sz="2000" b="1" dirty="0"/>
              <a:t> “</a:t>
            </a:r>
            <a:r>
              <a:rPr lang="cs-CZ" sz="2000" b="1" dirty="0"/>
              <a:t>cele se oddal Hospodinu, svému Bohu</a:t>
            </a:r>
            <a:r>
              <a:rPr lang="es-ES" sz="2000" b="1" dirty="0"/>
              <a:t>” </a:t>
            </a:r>
            <a:r>
              <a:rPr lang="cs-CZ" sz="2000" b="1" dirty="0"/>
              <a:t>                       </a:t>
            </a:r>
            <a:r>
              <a:rPr lang="es-ES" sz="2000" b="1" dirty="0"/>
              <a:t>(Jo</a:t>
            </a:r>
            <a:r>
              <a:rPr lang="cs-CZ" sz="2000" b="1" dirty="0" err="1"/>
              <a:t>zue</a:t>
            </a:r>
            <a:r>
              <a:rPr lang="es-ES" sz="2000" b="1" dirty="0"/>
              <a:t> 14</a:t>
            </a:r>
            <a:r>
              <a:rPr lang="cs-CZ" sz="2000" b="1" dirty="0"/>
              <a:t>.</a:t>
            </a:r>
            <a:r>
              <a:rPr lang="es-ES" sz="2000" b="1" dirty="0"/>
              <a:t>8). Za svou věrnost mu bylo slíbeno, že dostane do dědictví místo, kam při inspekci šláply jeho nohy (Jo</a:t>
            </a:r>
            <a:r>
              <a:rPr lang="cs-CZ" sz="2000" b="1" dirty="0" err="1"/>
              <a:t>zue</a:t>
            </a:r>
            <a:r>
              <a:rPr lang="es-ES" sz="2000" b="1" dirty="0"/>
              <a:t> 14</a:t>
            </a:r>
            <a:r>
              <a:rPr lang="cs-CZ" sz="2000" b="1" dirty="0"/>
              <a:t>,</a:t>
            </a:r>
            <a:r>
              <a:rPr lang="es-ES" sz="2000" b="1" dirty="0"/>
              <a:t>9).</a:t>
            </a:r>
          </a:p>
        </p:txBody>
      </p:sp>
      <p:pic>
        <p:nvPicPr>
          <p:cNvPr id="4" name="Imagen 3" descr="Imagen que contiene montaña, ropa, persona, parado&#10;&#10;El contenido generado por IA puede ser incorrecto.">
            <a:extLst>
              <a:ext uri="{FF2B5EF4-FFF2-40B4-BE49-F238E27FC236}">
                <a16:creationId xmlns:a16="http://schemas.microsoft.com/office/drawing/2014/main" id="{28D98D55-E442-5A7A-30B1-270A443B59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28279" y="1740310"/>
            <a:ext cx="4150132" cy="4978359"/>
          </a:xfrm>
          <a:prstGeom prst="rect">
            <a:avLst/>
          </a:prstGeom>
          <a:ln w="88900" cap="sq" cmpd="thickThin">
            <a:solidFill>
              <a:srgbClr val="AE142A"/>
            </a:solidFill>
            <a:prstDash val="solid"/>
            <a:miter lim="800000"/>
          </a:ln>
          <a:effectLst>
            <a:innerShdw blurRad="76200">
              <a:srgbClr val="000000"/>
            </a:innerShdw>
          </a:effectLst>
        </p:spPr>
      </p:pic>
      <p:pic>
        <p:nvPicPr>
          <p:cNvPr id="8" name="Imagen 7" descr="Un grupo de personas disfrazadas&#10;&#10;El contenido generado por IA puede ser incorrecto.">
            <a:extLst>
              <a:ext uri="{FF2B5EF4-FFF2-40B4-BE49-F238E27FC236}">
                <a16:creationId xmlns:a16="http://schemas.microsoft.com/office/drawing/2014/main" id="{4EBE312B-1534-A119-1620-B0F9BB8079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3758" y="1649731"/>
            <a:ext cx="2462461" cy="3059921"/>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3BC04B44-58E0-1E68-FC7D-EEEF6F62FF3D}"/>
              </a:ext>
            </a:extLst>
          </p:cNvPr>
          <p:cNvSpPr txBox="1"/>
          <p:nvPr/>
        </p:nvSpPr>
        <p:spPr>
          <a:xfrm>
            <a:off x="2644878" y="4031605"/>
            <a:ext cx="5283402" cy="1631216"/>
          </a:xfrm>
          <a:prstGeom prst="rect">
            <a:avLst/>
          </a:prstGeom>
          <a:noFill/>
        </p:spPr>
        <p:txBody>
          <a:bodyPr wrap="square">
            <a:spAutoFit/>
          </a:bodyPr>
          <a:lstStyle/>
          <a:p>
            <a:pPr>
              <a:spcBef>
                <a:spcPts val="600"/>
              </a:spcBef>
            </a:pPr>
            <a:r>
              <a:rPr lang="es-ES" sz="2000" b="1" dirty="0"/>
              <a:t>Calebovi bylo 40 let, když byl poslán jako špion. Po pěti letech dobývání z něj byl nyní 85letý muž (Jozue 14</a:t>
            </a:r>
            <a:r>
              <a:rPr lang="cs-CZ" sz="2000" b="1" dirty="0"/>
              <a:t>,</a:t>
            </a:r>
            <a:r>
              <a:rPr lang="es-ES" sz="2000" b="1" dirty="0"/>
              <a:t>10). Jeho tělo a mysl byly stále stejné a jeho myšlenky byly stále stejné. (Jozue 14</a:t>
            </a:r>
            <a:r>
              <a:rPr lang="cs-CZ" sz="2000" b="1" dirty="0"/>
              <a:t>,</a:t>
            </a:r>
            <a:r>
              <a:rPr lang="es-ES" sz="2000" b="1" dirty="0"/>
              <a:t>11)</a:t>
            </a:r>
          </a:p>
        </p:txBody>
      </p:sp>
      <p:sp>
        <p:nvSpPr>
          <p:cNvPr id="12" name="CuadroTexto 11">
            <a:extLst>
              <a:ext uri="{FF2B5EF4-FFF2-40B4-BE49-F238E27FC236}">
                <a16:creationId xmlns:a16="http://schemas.microsoft.com/office/drawing/2014/main" id="{42C3CDEF-F815-22D7-ED27-92C87638C308}"/>
              </a:ext>
            </a:extLst>
          </p:cNvPr>
          <p:cNvSpPr txBox="1"/>
          <p:nvPr/>
        </p:nvSpPr>
        <p:spPr>
          <a:xfrm>
            <a:off x="0" y="5839342"/>
            <a:ext cx="7859455" cy="1015663"/>
          </a:xfrm>
          <a:prstGeom prst="rect">
            <a:avLst/>
          </a:prstGeom>
          <a:noFill/>
        </p:spPr>
        <p:txBody>
          <a:bodyPr wrap="square">
            <a:spAutoFit/>
          </a:bodyPr>
          <a:lstStyle/>
          <a:p>
            <a:pPr>
              <a:spcBef>
                <a:spcPts val="600"/>
              </a:spcBef>
            </a:pPr>
            <a:r>
              <a:rPr lang="es-ES" sz="2000" b="1" dirty="0"/>
              <a:t>Nadešel čas, aby se dožadoval zaslíbení a dokázal, že jeho slova nebyla marná. S Boží pomocí měl sníst obry a dobýt jejich města (Jozue 14</a:t>
            </a:r>
            <a:r>
              <a:rPr lang="cs-CZ" sz="2000" b="1" dirty="0"/>
              <a:t>,</a:t>
            </a:r>
            <a:r>
              <a:rPr lang="es-ES" sz="2000" b="1" dirty="0"/>
              <a:t>12-14).</a:t>
            </a:r>
          </a:p>
        </p:txBody>
      </p:sp>
      <p:pic>
        <p:nvPicPr>
          <p:cNvPr id="14" name="Imagen 13" descr="Mapa&#10;&#10;El contenido generado por IA puede ser incorrecto.">
            <a:extLst>
              <a:ext uri="{FF2B5EF4-FFF2-40B4-BE49-F238E27FC236}">
                <a16:creationId xmlns:a16="http://schemas.microsoft.com/office/drawing/2014/main" id="{C37831A1-2A69-46DB-76A8-F64AC506665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13589" y="4886631"/>
            <a:ext cx="2452630" cy="930077"/>
          </a:xfrm>
          <a:prstGeom prst="rect">
            <a:avLst/>
          </a:prstGeom>
          <a:ln w="38100" cap="sq">
            <a:solidFill>
              <a:srgbClr val="2770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384438-36FB-5176-BC91-4D42D12F14B7}"/>
              </a:ext>
            </a:extLst>
          </p:cNvPr>
          <p:cNvSpPr txBox="1"/>
          <p:nvPr/>
        </p:nvSpPr>
        <p:spPr>
          <a:xfrm>
            <a:off x="0" y="-66675"/>
            <a:ext cx="9077325"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cs-CZ"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SÍLA PŘÍKLADU</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endParaRPr>
          </a:p>
        </p:txBody>
      </p:sp>
      <p:sp>
        <p:nvSpPr>
          <p:cNvPr id="5" name="CuadroTexto 4">
            <a:extLst>
              <a:ext uri="{FF2B5EF4-FFF2-40B4-BE49-F238E27FC236}">
                <a16:creationId xmlns:a16="http://schemas.microsoft.com/office/drawing/2014/main" id="{24C1B747-E94D-688C-BF35-45706D405142}"/>
              </a:ext>
            </a:extLst>
          </p:cNvPr>
          <p:cNvSpPr txBox="1"/>
          <p:nvPr/>
        </p:nvSpPr>
        <p:spPr>
          <a:xfrm>
            <a:off x="1062037" y="640096"/>
            <a:ext cx="7181850" cy="646331"/>
          </a:xfrm>
          <a:prstGeom prst="rect">
            <a:avLst/>
          </a:prstGeom>
          <a:ln w="12700">
            <a:solidFill>
              <a:schemeClr val="bg2">
                <a:lumMod val="60000"/>
                <a:lumOff val="4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a:t>
            </a:r>
            <a:r>
              <a:rPr lang="cs-CZ" b="1" dirty="0" err="1">
                <a:effectLst>
                  <a:outerShdw blurRad="38100" dist="38100" dir="2700000" algn="tl">
                    <a:srgbClr val="000000">
                      <a:alpha val="43137"/>
                    </a:srgbClr>
                  </a:outerShdw>
                </a:effectLst>
                <a:latin typeface="Comic Sans MS" panose="030F0702030302020204" pitchFamily="66" charset="0"/>
              </a:rPr>
              <a:t>Káleb</a:t>
            </a:r>
            <a:r>
              <a:rPr lang="cs-CZ" b="1" dirty="0">
                <a:effectLst>
                  <a:outerShdw blurRad="38100" dist="38100" dir="2700000" algn="tl">
                    <a:srgbClr val="000000">
                      <a:alpha val="43137"/>
                    </a:srgbClr>
                  </a:outerShdw>
                </a:effectLst>
                <a:latin typeface="Comic Sans MS" panose="030F0702030302020204" pitchFamily="66" charset="0"/>
              </a:rPr>
              <a:t> tenkrát prohlásil</a:t>
            </a:r>
            <a:r>
              <a:rPr lang="es-ES" b="1" dirty="0">
                <a:effectLst>
                  <a:outerShdw blurRad="38100" dist="38100" dir="2700000" algn="tl">
                    <a:srgbClr val="000000">
                      <a:alpha val="43137"/>
                    </a:srgbClr>
                  </a:outerShdw>
                </a:effectLst>
                <a:latin typeface="Comic Sans MS" panose="030F0702030302020204" pitchFamily="66" charset="0"/>
              </a:rPr>
              <a:t>: ›</a:t>
            </a:r>
            <a:r>
              <a:rPr lang="cs-CZ" b="1" dirty="0">
                <a:effectLst>
                  <a:outerShdw blurRad="38100" dist="38100" dir="2700000" algn="tl">
                    <a:srgbClr val="000000">
                      <a:alpha val="43137"/>
                    </a:srgbClr>
                  </a:outerShdw>
                </a:effectLst>
                <a:latin typeface="Comic Sans MS" panose="030F0702030302020204" pitchFamily="66" charset="0"/>
              </a:rPr>
              <a:t>Kdo porazí </a:t>
            </a:r>
            <a:r>
              <a:rPr lang="cs-CZ" b="1" dirty="0" err="1">
                <a:effectLst>
                  <a:outerShdw blurRad="38100" dist="38100" dir="2700000" algn="tl">
                    <a:srgbClr val="000000">
                      <a:alpha val="43137"/>
                    </a:srgbClr>
                  </a:outerShdw>
                </a:effectLst>
                <a:latin typeface="Comic Sans MS" panose="030F0702030302020204" pitchFamily="66" charset="0"/>
              </a:rPr>
              <a:t>Kirjat-sefer</a:t>
            </a:r>
            <a:r>
              <a:rPr lang="cs-CZ" b="1" dirty="0">
                <a:effectLst>
                  <a:outerShdw blurRad="38100" dist="38100" dir="2700000" algn="tl">
                    <a:srgbClr val="000000">
                      <a:alpha val="43137"/>
                    </a:srgbClr>
                  </a:outerShdw>
                </a:effectLst>
                <a:latin typeface="Comic Sans MS" panose="030F0702030302020204" pitchFamily="66" charset="0"/>
              </a:rPr>
              <a:t> a dobude jej, tomu dám za manželku svou dceru </a:t>
            </a:r>
            <a:r>
              <a:rPr lang="cs-CZ" b="1" dirty="0" err="1">
                <a:effectLst>
                  <a:outerShdw blurRad="38100" dist="38100" dir="2700000" algn="tl">
                    <a:srgbClr val="000000">
                      <a:alpha val="43137"/>
                    </a:srgbClr>
                  </a:outerShdw>
                </a:effectLst>
                <a:latin typeface="Comic Sans MS" panose="030F0702030302020204" pitchFamily="66" charset="0"/>
              </a:rPr>
              <a:t>Akson</a:t>
            </a:r>
            <a:r>
              <a:rPr lang="cs-CZ" b="1" dirty="0">
                <a:effectLst>
                  <a:outerShdw blurRad="38100" dist="38100" dir="2700000" algn="tl">
                    <a:srgbClr val="000000">
                      <a:alpha val="43137"/>
                    </a:srgbClr>
                  </a:outerShdw>
                </a:effectLst>
                <a:latin typeface="Comic Sans MS" panose="030F0702030302020204" pitchFamily="66" charset="0"/>
              </a:rPr>
              <a:t>‹</a:t>
            </a:r>
            <a:r>
              <a:rPr lang="es-ES" b="1" dirty="0">
                <a:effectLst>
                  <a:outerShdw blurRad="38100" dist="38100" dir="2700000" algn="tl">
                    <a:srgbClr val="000000">
                      <a:alpha val="43137"/>
                    </a:srgbClr>
                  </a:outerShdw>
                </a:effectLst>
                <a:latin typeface="Comic Sans MS" panose="030F0702030302020204" pitchFamily="66" charset="0"/>
              </a:rPr>
              <a:t>” </a:t>
            </a:r>
            <a:r>
              <a:rPr lang="es-ES" sz="1400" b="1" dirty="0">
                <a:effectLst>
                  <a:outerShdw blurRad="38100" dist="38100" dir="2700000" algn="tl">
                    <a:srgbClr val="000000">
                      <a:alpha val="43137"/>
                    </a:srgbClr>
                  </a:outerShdw>
                </a:effectLst>
                <a:latin typeface="Comic Sans MS" panose="030F0702030302020204" pitchFamily="66" charset="0"/>
              </a:rPr>
              <a:t>(Jo</a:t>
            </a:r>
            <a:r>
              <a:rPr lang="cs-CZ" sz="1400" b="1" dirty="0" err="1">
                <a:effectLst>
                  <a:outerShdw blurRad="38100" dist="38100" dir="2700000" algn="tl">
                    <a:srgbClr val="000000">
                      <a:alpha val="43137"/>
                    </a:srgbClr>
                  </a:outerShdw>
                </a:effectLst>
                <a:latin typeface="Comic Sans MS" panose="030F0702030302020204" pitchFamily="66" charset="0"/>
              </a:rPr>
              <a:t>zue</a:t>
            </a:r>
            <a:r>
              <a:rPr lang="es-ES" sz="1400" b="1" dirty="0">
                <a:effectLst>
                  <a:outerShdw blurRad="38100" dist="38100" dir="2700000" algn="tl">
                    <a:srgbClr val="000000">
                      <a:alpha val="43137"/>
                    </a:srgbClr>
                  </a:outerShdw>
                </a:effectLst>
                <a:latin typeface="Comic Sans MS" panose="030F0702030302020204" pitchFamily="66" charset="0"/>
              </a:rPr>
              <a:t> 15</a:t>
            </a:r>
            <a:r>
              <a:rPr lang="cs-CZ" sz="1400" b="1" dirty="0">
                <a:effectLst>
                  <a:outerShdw blurRad="38100" dist="38100" dir="2700000" algn="tl">
                    <a:srgbClr val="000000">
                      <a:alpha val="43137"/>
                    </a:srgbClr>
                  </a:outerShdw>
                </a:effectLst>
                <a:latin typeface="Comic Sans MS" panose="030F0702030302020204" pitchFamily="66" charset="0"/>
              </a:rPr>
              <a:t>,</a:t>
            </a:r>
            <a:r>
              <a:rPr lang="es-ES" sz="1400" b="1" dirty="0">
                <a:effectLst>
                  <a:outerShdw blurRad="38100" dist="38100" dir="2700000" algn="tl">
                    <a:srgbClr val="000000">
                      <a:alpha val="43137"/>
                    </a:srgbClr>
                  </a:outerShdw>
                </a:effectLst>
                <a:latin typeface="Comic Sans MS" panose="030F0702030302020204" pitchFamily="66" charset="0"/>
              </a:rPr>
              <a:t>16)</a:t>
            </a:r>
            <a:endParaRPr lang="es-ES" b="1" dirty="0">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5AA7F2-4FE7-32FD-CC0E-96BC12FCC9FA}"/>
              </a:ext>
            </a:extLst>
          </p:cNvPr>
          <p:cNvSpPr txBox="1"/>
          <p:nvPr/>
        </p:nvSpPr>
        <p:spPr>
          <a:xfrm>
            <a:off x="228599" y="1387197"/>
            <a:ext cx="8848726" cy="707886"/>
          </a:xfrm>
          <a:prstGeom prst="rect">
            <a:avLst/>
          </a:prstGeom>
          <a:noFill/>
        </p:spPr>
        <p:txBody>
          <a:bodyPr wrap="square" rtlCol="0">
            <a:spAutoFit/>
          </a:bodyPr>
          <a:lstStyle/>
          <a:p>
            <a:pPr>
              <a:spcBef>
                <a:spcPts val="600"/>
              </a:spcBef>
            </a:pPr>
            <a:r>
              <a:rPr lang="es-ES" sz="2000" b="1" dirty="0"/>
              <a:t>Když dobyl část území, které mu patřilo, přemýšlel Káleb o odkazu,</a:t>
            </a:r>
            <a:r>
              <a:rPr lang="cs-CZ" sz="2000" b="1" dirty="0"/>
              <a:t>                  </a:t>
            </a:r>
            <a:r>
              <a:rPr lang="es-ES" sz="2000" b="1" dirty="0"/>
              <a:t> který by měl zanechat. Budou jeho potomci dál důvěřovat Bohu jako on?</a:t>
            </a:r>
          </a:p>
        </p:txBody>
      </p:sp>
      <p:pic>
        <p:nvPicPr>
          <p:cNvPr id="8" name="Imagen 7" descr="Imagen que contiene edificio, piedra, hombre, frente&#10;&#10;El contenido generado por IA puede ser incorrecto.">
            <a:extLst>
              <a:ext uri="{FF2B5EF4-FFF2-40B4-BE49-F238E27FC236}">
                <a16:creationId xmlns:a16="http://schemas.microsoft.com/office/drawing/2014/main" id="{3DF9A964-2E30-1428-0E82-EC7DE377A8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0067926" y="3277940"/>
            <a:ext cx="1931670" cy="3429000"/>
          </a:xfrm>
          <a:prstGeom prst="snip2DiagRect">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D5551F2A-73C6-1401-DD94-195AE0907A5B}"/>
              </a:ext>
            </a:extLst>
          </p:cNvPr>
          <p:cNvPicPr>
            <a:picLocks noChangeAspect="1"/>
          </p:cNvPicPr>
          <p:nvPr/>
        </p:nvPicPr>
        <p:blipFill>
          <a:blip r:embed="rId4"/>
          <a:stretch>
            <a:fillRect/>
          </a:stretch>
        </p:blipFill>
        <p:spPr>
          <a:xfrm>
            <a:off x="9077326" y="151060"/>
            <a:ext cx="2922270" cy="2922270"/>
          </a:xfrm>
          <a:prstGeom prst="snip2DiagRect">
            <a:avLst>
              <a:gd name="adj1" fmla="val 0"/>
              <a:gd name="adj2" fmla="val 16667"/>
            </a:avLst>
          </a:prstGeom>
          <a:solidFill>
            <a:srgbClr val="FFFFFF">
              <a:shade val="85000"/>
            </a:srgbClr>
          </a:solidFill>
          <a:ln w="88900" cap="sq">
            <a:gradFill flip="none" rotWithShape="1">
              <a:gsLst>
                <a:gs pos="0">
                  <a:srgbClr val="D9FBF7"/>
                </a:gs>
                <a:gs pos="15000">
                  <a:srgbClr val="D9FBF7"/>
                </a:gs>
                <a:gs pos="45000">
                  <a:srgbClr val="B864B1"/>
                </a:gs>
                <a:gs pos="100000">
                  <a:srgbClr val="B864B1"/>
                </a:gs>
              </a:gsLst>
              <a:lin ang="27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texto, foto, hombre, ventana&#10;&#10;El contenido generado por IA puede ser incorrecto.">
            <a:extLst>
              <a:ext uri="{FF2B5EF4-FFF2-40B4-BE49-F238E27FC236}">
                <a16:creationId xmlns:a16="http://schemas.microsoft.com/office/drawing/2014/main" id="{18D42432-23CF-E1D2-DC42-BEB49293BA7A}"/>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tretch>
            <a:fillRect/>
          </a:stretch>
        </p:blipFill>
        <p:spPr>
          <a:xfrm>
            <a:off x="135255" y="2920807"/>
            <a:ext cx="3608071" cy="378151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2124BD25-A964-8276-EFC9-22FA411281FE}"/>
              </a:ext>
            </a:extLst>
          </p:cNvPr>
          <p:cNvSpPr txBox="1"/>
          <p:nvPr/>
        </p:nvSpPr>
        <p:spPr>
          <a:xfrm>
            <a:off x="3838575" y="3325386"/>
            <a:ext cx="6096953" cy="707886"/>
          </a:xfrm>
          <a:prstGeom prst="rect">
            <a:avLst/>
          </a:prstGeom>
          <a:noFill/>
        </p:spPr>
        <p:txBody>
          <a:bodyPr wrap="square">
            <a:spAutoFit/>
          </a:bodyPr>
          <a:lstStyle/>
          <a:p>
            <a:pPr>
              <a:spcBef>
                <a:spcPts val="600"/>
              </a:spcBef>
            </a:pPr>
            <a:r>
              <a:rPr lang="es-ES" sz="2000" b="1" dirty="0"/>
              <a:t>Proto slíbil ruku své dcery tomu, kdo dobyl</a:t>
            </a:r>
            <a:r>
              <a:rPr lang="cs-CZ" sz="2000" b="1" dirty="0"/>
              <a:t>                   </a:t>
            </a:r>
            <a:r>
              <a:rPr lang="es-ES" sz="2000" b="1" dirty="0"/>
              <a:t> Kirjat-sefer, zvaný také Debír. (Jozue 15</a:t>
            </a:r>
            <a:r>
              <a:rPr lang="cs-CZ" sz="2000" b="1" dirty="0"/>
              <a:t>,</a:t>
            </a:r>
            <a:r>
              <a:rPr lang="es-ES" sz="2000" b="1" dirty="0"/>
              <a:t>15–16)</a:t>
            </a:r>
          </a:p>
        </p:txBody>
      </p:sp>
      <p:sp>
        <p:nvSpPr>
          <p:cNvPr id="14" name="CuadroTexto 13">
            <a:extLst>
              <a:ext uri="{FF2B5EF4-FFF2-40B4-BE49-F238E27FC236}">
                <a16:creationId xmlns:a16="http://schemas.microsoft.com/office/drawing/2014/main" id="{0A272FFF-AA17-09ED-7C73-8DE5E86E319E}"/>
              </a:ext>
            </a:extLst>
          </p:cNvPr>
          <p:cNvSpPr txBox="1"/>
          <p:nvPr/>
        </p:nvSpPr>
        <p:spPr>
          <a:xfrm>
            <a:off x="2175330" y="2309723"/>
            <a:ext cx="6673395" cy="1015663"/>
          </a:xfrm>
          <a:prstGeom prst="rect">
            <a:avLst/>
          </a:prstGeom>
          <a:noFill/>
        </p:spPr>
        <p:txBody>
          <a:bodyPr wrap="square">
            <a:spAutoFit/>
          </a:bodyPr>
          <a:lstStyle/>
          <a:p>
            <a:pPr>
              <a:spcBef>
                <a:spcPts val="600"/>
              </a:spcBef>
            </a:pPr>
            <a:r>
              <a:rPr lang="es-ES" sz="2000" b="1" dirty="0"/>
              <a:t>Ukázal, že Bohu lze důvěřovat, ale nyní chtěl najít člověka, který by uplatňoval stejnou víru, aby mu mohl předat pochodeň.</a:t>
            </a:r>
          </a:p>
        </p:txBody>
      </p:sp>
      <p:sp>
        <p:nvSpPr>
          <p:cNvPr id="4" name="CuadroTexto 3">
            <a:extLst>
              <a:ext uri="{FF2B5EF4-FFF2-40B4-BE49-F238E27FC236}">
                <a16:creationId xmlns:a16="http://schemas.microsoft.com/office/drawing/2014/main" id="{CE047D58-A483-F830-52A6-23A9827EB4DF}"/>
              </a:ext>
            </a:extLst>
          </p:cNvPr>
          <p:cNvSpPr txBox="1"/>
          <p:nvPr/>
        </p:nvSpPr>
        <p:spPr>
          <a:xfrm>
            <a:off x="3838575" y="5341322"/>
            <a:ext cx="6096953" cy="1323439"/>
          </a:xfrm>
          <a:prstGeom prst="rect">
            <a:avLst/>
          </a:prstGeom>
          <a:noFill/>
        </p:spPr>
        <p:txBody>
          <a:bodyPr wrap="square">
            <a:spAutoFit/>
          </a:bodyPr>
          <a:lstStyle/>
          <a:p>
            <a:pPr>
              <a:spcBef>
                <a:spcPts val="600"/>
              </a:spcBef>
            </a:pPr>
            <a:r>
              <a:rPr lang="es-ES" sz="2000" b="1" dirty="0"/>
              <a:t>Poté, co se oženil s Kálebovou dcerou A</a:t>
            </a:r>
            <a:r>
              <a:rPr lang="cs-CZ" sz="2000" b="1" dirty="0" err="1"/>
              <a:t>ksou</a:t>
            </a:r>
            <a:r>
              <a:rPr lang="es-ES" sz="2000" b="1" dirty="0"/>
              <a:t>, přesvědčil jejího otce, aby mu dovolil rozšířit dobyté území (Jozue 15</a:t>
            </a:r>
            <a:r>
              <a:rPr lang="cs-CZ" sz="2000" b="1" dirty="0"/>
              <a:t>,</a:t>
            </a:r>
            <a:r>
              <a:rPr lang="es-ES" sz="2000" b="1" dirty="0"/>
              <a:t>18-19), a tak dokázal,</a:t>
            </a:r>
            <a:r>
              <a:rPr lang="cs-CZ" sz="2000" b="1" dirty="0"/>
              <a:t>                </a:t>
            </a:r>
            <a:r>
              <a:rPr lang="es-ES" sz="2000" b="1" dirty="0"/>
              <a:t> že je důstojným dědicem Káleba.</a:t>
            </a:r>
          </a:p>
        </p:txBody>
      </p:sp>
      <p:sp>
        <p:nvSpPr>
          <p:cNvPr id="10" name="CuadroTexto 9">
            <a:extLst>
              <a:ext uri="{FF2B5EF4-FFF2-40B4-BE49-F238E27FC236}">
                <a16:creationId xmlns:a16="http://schemas.microsoft.com/office/drawing/2014/main" id="{761DF125-FCE1-16BC-BD6F-6F158B8686F4}"/>
              </a:ext>
            </a:extLst>
          </p:cNvPr>
          <p:cNvSpPr txBox="1"/>
          <p:nvPr/>
        </p:nvSpPr>
        <p:spPr>
          <a:xfrm>
            <a:off x="3838575" y="4179465"/>
            <a:ext cx="6096953" cy="1015663"/>
          </a:xfrm>
          <a:prstGeom prst="rect">
            <a:avLst/>
          </a:prstGeom>
          <a:noFill/>
        </p:spPr>
        <p:txBody>
          <a:bodyPr wrap="square">
            <a:spAutoFit/>
          </a:bodyPr>
          <a:lstStyle/>
          <a:p>
            <a:pPr>
              <a:spcBef>
                <a:spcPts val="600"/>
              </a:spcBef>
            </a:pPr>
            <a:r>
              <a:rPr lang="es-ES" sz="2000" b="1" dirty="0"/>
              <a:t>Jeho synovec Otniel byl statečný muž, který </a:t>
            </a:r>
            <a:r>
              <a:rPr lang="cs-CZ" sz="2000" b="1" dirty="0"/>
              <a:t>                 </a:t>
            </a:r>
            <a:r>
              <a:rPr lang="es-ES" sz="2000" b="1" dirty="0"/>
              <a:t>dobyl město a stal se prvním soudcem Izraele</a:t>
            </a:r>
            <a:br>
              <a:rPr lang="es-ES" sz="2000" b="1" dirty="0"/>
            </a:br>
            <a:r>
              <a:rPr lang="es-ES" sz="2000" b="1" dirty="0"/>
              <a:t>(Jozue 15</a:t>
            </a:r>
            <a:r>
              <a:rPr lang="cs-CZ" sz="2000" b="1" dirty="0"/>
              <a:t>,</a:t>
            </a:r>
            <a:r>
              <a:rPr lang="es-ES" sz="2000" b="1" dirty="0"/>
              <a:t>17; S</a:t>
            </a:r>
            <a:r>
              <a:rPr lang="cs-CZ" sz="2000" b="1" dirty="0"/>
              <a:t>ou</a:t>
            </a:r>
            <a:r>
              <a:rPr lang="es-ES" sz="2000" b="1" dirty="0"/>
              <a:t>d</a:t>
            </a:r>
            <a:r>
              <a:rPr lang="cs-CZ" sz="2000" b="1" dirty="0" err="1"/>
              <a:t>ců</a:t>
            </a:r>
            <a:r>
              <a:rPr lang="es-ES" sz="2000" b="1" dirty="0"/>
              <a:t> 3</a:t>
            </a:r>
            <a:r>
              <a:rPr lang="cs-CZ" sz="2000" b="1" dirty="0"/>
              <a:t>,</a:t>
            </a:r>
            <a:r>
              <a:rPr lang="es-ES" sz="2000" b="1" dirty="0"/>
              <a:t>9-11).</a:t>
            </a:r>
          </a:p>
        </p:txBody>
      </p:sp>
    </p:spTree>
    <p:extLst>
      <p:ext uri="{BB962C8B-B14F-4D97-AF65-F5344CB8AC3E}">
        <p14:creationId xmlns:p14="http://schemas.microsoft.com/office/powerpoint/2010/main" val="34313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8" presetClass="entr" presetSubtype="9"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up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14"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B74D32-E4F1-D80A-3B64-BD970B10E423}"/>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E12D303-73F0-AC7C-1A60-E2C50AF22CF4}"/>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Mujer de pie con raqueta en la mano&#10;&#10;El contenido generado por IA puede ser incorrecto.">
            <a:extLst>
              <a:ext uri="{FF2B5EF4-FFF2-40B4-BE49-F238E27FC236}">
                <a16:creationId xmlns:a16="http://schemas.microsoft.com/office/drawing/2014/main" id="{60CC43B6-CA75-0773-A27F-383FD109C0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4806925" cy="6858000"/>
          </a:xfrm>
          <a:prstGeom prst="rect">
            <a:avLst/>
          </a:prstGeom>
        </p:spPr>
      </p:pic>
      <p:sp>
        <p:nvSpPr>
          <p:cNvPr id="3" name="CuadroTexto 2">
            <a:extLst>
              <a:ext uri="{FF2B5EF4-FFF2-40B4-BE49-F238E27FC236}">
                <a16:creationId xmlns:a16="http://schemas.microsoft.com/office/drawing/2014/main" id="{E6BFDC9B-2B99-EA96-4C04-B44E8CD7F5BA}"/>
              </a:ext>
            </a:extLst>
          </p:cNvPr>
          <p:cNvSpPr txBox="1"/>
          <p:nvPr/>
        </p:nvSpPr>
        <p:spPr>
          <a:xfrm>
            <a:off x="2989006" y="3057436"/>
            <a:ext cx="9202994"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cs-CZ" sz="7200" b="1" dirty="0">
                <a:ln/>
                <a:solidFill>
                  <a:srgbClr val="C15C16"/>
                </a:solidFill>
              </a:rPr>
              <a:t>SKROMNÝ HRDINA</a:t>
            </a:r>
            <a:endParaRPr lang="es-ES" sz="7200" b="1" dirty="0">
              <a:ln/>
              <a:solidFill>
                <a:srgbClr val="C15C16"/>
              </a:solidFill>
            </a:endParaRPr>
          </a:p>
        </p:txBody>
      </p:sp>
    </p:spTree>
    <p:extLst>
      <p:ext uri="{BB962C8B-B14F-4D97-AF65-F5344CB8AC3E}">
        <p14:creationId xmlns:p14="http://schemas.microsoft.com/office/powerpoint/2010/main" val="3031903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A04D7C-9692-8782-6F1E-E7111600653A}"/>
            </a:ext>
          </a:extLst>
        </p:cNvPr>
        <p:cNvGrpSpPr/>
        <p:nvPr/>
      </p:nvGrpSpPr>
      <p:grpSpPr>
        <a:xfrm>
          <a:off x="0" y="0"/>
          <a:ext cx="0" cy="0"/>
          <a:chOff x="0" y="0"/>
          <a:chExt cx="0" cy="0"/>
        </a:xfrm>
      </p:grpSpPr>
      <p:pic>
        <p:nvPicPr>
          <p:cNvPr id="6" name="Imagen 5" descr="Diagrama&#10;&#10;El contenido generado por IA puede ser incorrecto.">
            <a:extLst>
              <a:ext uri="{FF2B5EF4-FFF2-40B4-BE49-F238E27FC236}">
                <a16:creationId xmlns:a16="http://schemas.microsoft.com/office/drawing/2014/main" id="{E4F777B7-A7F5-6347-A92E-86D0E735DB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524874" y="1102203"/>
            <a:ext cx="3876675" cy="27658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979BD027-4292-9B2E-6036-DDD113165E2C}"/>
              </a:ext>
            </a:extLst>
          </p:cNvPr>
          <p:cNvSpPr txBox="1"/>
          <p:nvPr/>
        </p:nvSpPr>
        <p:spPr>
          <a:xfrm>
            <a:off x="0" y="138410"/>
            <a:ext cx="12191999" cy="646331"/>
          </a:xfrm>
          <a:prstGeom prst="rect">
            <a:avLst/>
          </a:prstGeom>
          <a:noFill/>
        </p:spPr>
        <p:txBody>
          <a:bodyPr wrap="square">
            <a:spAutoFit/>
          </a:bodyPr>
          <a:lstStyle/>
          <a:p>
            <a:pPr algn="ct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a:t>
            </a:r>
            <a:r>
              <a:rPr lang="cs-CZ"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Tak ukončili přidělování země do dědictví podle jednotlivých území,  Jozuovi, synu </a:t>
            </a:r>
            <a:r>
              <a:rPr lang="cs-CZ"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Núnovu</a:t>
            </a:r>
            <a:r>
              <a:rPr lang="cs-CZ"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dali Izraelci dědičný podíl mezi sebou</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(Jo</a:t>
            </a:r>
            <a:r>
              <a:rPr lang="cs-CZ" sz="1400"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zue</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19</a:t>
            </a:r>
            <a:r>
              <a:rPr lang="cs-CZ"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49)</a:t>
            </a:r>
          </a:p>
        </p:txBody>
      </p:sp>
      <p:sp>
        <p:nvSpPr>
          <p:cNvPr id="4" name="CuadroTexto 3">
            <a:extLst>
              <a:ext uri="{FF2B5EF4-FFF2-40B4-BE49-F238E27FC236}">
                <a16:creationId xmlns:a16="http://schemas.microsoft.com/office/drawing/2014/main" id="{B91B4DFB-44A0-9C12-296C-D9E713E9C690}"/>
              </a:ext>
            </a:extLst>
          </p:cNvPr>
          <p:cNvSpPr txBox="1"/>
          <p:nvPr/>
        </p:nvSpPr>
        <p:spPr>
          <a:xfrm>
            <a:off x="2200274" y="981075"/>
            <a:ext cx="6444474" cy="1015663"/>
          </a:xfrm>
          <a:prstGeom prst="rect">
            <a:avLst/>
          </a:prstGeom>
          <a:noFill/>
        </p:spPr>
        <p:txBody>
          <a:bodyPr wrap="square" rtlCol="0">
            <a:spAutoFit/>
          </a:bodyPr>
          <a:lstStyle/>
          <a:p>
            <a:pPr>
              <a:spcBef>
                <a:spcPts val="600"/>
              </a:spcBef>
            </a:pPr>
            <a:r>
              <a:rPr lang="es-ES" sz="2000" b="1" dirty="0"/>
              <a:t>Jako mladý muž byl Jozue vybrán Mojžíšem jako jeho pomocník. Ukázalo se, že je poslušný</a:t>
            </a:r>
            <a:r>
              <a:rPr lang="cs-CZ" sz="2000" b="1" dirty="0"/>
              <a:t>,</a:t>
            </a:r>
            <a:r>
              <a:rPr lang="es-ES" sz="2000" b="1" dirty="0"/>
              <a:t> statečný</a:t>
            </a:r>
            <a:r>
              <a:rPr lang="cs-CZ" sz="2000" b="1" dirty="0"/>
              <a:t>,</a:t>
            </a:r>
            <a:r>
              <a:rPr lang="es-ES" sz="2000" b="1" dirty="0"/>
              <a:t> věrný</a:t>
            </a:r>
            <a:r>
              <a:rPr lang="cs-CZ" sz="2000" b="1" dirty="0"/>
              <a:t>,</a:t>
            </a:r>
            <a:r>
              <a:rPr lang="es-ES" sz="2000" b="1" dirty="0"/>
              <a:t> vstřícný a miloval Boží věci (</a:t>
            </a:r>
            <a:r>
              <a:rPr lang="cs-CZ" sz="2000" b="1" dirty="0"/>
              <a:t>2. Mojžíšova</a:t>
            </a:r>
            <a:r>
              <a:rPr lang="es-ES" sz="2000" b="1" dirty="0"/>
              <a:t> 33,11).</a:t>
            </a:r>
          </a:p>
        </p:txBody>
      </p:sp>
      <p:graphicFrame>
        <p:nvGraphicFramePr>
          <p:cNvPr id="2" name="Diagrama 1">
            <a:extLst>
              <a:ext uri="{FF2B5EF4-FFF2-40B4-BE49-F238E27FC236}">
                <a16:creationId xmlns:a16="http://schemas.microsoft.com/office/drawing/2014/main" id="{AFAB17D6-86DF-5668-4B68-D83ADD576A02}"/>
              </a:ext>
            </a:extLst>
          </p:cNvPr>
          <p:cNvGraphicFramePr/>
          <p:nvPr>
            <p:extLst>
              <p:ext uri="{D42A27DB-BD31-4B8C-83A1-F6EECF244321}">
                <p14:modId xmlns:p14="http://schemas.microsoft.com/office/powerpoint/2010/main" val="478249760"/>
              </p:ext>
            </p:extLst>
          </p:nvPr>
        </p:nvGraphicFramePr>
        <p:xfrm>
          <a:off x="-4418" y="3997284"/>
          <a:ext cx="12191998" cy="2765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ersona con un vestido largo&#10;&#10;El contenido generado por IA puede ser incorrecto.">
            <a:extLst>
              <a:ext uri="{FF2B5EF4-FFF2-40B4-BE49-F238E27FC236}">
                <a16:creationId xmlns:a16="http://schemas.microsoft.com/office/drawing/2014/main" id="{0C34E00E-5A5D-5F55-694C-D8CA47ABE05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6557" y="1102202"/>
            <a:ext cx="1894316" cy="2765845"/>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5D832BD9-FA71-E800-05EE-6E2E879CEC63}"/>
              </a:ext>
            </a:extLst>
          </p:cNvPr>
          <p:cNvSpPr txBox="1"/>
          <p:nvPr/>
        </p:nvSpPr>
        <p:spPr>
          <a:xfrm>
            <a:off x="2200274" y="3612565"/>
            <a:ext cx="6315075" cy="400110"/>
          </a:xfrm>
          <a:prstGeom prst="rect">
            <a:avLst/>
          </a:prstGeom>
          <a:noFill/>
        </p:spPr>
        <p:txBody>
          <a:bodyPr wrap="square">
            <a:spAutoFit/>
          </a:bodyPr>
          <a:lstStyle/>
          <a:p>
            <a:pPr>
              <a:spcBef>
                <a:spcPts val="600"/>
              </a:spcBef>
            </a:pPr>
            <a:r>
              <a:rPr lang="es-ES" sz="2000" b="1" dirty="0"/>
              <a:t>Z jeho příběhu se dozvídáme, že:</a:t>
            </a:r>
          </a:p>
        </p:txBody>
      </p:sp>
      <p:sp>
        <p:nvSpPr>
          <p:cNvPr id="10" name="CuadroTexto 9">
            <a:extLst>
              <a:ext uri="{FF2B5EF4-FFF2-40B4-BE49-F238E27FC236}">
                <a16:creationId xmlns:a16="http://schemas.microsoft.com/office/drawing/2014/main" id="{6E6264F5-DBFA-BE82-DD89-258CD0A98433}"/>
              </a:ext>
            </a:extLst>
          </p:cNvPr>
          <p:cNvSpPr txBox="1"/>
          <p:nvPr/>
        </p:nvSpPr>
        <p:spPr>
          <a:xfrm>
            <a:off x="2200273" y="1996738"/>
            <a:ext cx="6315075" cy="1631216"/>
          </a:xfrm>
          <a:prstGeom prst="rect">
            <a:avLst/>
          </a:prstGeom>
          <a:noFill/>
        </p:spPr>
        <p:txBody>
          <a:bodyPr wrap="square">
            <a:spAutoFit/>
          </a:bodyPr>
          <a:lstStyle/>
          <a:p>
            <a:pPr>
              <a:spcBef>
                <a:spcPts val="600"/>
              </a:spcBef>
            </a:pPr>
            <a:r>
              <a:rPr lang="es-ES" sz="2000" b="1" dirty="0"/>
              <a:t>Když nadešel čas, aby si nárokoval své vlastní území, počkal, dokud všechny kmeny nezískají své dědictví, a vybral si "přebytečný podíl" [Timnah-sera] </a:t>
            </a:r>
            <a:r>
              <a:rPr lang="cs-CZ" sz="2000" b="1" dirty="0"/>
              <a:t>                          </a:t>
            </a:r>
            <a:r>
              <a:rPr lang="es-ES" sz="2000" b="1" dirty="0"/>
              <a:t>(Jozue 19</a:t>
            </a:r>
            <a:r>
              <a:rPr lang="cs-CZ" sz="2000" b="1" dirty="0"/>
              <a:t>,</a:t>
            </a:r>
            <a:r>
              <a:rPr lang="es-ES" sz="2000" b="1" dirty="0"/>
              <a:t>50), město poblíž Šíla, kde byla postavena svatyně.</a:t>
            </a:r>
          </a:p>
        </p:txBody>
      </p:sp>
    </p:spTree>
    <p:extLst>
      <p:ext uri="{BB962C8B-B14F-4D97-AF65-F5344CB8AC3E}">
        <p14:creationId xmlns:p14="http://schemas.microsoft.com/office/powerpoint/2010/main" val="1134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
                                            <p:graphicEl>
                                              <a:dgm id="{62999BC5-195A-46F1-98DE-237FBECB27E7}"/>
                                            </p:graphicEl>
                                          </p:spTgt>
                                        </p:tgtEl>
                                        <p:attrNameLst>
                                          <p:attrName>style.visibility</p:attrName>
                                        </p:attrNameLst>
                                      </p:cBhvr>
                                      <p:to>
                                        <p:strVal val="visible"/>
                                      </p:to>
                                    </p:set>
                                    <p:anim calcmode="lin" valueType="num">
                                      <p:cBhvr>
                                        <p:cTn id="42" dur="500" fill="hold"/>
                                        <p:tgtEl>
                                          <p:spTgt spid="2">
                                            <p:graphicEl>
                                              <a:dgm id="{62999BC5-195A-46F1-98DE-237FBECB27E7}"/>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62999BC5-195A-46F1-98DE-237FBECB27E7}"/>
                                            </p:graphicEl>
                                          </p:spTgt>
                                        </p:tgtEl>
                                        <p:attrNameLst>
                                          <p:attrName>ppt_h</p:attrName>
                                        </p:attrNameLst>
                                      </p:cBhvr>
                                      <p:tavLst>
                                        <p:tav tm="0">
                                          <p:val>
                                            <p:fltVal val="0"/>
                                          </p:val>
                                        </p:tav>
                                        <p:tav tm="100000">
                                          <p:val>
                                            <p:strVal val="#ppt_h"/>
                                          </p:val>
                                        </p:tav>
                                      </p:tavLst>
                                    </p:anim>
                                    <p:anim calcmode="lin" valueType="num">
                                      <p:cBhvr>
                                        <p:cTn id="44" dur="500" fill="hold"/>
                                        <p:tgtEl>
                                          <p:spTgt spid="2">
                                            <p:graphicEl>
                                              <a:dgm id="{62999BC5-195A-46F1-98DE-237FBECB27E7}"/>
                                            </p:graphicEl>
                                          </p:spTgt>
                                        </p:tgtEl>
                                        <p:attrNameLst>
                                          <p:attrName>style.rotation</p:attrName>
                                        </p:attrNameLst>
                                      </p:cBhvr>
                                      <p:tavLst>
                                        <p:tav tm="0">
                                          <p:val>
                                            <p:fltVal val="360"/>
                                          </p:val>
                                        </p:tav>
                                        <p:tav tm="100000">
                                          <p:val>
                                            <p:fltVal val="0"/>
                                          </p:val>
                                        </p:tav>
                                      </p:tavLst>
                                    </p:anim>
                                    <p:animEffect transition="in" filter="fade">
                                      <p:cBhvr>
                                        <p:cTn id="45" dur="500"/>
                                        <p:tgtEl>
                                          <p:spTgt spid="2">
                                            <p:graphicEl>
                                              <a:dgm id="{62999BC5-195A-46F1-98DE-237FBECB27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2">
                                            <p:graphicEl>
                                              <a:dgm id="{CD3EC9D1-B914-4A94-9073-BBD619FDAE34}"/>
                                            </p:graphicEl>
                                          </p:spTgt>
                                        </p:tgtEl>
                                        <p:attrNameLst>
                                          <p:attrName>style.visibility</p:attrName>
                                        </p:attrNameLst>
                                      </p:cBhvr>
                                      <p:to>
                                        <p:strVal val="visible"/>
                                      </p:to>
                                    </p:set>
                                    <p:anim calcmode="lin" valueType="num">
                                      <p:cBhvr>
                                        <p:cTn id="50" dur="500" fill="hold"/>
                                        <p:tgtEl>
                                          <p:spTgt spid="2">
                                            <p:graphicEl>
                                              <a:dgm id="{CD3EC9D1-B914-4A94-9073-BBD619FDAE34}"/>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CD3EC9D1-B914-4A94-9073-BBD619FDAE34}"/>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CD3EC9D1-B914-4A94-9073-BBD619FDAE34}"/>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CD3EC9D1-B914-4A94-9073-BBD619FDAE3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
                                            <p:graphicEl>
                                              <a:dgm id="{B791761E-D005-4276-BFBD-78605CE50BF5}"/>
                                            </p:graphicEl>
                                          </p:spTgt>
                                        </p:tgtEl>
                                        <p:attrNameLst>
                                          <p:attrName>style.visibility</p:attrName>
                                        </p:attrNameLst>
                                      </p:cBhvr>
                                      <p:to>
                                        <p:strVal val="visible"/>
                                      </p:to>
                                    </p:set>
                                    <p:anim calcmode="lin" valueType="num">
                                      <p:cBhvr>
                                        <p:cTn id="58" dur="500" fill="hold"/>
                                        <p:tgtEl>
                                          <p:spTgt spid="2">
                                            <p:graphicEl>
                                              <a:dgm id="{B791761E-D005-4276-BFBD-78605CE50BF5}"/>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B791761E-D005-4276-BFBD-78605CE50BF5}"/>
                                            </p:graphicEl>
                                          </p:spTgt>
                                        </p:tgtEl>
                                        <p:attrNameLst>
                                          <p:attrName>ppt_h</p:attrName>
                                        </p:attrNameLst>
                                      </p:cBhvr>
                                      <p:tavLst>
                                        <p:tav tm="0">
                                          <p:val>
                                            <p:fltVal val="0"/>
                                          </p:val>
                                        </p:tav>
                                        <p:tav tm="100000">
                                          <p:val>
                                            <p:strVal val="#ppt_h"/>
                                          </p:val>
                                        </p:tav>
                                      </p:tavLst>
                                    </p:anim>
                                    <p:anim calcmode="lin" valueType="num">
                                      <p:cBhvr>
                                        <p:cTn id="60" dur="500" fill="hold"/>
                                        <p:tgtEl>
                                          <p:spTgt spid="2">
                                            <p:graphicEl>
                                              <a:dgm id="{B791761E-D005-4276-BFBD-78605CE50BF5}"/>
                                            </p:graphicEl>
                                          </p:spTgt>
                                        </p:tgtEl>
                                        <p:attrNameLst>
                                          <p:attrName>style.rotation</p:attrName>
                                        </p:attrNameLst>
                                      </p:cBhvr>
                                      <p:tavLst>
                                        <p:tav tm="0">
                                          <p:val>
                                            <p:fltVal val="360"/>
                                          </p:val>
                                        </p:tav>
                                        <p:tav tm="100000">
                                          <p:val>
                                            <p:fltVal val="0"/>
                                          </p:val>
                                        </p:tav>
                                      </p:tavLst>
                                    </p:anim>
                                    <p:animEffect transition="in" filter="fade">
                                      <p:cBhvr>
                                        <p:cTn id="61" dur="500"/>
                                        <p:tgtEl>
                                          <p:spTgt spid="2">
                                            <p:graphicEl>
                                              <a:dgm id="{B791761E-D005-4276-BFBD-78605CE50BF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
                                            <p:graphicEl>
                                              <a:dgm id="{DDBEDA38-D464-4DF7-BCB0-09E9A2DC813E}"/>
                                            </p:graphicEl>
                                          </p:spTgt>
                                        </p:tgtEl>
                                        <p:attrNameLst>
                                          <p:attrName>style.visibility</p:attrName>
                                        </p:attrNameLst>
                                      </p:cBhvr>
                                      <p:to>
                                        <p:strVal val="visible"/>
                                      </p:to>
                                    </p:set>
                                    <p:anim calcmode="lin" valueType="num">
                                      <p:cBhvr>
                                        <p:cTn id="66" dur="500" fill="hold"/>
                                        <p:tgtEl>
                                          <p:spTgt spid="2">
                                            <p:graphicEl>
                                              <a:dgm id="{DDBEDA38-D464-4DF7-BCB0-09E9A2DC813E}"/>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DDBEDA38-D464-4DF7-BCB0-09E9A2DC813E}"/>
                                            </p:graphicEl>
                                          </p:spTgt>
                                        </p:tgtEl>
                                        <p:attrNameLst>
                                          <p:attrName>ppt_h</p:attrName>
                                        </p:attrNameLst>
                                      </p:cBhvr>
                                      <p:tavLst>
                                        <p:tav tm="0">
                                          <p:val>
                                            <p:fltVal val="0"/>
                                          </p:val>
                                        </p:tav>
                                        <p:tav tm="100000">
                                          <p:val>
                                            <p:strVal val="#ppt_h"/>
                                          </p:val>
                                        </p:tav>
                                      </p:tavLst>
                                    </p:anim>
                                    <p:anim calcmode="lin" valueType="num">
                                      <p:cBhvr>
                                        <p:cTn id="68" dur="500" fill="hold"/>
                                        <p:tgtEl>
                                          <p:spTgt spid="2">
                                            <p:graphicEl>
                                              <a:dgm id="{DDBEDA38-D464-4DF7-BCB0-09E9A2DC813E}"/>
                                            </p:graphicEl>
                                          </p:spTgt>
                                        </p:tgtEl>
                                        <p:attrNameLst>
                                          <p:attrName>style.rotation</p:attrName>
                                        </p:attrNameLst>
                                      </p:cBhvr>
                                      <p:tavLst>
                                        <p:tav tm="0">
                                          <p:val>
                                            <p:fltVal val="360"/>
                                          </p:val>
                                        </p:tav>
                                        <p:tav tm="100000">
                                          <p:val>
                                            <p:fltVal val="0"/>
                                          </p:val>
                                        </p:tav>
                                      </p:tavLst>
                                    </p:anim>
                                    <p:animEffect transition="in" filter="fade">
                                      <p:cBhvr>
                                        <p:cTn id="69" dur="500"/>
                                        <p:tgtEl>
                                          <p:spTgt spid="2">
                                            <p:graphicEl>
                                              <a:dgm id="{DDBEDA38-D464-4DF7-BCB0-09E9A2DC813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2">
                                            <p:graphicEl>
                                              <a:dgm id="{BE48992A-E860-4C40-A1D4-500F6D3DD78C}"/>
                                            </p:graphicEl>
                                          </p:spTgt>
                                        </p:tgtEl>
                                        <p:attrNameLst>
                                          <p:attrName>style.visibility</p:attrName>
                                        </p:attrNameLst>
                                      </p:cBhvr>
                                      <p:to>
                                        <p:strVal val="visible"/>
                                      </p:to>
                                    </p:set>
                                    <p:anim calcmode="lin" valueType="num">
                                      <p:cBhvr>
                                        <p:cTn id="74" dur="500" fill="hold"/>
                                        <p:tgtEl>
                                          <p:spTgt spid="2">
                                            <p:graphicEl>
                                              <a:dgm id="{BE48992A-E860-4C40-A1D4-500F6D3DD78C}"/>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E48992A-E860-4C40-A1D4-500F6D3DD78C}"/>
                                            </p:graphicEl>
                                          </p:spTgt>
                                        </p:tgtEl>
                                        <p:attrNameLst>
                                          <p:attrName>ppt_h</p:attrName>
                                        </p:attrNameLst>
                                      </p:cBhvr>
                                      <p:tavLst>
                                        <p:tav tm="0">
                                          <p:val>
                                            <p:fltVal val="0"/>
                                          </p:val>
                                        </p:tav>
                                        <p:tav tm="100000">
                                          <p:val>
                                            <p:strVal val="#ppt_h"/>
                                          </p:val>
                                        </p:tav>
                                      </p:tavLst>
                                    </p:anim>
                                    <p:anim calcmode="lin" valueType="num">
                                      <p:cBhvr>
                                        <p:cTn id="76" dur="500" fill="hold"/>
                                        <p:tgtEl>
                                          <p:spTgt spid="2">
                                            <p:graphicEl>
                                              <a:dgm id="{BE48992A-E860-4C40-A1D4-500F6D3DD78C}"/>
                                            </p:graphicEl>
                                          </p:spTgt>
                                        </p:tgtEl>
                                        <p:attrNameLst>
                                          <p:attrName>style.rotation</p:attrName>
                                        </p:attrNameLst>
                                      </p:cBhvr>
                                      <p:tavLst>
                                        <p:tav tm="0">
                                          <p:val>
                                            <p:fltVal val="360"/>
                                          </p:val>
                                        </p:tav>
                                        <p:tav tm="100000">
                                          <p:val>
                                            <p:fltVal val="0"/>
                                          </p:val>
                                        </p:tav>
                                      </p:tavLst>
                                    </p:anim>
                                    <p:animEffect transition="in" filter="fade">
                                      <p:cBhvr>
                                        <p:cTn id="77" dur="500"/>
                                        <p:tgtEl>
                                          <p:spTgt spid="2">
                                            <p:graphicEl>
                                              <a:dgm id="{BE48992A-E860-4C40-A1D4-500F6D3DD7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p:bldSub>
          <a:bldDgm bld="one"/>
        </p:bldSub>
      </p:bldGraphic>
      <p:bldP spid="7" grpId="0"/>
      <p:bldP spid="10"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497</TotalTime>
  <Words>1331</Words>
  <Application>Microsoft Office PowerPoint</Application>
  <PresentationFormat>Panorámica</PresentationFormat>
  <Paragraphs>50</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Aptos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96</cp:revision>
  <dcterms:created xsi:type="dcterms:W3CDTF">2025-10-19T08:16:14Z</dcterms:created>
  <dcterms:modified xsi:type="dcterms:W3CDTF">2025-10-22T09:02:02Z</dcterms:modified>
</cp:coreProperties>
</file>