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cs-CZ" b="1" dirty="0">
              <a:effectLst>
                <a:outerShdw blurRad="38100" dist="38100" dir="2700000" algn="tl">
                  <a:srgbClr val="000000">
                    <a:alpha val="43137"/>
                  </a:srgbClr>
                </a:outerShdw>
              </a:effectLst>
            </a:rPr>
            <a:t>Eden a </a:t>
          </a:r>
          <a:r>
            <a:rPr lang="cs-CZ" b="1" dirty="0" err="1">
              <a:effectLst>
                <a:outerShdw blurRad="38100" dist="38100" dir="2700000" algn="tl">
                  <a:srgbClr val="000000">
                    <a:alpha val="43137"/>
                  </a:srgbClr>
                </a:outerShdw>
              </a:effectLst>
            </a:rPr>
            <a:t>Kanaan</a:t>
          </a:r>
          <a:endParaRPr lang="es-ES" b="1" dirty="0">
            <a:effectLst>
              <a:outerShdw blurRad="38100" dist="38100" dir="2700000" algn="tl">
                <a:srgbClr val="000000">
                  <a:alpha val="43137"/>
                </a:srgbClr>
              </a:outerShdw>
            </a:effectLst>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cs-CZ" b="1" dirty="0">
              <a:effectLst>
                <a:outerShdw blurRad="38100" dist="38100" dir="2700000" algn="tl">
                  <a:srgbClr val="000000">
                    <a:alpha val="43137"/>
                  </a:srgbClr>
                </a:outerShdw>
              </a:effectLst>
            </a:rPr>
            <a:t>Země jako dar</a:t>
          </a:r>
          <a:endParaRPr lang="es-ES"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cs-CZ" b="1" dirty="0">
              <a:effectLst>
                <a:outerShdw blurRad="38100" dist="38100" dir="2700000" algn="tl">
                  <a:srgbClr val="000000">
                    <a:alpha val="43137"/>
                  </a:srgbClr>
                </a:outerShdw>
              </a:effectLst>
            </a:rPr>
            <a:t>Darovaná země</a:t>
          </a:r>
          <a:endParaRPr lang="es-ES" b="1"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cs-CZ" b="1" dirty="0">
              <a:effectLst>
                <a:outerShdw blurRad="38100" dist="38100" dir="2700000" algn="tl">
                  <a:srgbClr val="000000">
                    <a:alpha val="43137"/>
                  </a:srgbClr>
                </a:outerShdw>
              </a:effectLst>
            </a:rPr>
            <a:t>Jubileum</a:t>
          </a:r>
          <a:endParaRPr lang="es-ES"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cs-CZ" b="1" dirty="0">
              <a:effectLst>
                <a:outerShdw blurRad="38100" dist="38100" dir="2700000" algn="tl">
                  <a:srgbClr val="000000">
                    <a:alpha val="43137"/>
                  </a:srgbClr>
                </a:outerShdw>
              </a:effectLst>
            </a:rPr>
            <a:t>Navrácení země</a:t>
          </a:r>
          <a:endParaRPr lang="es-ES"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cs-CZ" sz="2100" b="1" kern="1200" dirty="0">
              <a:effectLst>
                <a:outerShdw blurRad="38100" dist="38100" dir="2700000" algn="tl">
                  <a:srgbClr val="000000">
                    <a:alpha val="43137"/>
                  </a:srgbClr>
                </a:outerShdw>
              </a:effectLst>
            </a:rPr>
            <a:t>Eden a </a:t>
          </a:r>
          <a:r>
            <a:rPr lang="cs-CZ" sz="2100" b="1" kern="1200" dirty="0" err="1">
              <a:effectLst>
                <a:outerShdw blurRad="38100" dist="38100" dir="2700000" algn="tl">
                  <a:srgbClr val="000000">
                    <a:alpha val="43137"/>
                  </a:srgbClr>
                </a:outerShdw>
              </a:effectLst>
            </a:rPr>
            <a:t>Kanaan</a:t>
          </a:r>
          <a:endParaRPr lang="es-ES" sz="2100" b="1" kern="1200" dirty="0">
            <a:effectLst>
              <a:outerShdw blurRad="38100" dist="38100" dir="2700000" algn="tl">
                <a:srgbClr val="000000">
                  <a:alpha val="43137"/>
                </a:srgbClr>
              </a:outerShdw>
            </a:effectLst>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cs-CZ" sz="2100" b="1" kern="1200" dirty="0">
              <a:effectLst>
                <a:outerShdw blurRad="38100" dist="38100" dir="2700000" algn="tl">
                  <a:srgbClr val="000000">
                    <a:alpha val="43137"/>
                  </a:srgbClr>
                </a:outerShdw>
              </a:effectLst>
            </a:rPr>
            <a:t>Země jako dar</a:t>
          </a:r>
          <a:endParaRPr lang="es-ES" sz="2100" b="1" kern="1200" dirty="0">
            <a:effectLst>
              <a:outerShdw blurRad="38100" dist="38100" dir="2700000" algn="tl">
                <a:srgbClr val="000000">
                  <a:alpha val="43137"/>
                </a:srgbClr>
              </a:outerShdw>
            </a:effectLst>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cs-CZ" sz="2100" b="1" kern="1200" dirty="0">
              <a:effectLst>
                <a:outerShdw blurRad="38100" dist="38100" dir="2700000" algn="tl">
                  <a:srgbClr val="000000">
                    <a:alpha val="43137"/>
                  </a:srgbClr>
                </a:outerShdw>
              </a:effectLst>
            </a:rPr>
            <a:t>Darovaná země</a:t>
          </a:r>
          <a:endParaRPr lang="es-ES" sz="2100" b="1" kern="1200" dirty="0">
            <a:effectLst>
              <a:outerShdw blurRad="38100" dist="38100" dir="2700000" algn="tl">
                <a:srgbClr val="000000">
                  <a:alpha val="43137"/>
                </a:srgbClr>
              </a:outerShdw>
            </a:effectLst>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cs-CZ" sz="2100" b="1" kern="1200" dirty="0">
              <a:effectLst>
                <a:outerShdw blurRad="38100" dist="38100" dir="2700000" algn="tl">
                  <a:srgbClr val="000000">
                    <a:alpha val="43137"/>
                  </a:srgbClr>
                </a:outerShdw>
              </a:effectLst>
            </a:rPr>
            <a:t>Jubileum</a:t>
          </a:r>
          <a:endParaRPr lang="es-ES" sz="2100" b="1" kern="1200" dirty="0">
            <a:effectLst>
              <a:outerShdw blurRad="38100" dist="38100" dir="2700000" algn="tl">
                <a:srgbClr val="000000">
                  <a:alpha val="43137"/>
                </a:srgbClr>
              </a:outerShdw>
            </a:effectLst>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cs-CZ" sz="2100" b="1" kern="1200" dirty="0">
              <a:effectLst>
                <a:outerShdw blurRad="38100" dist="38100" dir="2700000" algn="tl">
                  <a:srgbClr val="000000">
                    <a:alpha val="43137"/>
                  </a:srgbClr>
                </a:outerShdw>
              </a:effectLst>
            </a:rPr>
            <a:t>Navrácení země</a:t>
          </a:r>
          <a:endParaRPr lang="es-ES"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26/10/2025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769441"/>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cs-CZ" sz="4400" b="1" spc="300" dirty="0">
                <a:ln/>
                <a:solidFill>
                  <a:srgbClr val="FFC000"/>
                </a:solidFill>
                <a:effectLst>
                  <a:outerShdw blurRad="38100" dist="38100" dir="2700000" algn="tl">
                    <a:srgbClr val="000000"/>
                  </a:outerShdw>
                </a:effectLst>
              </a:rPr>
              <a:t>DĚDICOVÉ SLIBŮ</a:t>
            </a:r>
            <a:endParaRPr lang="es-ES"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6422262" y="6427505"/>
            <a:ext cx="3487494" cy="338554"/>
          </a:xfrm>
          <a:prstGeom prst="rect">
            <a:avLst/>
          </a:prstGeom>
          <a:noFill/>
        </p:spPr>
        <p:txBody>
          <a:bodyPr wrap="none" rtlCol="0">
            <a:spAutoFit/>
          </a:bodyPr>
          <a:lstStyle/>
          <a:p>
            <a:pPr algn="r"/>
            <a:r>
              <a:rPr lang="es-ES" sz="1600" b="1" dirty="0">
                <a:solidFill>
                  <a:srgbClr val="BBE4FA"/>
                </a:solidFill>
                <a:effectLst>
                  <a:outerShdw blurRad="38100" dist="38100" dir="2700000" algn="tl">
                    <a:srgbClr val="000000">
                      <a:alpha val="43137"/>
                    </a:srgbClr>
                  </a:outerShdw>
                </a:effectLst>
              </a:rPr>
              <a:t>Le</a:t>
            </a:r>
            <a:r>
              <a:rPr lang="cs-CZ" sz="1600" b="1" dirty="0">
                <a:solidFill>
                  <a:srgbClr val="BBE4FA"/>
                </a:solidFill>
                <a:effectLst>
                  <a:outerShdw blurRad="38100" dist="38100" dir="2700000" algn="tl">
                    <a:srgbClr val="000000">
                      <a:alpha val="43137"/>
                    </a:srgbClr>
                  </a:outerShdw>
                </a:effectLst>
              </a:rPr>
              <a:t>k</a:t>
            </a:r>
            <a:r>
              <a:rPr lang="es-ES" sz="1600" b="1" dirty="0">
                <a:solidFill>
                  <a:srgbClr val="BBE4FA"/>
                </a:solidFill>
                <a:effectLst>
                  <a:outerShdw blurRad="38100" dist="38100" dir="2700000" algn="tl">
                    <a:srgbClr val="000000">
                      <a:alpha val="43137"/>
                    </a:srgbClr>
                  </a:outerShdw>
                </a:effectLst>
              </a:rPr>
              <a:t>c</a:t>
            </a:r>
            <a:r>
              <a:rPr lang="cs-CZ" sz="1600" b="1" dirty="0">
                <a:solidFill>
                  <a:srgbClr val="BBE4FA"/>
                </a:solidFill>
                <a:effectLst>
                  <a:outerShdw blurRad="38100" dist="38100" dir="2700000" algn="tl">
                    <a:srgbClr val="000000">
                      <a:alpha val="43137"/>
                    </a:srgbClr>
                  </a:outerShdw>
                </a:effectLst>
              </a:rPr>
              <a:t>e</a:t>
            </a:r>
            <a:r>
              <a:rPr lang="es-ES" sz="1600" b="1" dirty="0">
                <a:solidFill>
                  <a:srgbClr val="BBE4FA"/>
                </a:solidFill>
                <a:effectLst>
                  <a:outerShdw blurRad="38100" dist="38100" dir="2700000" algn="tl">
                    <a:srgbClr val="000000">
                      <a:alpha val="43137"/>
                    </a:srgbClr>
                  </a:outerShdw>
                </a:effectLst>
              </a:rPr>
              <a:t> 9 </a:t>
            </a:r>
            <a:r>
              <a:rPr lang="cs-CZ" sz="1600" b="1" dirty="0">
                <a:solidFill>
                  <a:srgbClr val="BBE4FA"/>
                </a:solidFill>
                <a:effectLst>
                  <a:outerShdw blurRad="38100" dist="38100" dir="2700000" algn="tl">
                    <a:srgbClr val="000000">
                      <a:alpha val="43137"/>
                    </a:srgbClr>
                  </a:outerShdw>
                </a:effectLst>
              </a:rPr>
              <a:t>od 23. do</a:t>
            </a:r>
            <a:r>
              <a:rPr lang="es-ES" sz="1600" b="1" dirty="0">
                <a:solidFill>
                  <a:srgbClr val="BBE4FA"/>
                </a:solidFill>
                <a:effectLst>
                  <a:outerShdw blurRad="38100" dist="38100" dir="2700000" algn="tl">
                    <a:srgbClr val="000000">
                      <a:alpha val="43137"/>
                    </a:srgbClr>
                  </a:outerShdw>
                </a:effectLst>
              </a:rPr>
              <a:t> 29</a:t>
            </a:r>
            <a:r>
              <a:rPr lang="cs-CZ" sz="1600" b="1" dirty="0">
                <a:solidFill>
                  <a:srgbClr val="BBE4FA"/>
                </a:solidFill>
                <a:effectLst>
                  <a:outerShdw blurRad="38100" dist="38100" dir="2700000" algn="tl">
                    <a:srgbClr val="000000">
                      <a:alpha val="43137"/>
                    </a:srgbClr>
                  </a:outerShdw>
                </a:effectLst>
              </a:rPr>
              <a:t>. listopadu</a:t>
            </a:r>
            <a:r>
              <a:rPr lang="es-ES" sz="1600" b="1" dirty="0">
                <a:solidFill>
                  <a:srgbClr val="BBE4FA"/>
                </a:solidFill>
                <a:effectLst>
                  <a:outerShdw blurRad="38100" dist="38100" dir="2700000" algn="tl">
                    <a:srgbClr val="000000">
                      <a:alpha val="43137"/>
                    </a:srgbClr>
                  </a:outerShdw>
                </a:effectLst>
              </a:rPr>
              <a:t>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5707792-8F22-5AF9-E37F-3B79C01D44D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126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4245371920"/>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s-ES"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s-ES"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s-ES"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s-ES"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es-ES"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707886"/>
          </a:xfrm>
          <a:prstGeom prst="rect">
            <a:avLst/>
          </a:prstGeom>
          <a:noFill/>
        </p:spPr>
        <p:txBody>
          <a:bodyPr wrap="square" rtlCol="0">
            <a:spAutoFit/>
          </a:bodyPr>
          <a:lstStyle/>
          <a:p>
            <a:pPr>
              <a:spcBef>
                <a:spcPts val="600"/>
              </a:spcBef>
            </a:pPr>
            <a:r>
              <a:rPr lang="es-ES" sz="2000" b="1" dirty="0"/>
              <a:t>Velká část knihy Jozue, kapitoly 13 až 21, pojednává o rozdělení kana</a:t>
            </a:r>
            <a:r>
              <a:rPr lang="cs-CZ" sz="2000" b="1" dirty="0"/>
              <a:t>a</a:t>
            </a:r>
            <a:r>
              <a:rPr lang="es-ES" sz="2000" b="1" dirty="0"/>
              <a:t>nské země mezi různé izraelské kmeny.</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s-ES" sz="2000" b="1" dirty="0"/>
                <a:t>12 </a:t>
              </a:r>
              <a:r>
                <a:rPr lang="cs-CZ" sz="2000" b="1" dirty="0"/>
                <a:t>IZRAELSKÝCH KMENŮ</a:t>
              </a:r>
              <a:endParaRPr lang="es-ES" sz="2000" b="1"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cs-CZ" sz="1400" b="1" dirty="0">
                  <a:solidFill>
                    <a:srgbClr val="108FD6"/>
                  </a:solidFill>
                </a:rPr>
                <a:t>Středozemní moře</a:t>
              </a:r>
              <a:endParaRPr lang="es-ES" sz="1400" b="1" dirty="0">
                <a:solidFill>
                  <a:srgbClr val="108FD6"/>
                </a:solidFill>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s-ES" sz="1200" b="1" dirty="0"/>
                <a:t>A</a:t>
              </a:r>
              <a:r>
                <a:rPr lang="cs-CZ" sz="1200" b="1" dirty="0"/>
                <a:t>Š</a:t>
              </a:r>
              <a:r>
                <a:rPr lang="es-ES" sz="1200" b="1" dirty="0"/>
                <a:t>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s-ES" sz="1200" b="1" dirty="0"/>
                <a:t>ZABULÓN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s-ES" sz="1200" b="1" dirty="0"/>
                <a:t>ISAC</a:t>
              </a:r>
              <a:r>
                <a:rPr lang="cs-CZ" sz="1200" b="1" dirty="0"/>
                <a:t>H</a:t>
              </a:r>
              <a:r>
                <a:rPr lang="es-ES" sz="1200" b="1" dirty="0"/>
                <a:t>AR</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947577" y="2165152"/>
              <a:ext cx="862298" cy="276999"/>
            </a:xfrm>
            <a:prstGeom prst="rect">
              <a:avLst/>
            </a:prstGeom>
            <a:noFill/>
          </p:spPr>
          <p:txBody>
            <a:bodyPr wrap="square" rtlCol="0">
              <a:spAutoFit/>
            </a:bodyPr>
            <a:lstStyle/>
            <a:p>
              <a:pPr algn="ctr"/>
              <a:r>
                <a:rPr lang="es-ES" sz="1200" b="1" dirty="0"/>
                <a:t>NEFTA</a:t>
              </a:r>
              <a:r>
                <a:rPr lang="cs-CZ" sz="1200" b="1" dirty="0"/>
                <a:t>L</a:t>
              </a:r>
              <a:r>
                <a:rPr lang="es-ES" sz="1200" b="1" dirty="0"/>
                <a:t>Í</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s-ES" sz="1200" b="1" dirty="0"/>
                <a:t>MANASÉS</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s-ES" sz="1200" b="1" dirty="0"/>
                <a:t>MANAS</a:t>
              </a:r>
              <a:r>
                <a:rPr lang="cs-CZ" sz="1200" b="1" dirty="0"/>
                <a:t>E</a:t>
              </a:r>
              <a:r>
                <a:rPr lang="es-ES" sz="1200" b="1" dirty="0"/>
                <a:t>S</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s-ES"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500186" y="3820268"/>
              <a:ext cx="814389" cy="276999"/>
            </a:xfrm>
            <a:prstGeom prst="rect">
              <a:avLst/>
            </a:prstGeom>
            <a:noFill/>
          </p:spPr>
          <p:txBody>
            <a:bodyPr wrap="square" rtlCol="0">
              <a:spAutoFit/>
            </a:bodyPr>
            <a:lstStyle/>
            <a:p>
              <a:pPr algn="ctr"/>
              <a:r>
                <a:rPr lang="es-ES" sz="1200" b="1" dirty="0"/>
                <a:t>EFRA</a:t>
              </a:r>
              <a:r>
                <a:rPr lang="cs-CZ" sz="1200" b="1" dirty="0"/>
                <a:t>JIM</a:t>
              </a:r>
              <a:endParaRPr lang="es-ES" sz="1200" b="1" dirty="0"/>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s-ES" sz="1400" b="1" dirty="0"/>
                <a:t>G</a:t>
              </a:r>
              <a:r>
                <a:rPr lang="cs-CZ" sz="1400" b="1" dirty="0"/>
                <a:t>Á</a:t>
              </a:r>
              <a:r>
                <a:rPr lang="es-ES" sz="1400" b="1" dirty="0"/>
                <a:t>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s-ES" sz="1100" b="1" dirty="0"/>
                <a:t>BENJAMÍN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s-ES" sz="1400" b="1" dirty="0"/>
                <a:t>JUDÁ</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s-ES" sz="1400" b="1" dirty="0"/>
                <a:t>R</a:t>
              </a:r>
              <a:r>
                <a:rPr lang="cs-CZ" sz="1400" b="1" dirty="0"/>
                <a:t>Ú</a:t>
              </a:r>
              <a:r>
                <a:rPr lang="es-ES" sz="1400" b="1" dirty="0"/>
                <a:t>B</a:t>
              </a:r>
              <a:r>
                <a:rPr lang="cs-CZ" sz="1400" b="1" dirty="0"/>
                <a:t>E</a:t>
              </a:r>
              <a:r>
                <a:rPr lang="es-ES" sz="1400" b="1" dirty="0"/>
                <a:t>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cs-CZ" sz="1200" b="1" dirty="0"/>
                <a:t>Š</a:t>
              </a:r>
              <a:r>
                <a:rPr lang="es-ES" sz="1200" b="1" dirty="0"/>
                <a:t>IMEÓN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707886"/>
          </a:xfrm>
          <a:prstGeom prst="rect">
            <a:avLst/>
          </a:prstGeom>
          <a:noFill/>
        </p:spPr>
        <p:txBody>
          <a:bodyPr wrap="square">
            <a:spAutoFit/>
          </a:bodyPr>
          <a:lstStyle/>
          <a:p>
            <a:pPr>
              <a:spcBef>
                <a:spcPts val="600"/>
              </a:spcBef>
            </a:pPr>
            <a:r>
              <a:rPr lang="es-ES" sz="2000" b="1" dirty="0"/>
              <a:t>Ježíšova smrt nás ujišťuje, že jsme již zdědili zemi, kterou Adam a Eva kdysi ztratili. Stále jsme však "zajatci naděje", že ji obdržíme.</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038163"/>
            <a:ext cx="7644568" cy="1015663"/>
          </a:xfrm>
          <a:prstGeom prst="rect">
            <a:avLst/>
          </a:prstGeom>
          <a:noFill/>
        </p:spPr>
        <p:txBody>
          <a:bodyPr wrap="square">
            <a:spAutoFit/>
          </a:bodyPr>
          <a:lstStyle/>
          <a:p>
            <a:pPr>
              <a:spcBef>
                <a:spcPts val="600"/>
              </a:spcBef>
            </a:pPr>
            <a:r>
              <a:rPr lang="es-ES" sz="2000" b="1" dirty="0"/>
              <a:t>Mezi odkazy na místa, národy a kmeny můžeme vidět zemi, která již byla dědictvím Izraele, ale kterou zároveň ještě plně nevlastnili.</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cs-CZ"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EDEN A KANAAN</a:t>
            </a:r>
            <a:endPar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584775"/>
          </a:xfrm>
          <a:prstGeom prst="rect">
            <a:avLst/>
          </a:prstGeom>
          <a:noFill/>
        </p:spPr>
        <p:txBody>
          <a:bodyPr wrap="square">
            <a:spAutoFit/>
          </a:bodyPr>
          <a:lstStyle/>
          <a:p>
            <a:pPr algn="ctr"/>
            <a:r>
              <a:rPr lang="es-ES"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cs-CZ" b="1" dirty="0">
                <a:solidFill>
                  <a:srgbClr val="D5DEFE"/>
                </a:solidFill>
                <a:effectLst>
                  <a:outerShdw blurRad="38100" dist="38100" dir="2700000" algn="tl">
                    <a:srgbClr val="000000">
                      <a:alpha val="43137"/>
                    </a:srgbClr>
                  </a:outerShdw>
                </a:effectLst>
                <a:latin typeface="Comic Sans MS" panose="030F0702030302020204" pitchFamily="66" charset="0"/>
              </a:rPr>
              <a:t>Proto jej Hospodin Bůh vyhnal ze zahrady v Edenu, aby obdělával zemi, z níž byl vzat</a:t>
            </a:r>
            <a:r>
              <a:rPr lang="es-ES"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cs-CZ" sz="1400" b="1" dirty="0">
                <a:solidFill>
                  <a:srgbClr val="D5DEFE"/>
                </a:solidFill>
                <a:effectLst>
                  <a:outerShdw blurRad="38100" dist="38100" dir="2700000" algn="tl">
                    <a:srgbClr val="000000">
                      <a:alpha val="43137"/>
                    </a:srgbClr>
                  </a:outerShdw>
                </a:effectLst>
                <a:latin typeface="Comic Sans MS" panose="030F0702030302020204" pitchFamily="66" charset="0"/>
              </a:rPr>
              <a:t>1. Mojžíšova</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 3</a:t>
            </a:r>
            <a:r>
              <a:rPr lang="cs-CZ"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66460" y="2288259"/>
            <a:ext cx="5872944" cy="707886"/>
          </a:xfrm>
          <a:prstGeom prst="rect">
            <a:avLst/>
          </a:prstGeom>
          <a:noFill/>
        </p:spPr>
        <p:txBody>
          <a:bodyPr wrap="square" rtlCol="0">
            <a:spAutoFit/>
          </a:bodyPr>
          <a:lstStyle/>
          <a:p>
            <a:pPr>
              <a:spcBef>
                <a:spcPts val="600"/>
              </a:spcBef>
            </a:pPr>
            <a:r>
              <a:rPr lang="es-ES" sz="2000" b="1" dirty="0"/>
              <a:t>Když neposlechli Boha, byli odtamtud vyhnáni</a:t>
            </a:r>
            <a:r>
              <a:rPr lang="cs-CZ" sz="2000" b="1" dirty="0"/>
              <a:t>              </a:t>
            </a:r>
            <a:r>
              <a:rPr lang="es-ES" sz="2000" b="1" dirty="0"/>
              <a:t> (</a:t>
            </a:r>
            <a:r>
              <a:rPr lang="cs-CZ" sz="2000" b="1" dirty="0"/>
              <a:t>1. Mojžíšova</a:t>
            </a:r>
            <a:r>
              <a:rPr lang="es-ES" sz="2000" b="1" dirty="0"/>
              <a:t> 3,23). Ztratili kontrolu nad Zemí.</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3148" y="3149798"/>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1344" y="2311573"/>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51065" y="1295910"/>
            <a:ext cx="7469661" cy="1015663"/>
          </a:xfrm>
          <a:prstGeom prst="rect">
            <a:avLst/>
          </a:prstGeom>
          <a:noFill/>
        </p:spPr>
        <p:txBody>
          <a:bodyPr wrap="square">
            <a:spAutoFit/>
          </a:bodyPr>
          <a:lstStyle/>
          <a:p>
            <a:pPr>
              <a:spcBef>
                <a:spcPts val="600"/>
              </a:spcBef>
            </a:pPr>
            <a:r>
              <a:rPr lang="pt-BR" sz="2000" b="1" dirty="0"/>
              <a:t>Bůh ustanovil Adama a Evu jako vládce tohoto světa</a:t>
            </a:r>
            <a:br>
              <a:rPr lang="es-ES" sz="2000" b="1" dirty="0"/>
            </a:br>
            <a:r>
              <a:rPr lang="es-ES" sz="2000" b="1" dirty="0"/>
              <a:t>(</a:t>
            </a:r>
            <a:r>
              <a:rPr lang="cs-CZ" sz="2000" b="1" dirty="0"/>
              <a:t>1</a:t>
            </a:r>
            <a:r>
              <a:rPr lang="es-ES" sz="2000" b="1" dirty="0"/>
              <a:t>.</a:t>
            </a:r>
            <a:r>
              <a:rPr lang="cs-CZ" sz="2000" b="1" dirty="0"/>
              <a:t> Mojžíšova</a:t>
            </a:r>
            <a:r>
              <a:rPr lang="es-ES" sz="2000" b="1" dirty="0"/>
              <a:t> 1</a:t>
            </a:r>
            <a:r>
              <a:rPr lang="cs-CZ" sz="2000" b="1" dirty="0"/>
              <a:t>,</a:t>
            </a:r>
            <a:r>
              <a:rPr lang="es-ES" sz="2000" b="1" dirty="0"/>
              <a:t>27-28), a umístil je </a:t>
            </a:r>
            <a:r>
              <a:rPr lang="cs-CZ" sz="2000" b="1" dirty="0"/>
              <a:t>do</a:t>
            </a:r>
            <a:r>
              <a:rPr lang="es-ES" sz="2000" b="1" dirty="0"/>
              <a:t> zahrad</a:t>
            </a:r>
            <a:r>
              <a:rPr lang="cs-CZ" sz="2000" b="1" dirty="0"/>
              <a:t>y</a:t>
            </a:r>
            <a:r>
              <a:rPr lang="es-ES" sz="2000" b="1" dirty="0"/>
              <a:t> Eden</a:t>
            </a:r>
            <a:r>
              <a:rPr lang="cs-CZ" sz="2000" b="1" dirty="0"/>
              <a:t>                                </a:t>
            </a:r>
            <a:r>
              <a:rPr lang="es-ES" sz="2000" b="1" dirty="0"/>
              <a:t> (</a:t>
            </a:r>
            <a:r>
              <a:rPr lang="cs-CZ" sz="2000" b="1" dirty="0"/>
              <a:t>1</a:t>
            </a:r>
            <a:r>
              <a:rPr lang="es-ES" sz="2000" b="1" dirty="0"/>
              <a:t>.</a:t>
            </a:r>
            <a:r>
              <a:rPr lang="cs-CZ" sz="2000" b="1" dirty="0"/>
              <a:t> Mojžíšova</a:t>
            </a:r>
            <a:r>
              <a:rPr lang="es-ES" sz="2000" b="1" dirty="0"/>
              <a:t> 2</a:t>
            </a:r>
            <a:r>
              <a:rPr lang="cs-CZ" sz="2000" b="1" dirty="0"/>
              <a:t>,</a:t>
            </a:r>
            <a:r>
              <a:rPr lang="es-ES" sz="2000" b="1" dirty="0"/>
              <a:t>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es-ES" sz="2000" b="1" dirty="0"/>
              <a:t>Neposlušnost Izraele způsobila změnu v původních plánech. Bůh vzbudil ze skal syny Abrahamovy, aby zdědili jeho zaslíbení: nás</a:t>
            </a:r>
            <a:r>
              <a:rPr lang="cs-CZ" sz="2000" b="1" dirty="0"/>
              <a:t>                                                           </a:t>
            </a:r>
            <a:r>
              <a:rPr lang="es-ES" sz="2000" b="1" dirty="0"/>
              <a:t> (L</a:t>
            </a:r>
            <a:r>
              <a:rPr lang="cs-CZ" sz="2000" b="1" dirty="0" err="1"/>
              <a:t>ukáš</a:t>
            </a:r>
            <a:r>
              <a:rPr lang="es-ES" sz="2000" b="1" dirty="0"/>
              <a:t> 3</a:t>
            </a:r>
            <a:r>
              <a:rPr lang="cs-CZ" sz="2000" b="1" dirty="0"/>
              <a:t>,</a:t>
            </a:r>
            <a:r>
              <a:rPr lang="es-ES" sz="2000" b="1" dirty="0"/>
              <a:t>8;</a:t>
            </a:r>
            <a:r>
              <a:rPr lang="cs-CZ" sz="2000" b="1" dirty="0"/>
              <a:t> list</a:t>
            </a:r>
            <a:r>
              <a:rPr lang="es-ES" sz="2000" b="1" dirty="0"/>
              <a:t> Ž</a:t>
            </a:r>
            <a:r>
              <a:rPr lang="cs-CZ" sz="2000" b="1" dirty="0"/>
              <a:t>i</a:t>
            </a:r>
            <a:r>
              <a:rPr lang="es-ES" sz="2000" b="1" dirty="0"/>
              <a:t>d</a:t>
            </a:r>
            <a:r>
              <a:rPr lang="cs-CZ" sz="2000" b="1" dirty="0" err="1"/>
              <a:t>ům</a:t>
            </a:r>
            <a:r>
              <a:rPr lang="es-ES" sz="2000" b="1" dirty="0"/>
              <a:t> 6</a:t>
            </a:r>
            <a:r>
              <a:rPr lang="cs-CZ" sz="2000" b="1" dirty="0"/>
              <a:t>,</a:t>
            </a:r>
            <a:r>
              <a:rPr lang="es-ES" sz="2000" b="1" dirty="0"/>
              <a:t>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4998" y="4562834"/>
            <a:ext cx="6134406" cy="1015663"/>
          </a:xfrm>
          <a:prstGeom prst="rect">
            <a:avLst/>
          </a:prstGeom>
          <a:noFill/>
        </p:spPr>
        <p:txBody>
          <a:bodyPr wrap="square">
            <a:spAutoFit/>
          </a:bodyPr>
          <a:lstStyle/>
          <a:p>
            <a:pPr>
              <a:spcBef>
                <a:spcPts val="600"/>
              </a:spcBef>
            </a:pPr>
            <a:r>
              <a:rPr lang="es-ES" sz="2000" b="1" dirty="0"/>
              <a:t>Postupně se vlastnictví rozšířilo na celou zemi, protože poznání Boha se dostalo ke každému lidu </a:t>
            </a:r>
            <a:r>
              <a:rPr lang="cs-CZ" sz="2000" b="1" dirty="0"/>
              <a:t>            </a:t>
            </a:r>
            <a:r>
              <a:rPr lang="es-ES" sz="2000" b="1" dirty="0"/>
              <a:t>a národu (I</a:t>
            </a:r>
            <a:r>
              <a:rPr lang="cs-CZ" sz="2000" b="1" dirty="0" err="1"/>
              <a:t>zaiáš</a:t>
            </a:r>
            <a:r>
              <a:rPr lang="es-ES" sz="2000" b="1" dirty="0"/>
              <a:t> 11</a:t>
            </a:r>
            <a:r>
              <a:rPr lang="cs-CZ" sz="2000" b="1" dirty="0"/>
              <a:t>,</a:t>
            </a:r>
            <a:r>
              <a:rPr lang="es-ES" sz="2000" b="1" dirty="0"/>
              <a:t>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5878013" cy="1323439"/>
          </a:xfrm>
          <a:prstGeom prst="rect">
            <a:avLst/>
          </a:prstGeom>
          <a:noFill/>
        </p:spPr>
        <p:txBody>
          <a:bodyPr wrap="square">
            <a:spAutoFit/>
          </a:bodyPr>
          <a:lstStyle/>
          <a:p>
            <a:pPr>
              <a:spcBef>
                <a:spcPts val="600"/>
              </a:spcBef>
            </a:pPr>
            <a:r>
              <a:rPr lang="es-ES" sz="2000" b="1" dirty="0"/>
              <a:t>Bůh však pro lidstvo vymyslel plán, jak ztracenou zemi získat zpět. V první fázi daroval Abrahamovi, Izákovi a Jákobovi malý kousek země: Kana</a:t>
            </a:r>
            <a:r>
              <a:rPr lang="cs-CZ" sz="2000" b="1" dirty="0"/>
              <a:t>a</a:t>
            </a:r>
            <a:r>
              <a:rPr lang="es-ES" sz="2000" b="1" dirty="0"/>
              <a:t>n</a:t>
            </a:r>
            <a:r>
              <a:rPr lang="cs-CZ" sz="2000" b="1" dirty="0"/>
              <a:t>     </a:t>
            </a:r>
            <a:r>
              <a:rPr lang="es-ES" sz="2000" b="1" dirty="0"/>
              <a:t> (</a:t>
            </a:r>
            <a:r>
              <a:rPr lang="cs-CZ" sz="2000" b="1" dirty="0"/>
              <a:t>1. Mojžíšova</a:t>
            </a:r>
            <a:r>
              <a:rPr lang="es-ES" sz="2000" b="1" dirty="0"/>
              <a:t>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41705" y="-9268"/>
            <a:ext cx="12191999" cy="769441"/>
          </a:xfrm>
          <a:prstGeom prst="rect">
            <a:avLst/>
          </a:prstGeom>
          <a:noFill/>
        </p:spPr>
        <p:txBody>
          <a:bodyPr wrap="square">
            <a:spAutoFit/>
          </a:bodyPr>
          <a:lstStyle/>
          <a:p>
            <a:pPr algn="ctr"/>
            <a:r>
              <a:rPr lang="cs-CZ" sz="4400" b="1" spc="600" dirty="0">
                <a:ln w="6600">
                  <a:solidFill>
                    <a:schemeClr val="accent5"/>
                  </a:solidFill>
                  <a:prstDash val="solid"/>
                </a:ln>
                <a:solidFill>
                  <a:srgbClr val="FFFFFF"/>
                </a:solidFill>
                <a:effectLst>
                  <a:outerShdw dist="38100" dir="2700000" algn="tl" rotWithShape="0">
                    <a:schemeClr val="accent5"/>
                  </a:outerShdw>
                </a:effectLst>
              </a:rPr>
              <a:t>ZEMĚ JAKO DAR</a:t>
            </a:r>
            <a:endParaRPr lang="es-ES" sz="4400" b="1" spc="600" dirty="0">
              <a:ln w="6600">
                <a:solidFill>
                  <a:schemeClr val="accent5"/>
                </a:solidFill>
                <a:prstDash val="solid"/>
              </a:ln>
              <a:solidFill>
                <a:srgbClr val="FFFFFF"/>
              </a:solidFill>
              <a:effectLst>
                <a:outerShdw dist="38100" dir="2700000" algn="tl" rotWithShape="0">
                  <a:schemeClr val="accent5"/>
                </a:outerShdw>
              </a:effectLst>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07886"/>
          </a:xfrm>
          <a:prstGeom prst="rect">
            <a:avLst/>
          </a:prstGeom>
          <a:noFill/>
        </p:spPr>
        <p:txBody>
          <a:bodyPr wrap="square">
            <a:spAutoFit/>
          </a:bodyPr>
          <a:lstStyle/>
          <a:p>
            <a:pPr lvl="0">
              <a:spcBef>
                <a:spcPts val="600"/>
              </a:spcBef>
              <a:defRPr/>
            </a:pPr>
            <a:r>
              <a:rPr lang="es-ES" sz="2000" b="1" dirty="0">
                <a:solidFill>
                  <a:prstClr val="black"/>
                </a:solidFill>
              </a:rPr>
              <a:t>Stejně jako Adam a Eva neudělali nic, čím by si zasloužili vlastnictví zahrady Eden, Abraham a jeho potomci také neudělali nic, aby si zaslíbili zaslíbenou zemi. Byl to dar od Boha.</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614235"/>
            <a:ext cx="10353675"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cs-CZ"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Hospodinova je země se vším, co je na ní, svět i ti, kdo na něm sídlí</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cs-CZ"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Ž</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alm 24</a:t>
            </a:r>
            <a:r>
              <a:rPr lang="cs-CZ"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62997"/>
            <a:ext cx="7478343" cy="1015663"/>
          </a:xfrm>
          <a:prstGeom prst="rect">
            <a:avLst/>
          </a:prstGeom>
          <a:noFill/>
        </p:spPr>
        <p:txBody>
          <a:bodyPr wrap="square">
            <a:spAutoFit/>
          </a:bodyPr>
          <a:lstStyle/>
          <a:p>
            <a:pPr lvl="0">
              <a:spcBef>
                <a:spcPts val="600"/>
              </a:spcBef>
              <a:defRPr/>
            </a:pPr>
            <a:r>
              <a:rPr lang="es-ES" sz="2000" b="1" dirty="0">
                <a:solidFill>
                  <a:prstClr val="black"/>
                </a:solidFill>
              </a:rPr>
              <a:t>Tento dar můžeme přirovnat k pronajatému domu. I když Izrael mohl žít v Kanaánu, země byla stále v Božím vlastnictví</a:t>
            </a:r>
            <a:r>
              <a:rPr lang="cs-CZ" sz="2000" b="1" dirty="0">
                <a:solidFill>
                  <a:prstClr val="black"/>
                </a:solidFill>
              </a:rPr>
              <a:t>                 </a:t>
            </a:r>
            <a:r>
              <a:rPr lang="es-ES" sz="2000" b="1" dirty="0">
                <a:solidFill>
                  <a:prstClr val="black"/>
                </a:solidFill>
              </a:rPr>
              <a:t> (Ž</a:t>
            </a:r>
            <a:r>
              <a:rPr lang="cs-CZ" sz="2000" b="1" dirty="0">
                <a:solidFill>
                  <a:prstClr val="black"/>
                </a:solidFill>
              </a:rPr>
              <a:t>alm</a:t>
            </a:r>
            <a:r>
              <a:rPr lang="es-ES" sz="2000" b="1" dirty="0">
                <a:solidFill>
                  <a:prstClr val="black"/>
                </a:solidFill>
              </a:rPr>
              <a:t> 24</a:t>
            </a:r>
            <a:r>
              <a:rPr lang="cs-CZ" sz="2000" b="1" dirty="0">
                <a:solidFill>
                  <a:prstClr val="black"/>
                </a:solidFill>
              </a:rPr>
              <a:t>,</a:t>
            </a:r>
            <a:r>
              <a:rPr lang="es-ES" sz="2000" b="1" dirty="0">
                <a:solidFill>
                  <a:prstClr val="black"/>
                </a:solidFill>
              </a:rPr>
              <a:t>1).</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936036" y="4079341"/>
            <a:ext cx="2972147" cy="2862322"/>
          </a:xfrm>
          <a:prstGeom prst="rect">
            <a:avLst/>
          </a:prstGeom>
          <a:noFill/>
        </p:spPr>
        <p:txBody>
          <a:bodyPr wrap="square">
            <a:spAutoFit/>
          </a:bodyPr>
          <a:lstStyle/>
          <a:p>
            <a:pPr lvl="0">
              <a:spcBef>
                <a:spcPts val="600"/>
              </a:spcBef>
              <a:defRPr/>
            </a:pPr>
            <a:r>
              <a:rPr lang="es-ES" sz="2000" b="1" dirty="0">
                <a:solidFill>
                  <a:prstClr val="black"/>
                </a:solidFill>
              </a:rPr>
              <a:t>Stejně jako v Edenu,</a:t>
            </a:r>
            <a:r>
              <a:rPr lang="cs-CZ" sz="2000" b="1" dirty="0">
                <a:solidFill>
                  <a:prstClr val="black"/>
                </a:solidFill>
              </a:rPr>
              <a:t>       </a:t>
            </a:r>
            <a:r>
              <a:rPr lang="es-ES" sz="2000" b="1" dirty="0">
                <a:solidFill>
                  <a:prstClr val="black"/>
                </a:solidFill>
              </a:rPr>
              <a:t> i zde byla jedna renta, kterou bylo třeba "zaplatit": poslušnost (</a:t>
            </a:r>
            <a:r>
              <a:rPr lang="cs-CZ" sz="2000" b="1" dirty="0">
                <a:solidFill>
                  <a:prstClr val="black"/>
                </a:solidFill>
              </a:rPr>
              <a:t>3. </a:t>
            </a:r>
            <a:r>
              <a:rPr lang="cs-CZ" sz="2000" b="1" dirty="0" err="1">
                <a:solidFill>
                  <a:prstClr val="black"/>
                </a:solidFill>
              </a:rPr>
              <a:t>Moljžíšova</a:t>
            </a:r>
            <a:r>
              <a:rPr lang="es-ES" sz="2000" b="1" dirty="0">
                <a:solidFill>
                  <a:prstClr val="black"/>
                </a:solidFill>
              </a:rPr>
              <a:t> 20,22). Byla to opravdu otázka vztahu: milovat Boha a těšit se z Jeho požehnání.</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262444" y="2759610"/>
            <a:ext cx="7618642" cy="1015663"/>
          </a:xfrm>
          <a:prstGeom prst="rect">
            <a:avLst/>
          </a:prstGeom>
          <a:noFill/>
        </p:spPr>
        <p:txBody>
          <a:bodyPr wrap="square">
            <a:spAutoFit/>
          </a:bodyPr>
          <a:lstStyle/>
          <a:p>
            <a:pPr lvl="0">
              <a:spcBef>
                <a:spcPts val="600"/>
              </a:spcBef>
              <a:defRPr/>
            </a:pPr>
            <a:r>
              <a:rPr lang="es-ES" sz="2000" b="1" dirty="0">
                <a:solidFill>
                  <a:prstClr val="black"/>
                </a:solidFill>
              </a:rPr>
              <a:t>Majitel domu je ten, kdo se stará o údržbu střechy, potrubí atd. Podobně je Bůh tím, kdo opatřil déšť, ochránil úrodu atd., aby Izrael žil s důvěrou v zemi, kterou jim Bůh dal.</a:t>
            </a:r>
            <a:endParaRPr lang="es-ES" sz="2000" b="1" dirty="0">
              <a:solidFill>
                <a:prstClr val="black"/>
              </a:solidFill>
              <a:latin typeface="Aptos" panose="02110004020202020204"/>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r>
              <a:rPr lang="es-ES" sz="2000" b="1" dirty="0">
                <a:solidFill>
                  <a:prstClr val="black"/>
                </a:solidFill>
              </a:rPr>
              <a:t>Včerejšek, stejně jako dnešek, je stále věcí víry (</a:t>
            </a:r>
            <a:r>
              <a:rPr lang="cs-CZ" sz="2000" b="1" dirty="0">
                <a:solidFill>
                  <a:prstClr val="black"/>
                </a:solidFill>
              </a:rPr>
              <a:t>list </a:t>
            </a:r>
            <a:r>
              <a:rPr lang="es-ES" sz="2000" b="1" dirty="0">
                <a:solidFill>
                  <a:prstClr val="black"/>
                </a:solidFill>
              </a:rPr>
              <a:t>Ž</a:t>
            </a:r>
            <a:r>
              <a:rPr lang="cs-CZ" sz="2000" b="1" dirty="0">
                <a:solidFill>
                  <a:prstClr val="black"/>
                </a:solidFill>
              </a:rPr>
              <a:t>i</a:t>
            </a:r>
            <a:r>
              <a:rPr lang="es-ES" sz="2000" b="1" dirty="0">
                <a:solidFill>
                  <a:prstClr val="black"/>
                </a:solidFill>
              </a:rPr>
              <a:t>d</a:t>
            </a:r>
            <a:r>
              <a:rPr lang="cs-CZ" sz="2000" b="1" dirty="0" err="1">
                <a:solidFill>
                  <a:prstClr val="black"/>
                </a:solidFill>
              </a:rPr>
              <a:t>ům</a:t>
            </a:r>
            <a:r>
              <a:rPr lang="es-ES" sz="2000" b="1" dirty="0">
                <a:solidFill>
                  <a:prstClr val="black"/>
                </a:solidFill>
              </a:rPr>
              <a:t>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cs-CZ" sz="4400" b="1" dirty="0">
                <a:ln/>
                <a:solidFill>
                  <a:schemeClr val="accent3"/>
                </a:solidFill>
              </a:rPr>
              <a:t>DAROVANÁ ZEMĚ</a:t>
            </a:r>
            <a:endParaRPr lang="es-ES" sz="44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“R</a:t>
            </a:r>
            <a:r>
              <a:rPr lang="cs-CZ" b="1" dirty="0" err="1">
                <a:solidFill>
                  <a:schemeClr val="accent5">
                    <a:lumMod val="75000"/>
                  </a:schemeClr>
                </a:solidFill>
                <a:latin typeface="Comic Sans MS" panose="030F0702030302020204" pitchFamily="66" charset="0"/>
              </a:rPr>
              <a:t>ozděl</a:t>
            </a:r>
            <a:r>
              <a:rPr lang="cs-CZ" b="1" dirty="0">
                <a:solidFill>
                  <a:schemeClr val="accent5">
                    <a:lumMod val="75000"/>
                  </a:schemeClr>
                </a:solidFill>
                <a:latin typeface="Comic Sans MS" panose="030F0702030302020204" pitchFamily="66" charset="0"/>
              </a:rPr>
              <a:t> nyní tuto zemi do dědictví devíti kmenům a polovině kmene</a:t>
            </a:r>
            <a:r>
              <a:rPr lang="es-ES" b="1" dirty="0">
                <a:solidFill>
                  <a:schemeClr val="accent5">
                    <a:lumMod val="75000"/>
                  </a:schemeClr>
                </a:solidFill>
                <a:latin typeface="Comic Sans MS" panose="030F0702030302020204" pitchFamily="66" charset="0"/>
              </a:rPr>
              <a:t> Manas</a:t>
            </a:r>
            <a:r>
              <a:rPr lang="cs-CZ" b="1" dirty="0">
                <a:solidFill>
                  <a:schemeClr val="accent5">
                    <a:lumMod val="75000"/>
                  </a:schemeClr>
                </a:solidFill>
                <a:latin typeface="Comic Sans MS" panose="030F0702030302020204" pitchFamily="66" charset="0"/>
              </a:rPr>
              <a:t>e</a:t>
            </a:r>
            <a:r>
              <a:rPr lang="es-ES" b="1" dirty="0">
                <a:solidFill>
                  <a:schemeClr val="accent5">
                    <a:lumMod val="75000"/>
                  </a:schemeClr>
                </a:solidFill>
                <a:latin typeface="Comic Sans MS" panose="030F0702030302020204" pitchFamily="66" charset="0"/>
              </a:rPr>
              <a:t>s</a:t>
            </a:r>
            <a:r>
              <a:rPr lang="cs-CZ" b="1" dirty="0">
                <a:solidFill>
                  <a:schemeClr val="accent5">
                    <a:lumMod val="75000"/>
                  </a:schemeClr>
                </a:solidFill>
                <a:latin typeface="Comic Sans MS" panose="030F0702030302020204" pitchFamily="66" charset="0"/>
              </a:rPr>
              <a:t>ova</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(Jo</a:t>
            </a:r>
            <a:r>
              <a:rPr lang="cs-CZ" sz="1400" b="1" dirty="0">
                <a:solidFill>
                  <a:schemeClr val="accent5">
                    <a:lumMod val="75000"/>
                  </a:schemeClr>
                </a:solidFill>
                <a:latin typeface="Comic Sans MS" panose="030F0702030302020204" pitchFamily="66" charset="0"/>
              </a:rPr>
              <a:t>z</a:t>
            </a:r>
            <a:r>
              <a:rPr lang="es-ES" sz="1400" b="1" dirty="0">
                <a:solidFill>
                  <a:schemeClr val="accent5">
                    <a:lumMod val="75000"/>
                  </a:schemeClr>
                </a:solidFill>
                <a:latin typeface="Comic Sans MS" panose="030F0702030302020204" pitchFamily="66" charset="0"/>
              </a:rPr>
              <a:t>u</a:t>
            </a:r>
            <a:r>
              <a:rPr lang="cs-CZ" sz="1400" b="1" dirty="0">
                <a:solidFill>
                  <a:schemeClr val="accent5">
                    <a:lumMod val="75000"/>
                  </a:schemeClr>
                </a:solidFill>
                <a:latin typeface="Comic Sans MS" panose="030F0702030302020204" pitchFamily="66" charset="0"/>
              </a:rPr>
              <a:t>e</a:t>
            </a:r>
            <a:r>
              <a:rPr lang="es-ES" sz="1400" b="1" dirty="0">
                <a:solidFill>
                  <a:schemeClr val="accent5">
                    <a:lumMod val="75000"/>
                  </a:schemeClr>
                </a:solidFill>
                <a:latin typeface="Comic Sans MS" panose="030F0702030302020204" pitchFamily="66" charset="0"/>
              </a:rPr>
              <a:t> 13</a:t>
            </a:r>
            <a:r>
              <a:rPr lang="cs-CZ" sz="1400" b="1" dirty="0">
                <a:solidFill>
                  <a:schemeClr val="accent5">
                    <a:lumMod val="75000"/>
                  </a:schemeClr>
                </a:solidFill>
                <a:latin typeface="Comic Sans MS" panose="030F0702030302020204" pitchFamily="66" charset="0"/>
              </a:rPr>
              <a:t>,</a:t>
            </a:r>
            <a:r>
              <a:rPr lang="es-ES" sz="1400" b="1" dirty="0">
                <a:solidFill>
                  <a:schemeClr val="accent5">
                    <a:lumMod val="75000"/>
                  </a:schemeClr>
                </a:solidFill>
                <a:latin typeface="Comic Sans MS" panose="030F0702030302020204" pitchFamily="66" charset="0"/>
              </a:rPr>
              <a:t>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es-ES" sz="2000" b="1" dirty="0"/>
              <a:t>Když byl Jozue starým mužem, Bůh mu přikázal, aby rozdělil zemi mezi izraelské kmeny, včetně nedobytých území (Jozue 13</a:t>
            </a:r>
            <a:r>
              <a:rPr lang="cs-CZ" sz="2000" b="1" dirty="0"/>
              <a:t>,</a:t>
            </a:r>
            <a:r>
              <a:rPr lang="es-ES" sz="2000" b="1" dirty="0"/>
              <a:t>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312968"/>
            <a:ext cx="4380059" cy="2031325"/>
          </a:xfrm>
          <a:prstGeom prst="rect">
            <a:avLst/>
          </a:prstGeom>
          <a:noFill/>
        </p:spPr>
        <p:txBody>
          <a:bodyPr wrap="square">
            <a:spAutoFit/>
          </a:bodyPr>
          <a:lstStyle/>
          <a:p>
            <a:pPr>
              <a:spcBef>
                <a:spcPts val="600"/>
              </a:spcBef>
            </a:pPr>
            <a:r>
              <a:rPr lang="es-ES" b="1" dirty="0"/>
              <a:t>I když bojovali o vítězství, úspěch nebyl jejich zásluhou, ale Boží (</a:t>
            </a:r>
            <a:r>
              <a:rPr lang="cs-CZ" b="1" dirty="0"/>
              <a:t>5. Mojžíšova</a:t>
            </a:r>
            <a:r>
              <a:rPr lang="es-ES" b="1" dirty="0"/>
              <a:t> 9</a:t>
            </a:r>
            <a:r>
              <a:rPr lang="cs-CZ" b="1" dirty="0"/>
              <a:t>,</a:t>
            </a:r>
            <a:r>
              <a:rPr lang="es-ES" b="1" dirty="0"/>
              <a:t>5). Stejně jako Izrael nemůžeme udělat nic, abychom získali spasení a zdědili zaslíbení (</a:t>
            </a:r>
            <a:r>
              <a:rPr lang="cs-CZ" b="1" dirty="0"/>
              <a:t>list </a:t>
            </a:r>
            <a:r>
              <a:rPr lang="es-ES" b="1" dirty="0"/>
              <a:t>Efezským 2</a:t>
            </a:r>
            <a:r>
              <a:rPr lang="cs-CZ" b="1" dirty="0"/>
              <a:t>,</a:t>
            </a:r>
            <a:r>
              <a:rPr lang="es-ES" b="1" dirty="0"/>
              <a:t>8-9;</a:t>
            </a:r>
            <a:r>
              <a:rPr lang="cs-CZ" b="1" dirty="0"/>
              <a:t>                                         list</a:t>
            </a:r>
            <a:r>
              <a:rPr lang="es-ES" b="1" dirty="0"/>
              <a:t> Ga</a:t>
            </a:r>
            <a:r>
              <a:rPr lang="cs-CZ" b="1" dirty="0" err="1"/>
              <a:t>latským</a:t>
            </a:r>
            <a:r>
              <a:rPr lang="es-ES" b="1" dirty="0"/>
              <a:t> 3</a:t>
            </a:r>
            <a:r>
              <a:rPr lang="cs-CZ" b="1" dirty="0"/>
              <a:t>,</a:t>
            </a:r>
            <a:r>
              <a:rPr lang="es-ES" b="1" dirty="0"/>
              <a:t>29). Ale pokud bojovali oni, co bychom měli dělat dnes?</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9620" y="5465556"/>
            <a:ext cx="4380058" cy="1200329"/>
          </a:xfrm>
          <a:prstGeom prst="rect">
            <a:avLst/>
          </a:prstGeom>
          <a:noFill/>
        </p:spPr>
        <p:txBody>
          <a:bodyPr wrap="square">
            <a:spAutoFit/>
          </a:bodyPr>
          <a:lstStyle/>
          <a:p>
            <a:pPr>
              <a:spcBef>
                <a:spcPts val="600"/>
              </a:spcBef>
            </a:pPr>
            <a:r>
              <a:rPr lang="es-ES" b="1" dirty="0"/>
              <a:t>Jakmile j</a:t>
            </a:r>
            <a:r>
              <a:rPr lang="cs-CZ" b="1" dirty="0"/>
              <a:t>e</a:t>
            </a:r>
            <a:r>
              <a:rPr lang="es-ES" b="1" dirty="0"/>
              <a:t> Bůh </a:t>
            </a:r>
            <a:r>
              <a:rPr lang="cs-CZ" b="1" dirty="0"/>
              <a:t>zachránil</a:t>
            </a:r>
            <a:r>
              <a:rPr lang="es-ES" b="1" dirty="0"/>
              <a:t>, žádá od </a:t>
            </a:r>
            <a:r>
              <a:rPr lang="cs-CZ" b="1" dirty="0" err="1"/>
              <a:t>svý</a:t>
            </a:r>
            <a:r>
              <a:rPr lang="es-ES" b="1" dirty="0"/>
              <a:t>ch dědiců dvě věci: poslušnost</a:t>
            </a:r>
            <a:r>
              <a:rPr lang="cs-CZ" b="1" dirty="0"/>
              <a:t>                              </a:t>
            </a:r>
            <a:r>
              <a:rPr lang="es-ES" b="1" dirty="0"/>
              <a:t> (</a:t>
            </a:r>
            <a:r>
              <a:rPr lang="cs-CZ" b="1" dirty="0"/>
              <a:t>list </a:t>
            </a:r>
            <a:r>
              <a:rPr lang="es-ES" b="1" dirty="0"/>
              <a:t>F</a:t>
            </a:r>
            <a:r>
              <a:rPr lang="cs-CZ" b="1" dirty="0" err="1"/>
              <a:t>ili</a:t>
            </a:r>
            <a:r>
              <a:rPr lang="es-ES" b="1" dirty="0"/>
              <a:t>p</a:t>
            </a:r>
            <a:r>
              <a:rPr lang="cs-CZ" b="1" dirty="0" err="1"/>
              <a:t>enským</a:t>
            </a:r>
            <a:r>
              <a:rPr lang="es-ES" b="1" dirty="0"/>
              <a:t> 2,12) a vděčnost</a:t>
            </a:r>
            <a:r>
              <a:rPr lang="cs-CZ" b="1" dirty="0"/>
              <a:t>                          </a:t>
            </a:r>
            <a:r>
              <a:rPr lang="es-ES" b="1" dirty="0"/>
              <a:t> (</a:t>
            </a:r>
            <a:r>
              <a:rPr lang="cs-CZ" b="1" dirty="0"/>
              <a:t>list </a:t>
            </a:r>
            <a:r>
              <a:rPr lang="es-ES" b="1" dirty="0"/>
              <a:t>Ž</a:t>
            </a:r>
            <a:r>
              <a:rPr lang="cs-CZ" b="1" dirty="0"/>
              <a:t>i</a:t>
            </a:r>
            <a:r>
              <a:rPr lang="es-ES" b="1" dirty="0"/>
              <a:t>d</a:t>
            </a:r>
            <a:r>
              <a:rPr lang="cs-CZ" b="1" dirty="0" err="1"/>
              <a:t>ům</a:t>
            </a:r>
            <a:r>
              <a:rPr lang="es-ES" b="1" dirty="0"/>
              <a:t>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spcBef>
                <a:spcPts val="600"/>
              </a:spcBef>
            </a:pPr>
            <a:r>
              <a:rPr lang="es-ES" sz="2000" b="1" dirty="0"/>
              <a:t>Půda byla jejich, ale stále se museli snažit, aby ji mohli vlastnit. Bůh nejedná nezávisle na člověku, chce, abychom udělali svůj díl.</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cs-CZ" sz="4400" b="1" spc="600" dirty="0">
                <a:ln/>
                <a:solidFill>
                  <a:schemeClr val="accent4"/>
                </a:solidFill>
                <a:effectLst>
                  <a:outerShdw blurRad="38100" dist="38100" dir="2700000" algn="tl">
                    <a:srgbClr val="000000">
                      <a:alpha val="43137"/>
                    </a:srgbClr>
                  </a:outerShdw>
                </a:effectLst>
              </a:rPr>
              <a:t>JUBILEUM</a:t>
            </a:r>
            <a:endParaRPr lang="es-ES"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cs-CZ"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Země nesmí být prodávána bez práva na zpětnou koupi, neboť země je má.       Vy jste u mne jen hosté a přistěhovalci</a:t>
            </a: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cs-CZ"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3. Mojžíšova</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25</a:t>
            </a:r>
            <a:r>
              <a:rPr lang="cs-CZ"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es-ES" sz="2000" b="1" dirty="0"/>
              <a:t>Jakmile bylo dědictví přijato, existovala zvláštní pravidla upravující užívání půdy: sabatický rok a jubileum.</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6609943" cy="1015663"/>
          </a:xfrm>
          <a:prstGeom prst="rect">
            <a:avLst/>
          </a:prstGeom>
          <a:noFill/>
        </p:spPr>
        <p:txBody>
          <a:bodyPr wrap="square">
            <a:spAutoFit/>
          </a:bodyPr>
          <a:lstStyle/>
          <a:p>
            <a:pPr>
              <a:spcBef>
                <a:spcPts val="600"/>
              </a:spcBef>
            </a:pPr>
            <a:r>
              <a:rPr lang="es-ES" sz="2000" b="1" dirty="0"/>
              <a:t>Jubileum znamenalo návrat půdy původním vlastníkům, čímž se předešlo sociálním nerovnostem </a:t>
            </a:r>
            <a:r>
              <a:rPr lang="cs-CZ" sz="2000" b="1" dirty="0"/>
              <a:t>                                         </a:t>
            </a:r>
            <a:r>
              <a:rPr lang="es-ES" sz="2000" b="1" dirty="0"/>
              <a:t>(</a:t>
            </a:r>
            <a:r>
              <a:rPr lang="cs-CZ" sz="2000" b="1" dirty="0"/>
              <a:t>3. Mojžíšova</a:t>
            </a:r>
            <a:r>
              <a:rPr lang="es-ES" sz="2000" b="1" dirty="0"/>
              <a:t> 25</a:t>
            </a:r>
            <a:r>
              <a:rPr lang="cs-CZ" sz="2000" b="1" dirty="0"/>
              <a:t>,</a:t>
            </a:r>
            <a:r>
              <a:rPr lang="es-ES" sz="2000" b="1" dirty="0"/>
              <a:t>10</a:t>
            </a:r>
            <a:r>
              <a:rPr lang="cs-CZ" sz="2000" b="1" dirty="0"/>
              <a:t>.</a:t>
            </a:r>
            <a:r>
              <a:rPr lang="es-ES" sz="2000" b="1" dirty="0"/>
              <a:t>23</a:t>
            </a:r>
            <a:r>
              <a:rPr lang="cs-CZ" sz="2000" b="1" dirty="0"/>
              <a:t>.</a:t>
            </a:r>
            <a:r>
              <a:rPr lang="es-ES" sz="2000" b="1" dirty="0"/>
              <a:t>40</a:t>
            </a:r>
            <a:r>
              <a:rPr lang="cs-CZ" sz="2000" b="1" dirty="0"/>
              <a:t>.</a:t>
            </a:r>
            <a:r>
              <a:rPr lang="es-ES" sz="2000" b="1" dirty="0"/>
              <a:t>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cs-CZ" sz="2000" b="1" dirty="0"/>
              <a:t>Sedmý rok odpočinutí</a:t>
            </a:r>
            <a:r>
              <a:rPr lang="es-ES" sz="2000" b="1" dirty="0"/>
              <a:t>, rozsáhlé rozšíření </a:t>
            </a:r>
            <a:r>
              <a:rPr lang="cs-CZ" sz="2000" b="1" dirty="0"/>
              <a:t>s</a:t>
            </a:r>
            <a:r>
              <a:rPr lang="es-ES" sz="2000" b="1" dirty="0"/>
              <a:t>abatu, umožnil zemi odpočívat (</a:t>
            </a:r>
            <a:r>
              <a:rPr lang="cs-CZ" sz="2000" b="1" dirty="0"/>
              <a:t>3. Mojžíšova</a:t>
            </a:r>
            <a:r>
              <a:rPr lang="es-ES" sz="2000" b="1" dirty="0"/>
              <a:t> 25,2-5). Nedodržení tohoto zákona bylo jedním z důvodů vyhnanství (2</a:t>
            </a:r>
            <a:r>
              <a:rPr lang="cs-CZ" sz="2000" b="1" dirty="0"/>
              <a:t>.</a:t>
            </a:r>
            <a:r>
              <a:rPr lang="es-ES" sz="2000" b="1" dirty="0"/>
              <a:t>Pa</a:t>
            </a:r>
            <a:r>
              <a:rPr lang="cs-CZ" sz="2000" b="1" dirty="0" err="1"/>
              <a:t>ralipomenon</a:t>
            </a:r>
            <a:r>
              <a:rPr lang="es-ES" sz="2000" b="1" dirty="0"/>
              <a:t>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7" y="5191206"/>
            <a:ext cx="6682902" cy="1631216"/>
          </a:xfrm>
          <a:prstGeom prst="rect">
            <a:avLst/>
          </a:prstGeom>
          <a:noFill/>
        </p:spPr>
        <p:txBody>
          <a:bodyPr wrap="square">
            <a:spAutoFit/>
          </a:bodyPr>
          <a:lstStyle/>
          <a:p>
            <a:pPr>
              <a:spcBef>
                <a:spcPts val="600"/>
              </a:spcBef>
            </a:pPr>
            <a:r>
              <a:rPr lang="es-ES" sz="2000" b="1" dirty="0"/>
              <a:t>To je v podstatě hlavní účel evangelia: smazat rozdíl mezi bohatými a chudými, podnikateli a zaměstnanci, privilegovanými a znevýhodněnými, postavit nás všechny na roveň tím, že uzná, že Boží milost naprosto potřebujeme.</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cs-CZ"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NAVRÁCENÍ ZEMĚ</a:t>
            </a:r>
            <a:endPar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cs-CZ" b="1" dirty="0">
                <a:solidFill>
                  <a:schemeClr val="accent1">
                    <a:lumMod val="75000"/>
                  </a:schemeClr>
                </a:solidFill>
                <a:latin typeface="Comic Sans MS" panose="030F0702030302020204" pitchFamily="66" charset="0"/>
              </a:rPr>
              <a:t>Budou v ní sídlit oni i jejich synové a synové jejich synů navěky a</a:t>
            </a:r>
            <a:r>
              <a:rPr lang="es-ES" b="1" dirty="0">
                <a:solidFill>
                  <a:schemeClr val="accent1">
                    <a:lumMod val="75000"/>
                  </a:schemeClr>
                </a:solidFill>
                <a:latin typeface="Comic Sans MS" panose="030F0702030302020204" pitchFamily="66" charset="0"/>
              </a:rPr>
              <a:t> David</a:t>
            </a:r>
            <a:r>
              <a:rPr lang="cs-CZ" b="1" dirty="0">
                <a:solidFill>
                  <a:schemeClr val="accent1">
                    <a:lumMod val="75000"/>
                  </a:schemeClr>
                </a:solidFill>
                <a:latin typeface="Comic Sans MS" panose="030F0702030302020204" pitchFamily="66" charset="0"/>
              </a:rPr>
              <a:t>, můj služebník,               bude jejich knížetem navěky</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(Eze</a:t>
            </a:r>
            <a:r>
              <a:rPr lang="cs-CZ" sz="1400" b="1" dirty="0">
                <a:solidFill>
                  <a:schemeClr val="accent1">
                    <a:lumMod val="75000"/>
                  </a:schemeClr>
                </a:solidFill>
                <a:latin typeface="Comic Sans MS" panose="030F0702030302020204" pitchFamily="66" charset="0"/>
              </a:rPr>
              <a:t>ch</a:t>
            </a:r>
            <a:r>
              <a:rPr lang="es-ES" sz="1400" b="1" dirty="0">
                <a:solidFill>
                  <a:schemeClr val="accent1">
                    <a:lumMod val="75000"/>
                  </a:schemeClr>
                </a:solidFill>
                <a:latin typeface="Comic Sans MS" panose="030F0702030302020204" pitchFamily="66" charset="0"/>
              </a:rPr>
              <a:t>iel 37</a:t>
            </a:r>
            <a:r>
              <a:rPr lang="cs-CZ" sz="1400" b="1" dirty="0">
                <a:solidFill>
                  <a:schemeClr val="accent1">
                    <a:lumMod val="75000"/>
                  </a:schemeClr>
                </a:solidFill>
                <a:latin typeface="Comic Sans MS" panose="030F0702030302020204" pitchFamily="66" charset="0"/>
              </a:rPr>
              <a:t>,</a:t>
            </a:r>
            <a:r>
              <a:rPr lang="es-ES" sz="1400" b="1" dirty="0">
                <a:solidFill>
                  <a:schemeClr val="accent1">
                    <a:lumMod val="75000"/>
                  </a:schemeClr>
                </a:solidFill>
                <a:latin typeface="Comic Sans MS" panose="030F0702030302020204" pitchFamily="66" charset="0"/>
              </a:rPr>
              <a:t>25)</a:t>
            </a:r>
            <a:r>
              <a:rPr lang="cs-CZ" sz="1400" b="1" dirty="0">
                <a:solidFill>
                  <a:schemeClr val="accent1">
                    <a:lumMod val="75000"/>
                  </a:schemeClr>
                </a:solidFill>
                <a:latin typeface="Comic Sans MS" panose="030F0702030302020204" pitchFamily="66" charset="0"/>
              </a:rPr>
              <a:t>                      </a:t>
            </a:r>
            <a:endParaRPr lang="es-ES" sz="1400" b="1" dirty="0">
              <a:solidFill>
                <a:schemeClr val="accent1">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es-ES" sz="2000" b="1" dirty="0"/>
              <a:t>Kvůli jejich neposlušnosti byl Izrael vykořeněn ze své země </a:t>
            </a:r>
            <a:r>
              <a:rPr lang="cs-CZ" sz="2000" b="1" dirty="0"/>
              <a:t>             </a:t>
            </a:r>
            <a:r>
              <a:rPr lang="es-ES" sz="2000" b="1" dirty="0"/>
              <a:t>a uvržen do Babylon</a:t>
            </a:r>
            <a:r>
              <a:rPr lang="cs-CZ" sz="2000" b="1" dirty="0"/>
              <a:t>a</a:t>
            </a:r>
            <a:r>
              <a:rPr lang="es-ES" sz="2000" b="1" dirty="0"/>
              <a:t>. Bůh je však neopustil.</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l="3559" r="3559"/>
          <a:stretch>
            <a:fillRect/>
          </a:stretch>
        </p:blipFill>
        <p:spPr>
          <a:xfrm>
            <a:off x="7636290" y="4546932"/>
            <a:ext cx="4469984"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40760"/>
            <a:ext cx="7296149" cy="1323439"/>
          </a:xfrm>
          <a:prstGeom prst="rect">
            <a:avLst/>
          </a:prstGeom>
          <a:noFill/>
        </p:spPr>
        <p:txBody>
          <a:bodyPr wrap="square">
            <a:spAutoFit/>
          </a:bodyPr>
          <a:lstStyle/>
          <a:p>
            <a:pPr>
              <a:spcBef>
                <a:spcPts val="600"/>
              </a:spcBef>
            </a:pPr>
            <a:r>
              <a:rPr lang="es-ES" sz="2000" b="1" dirty="0"/>
              <a:t>Slíbil, že je přivede zpět, dá jim zemi navždy a ustanoví</a:t>
            </a:r>
            <a:r>
              <a:rPr lang="cs-CZ" sz="2000" b="1" dirty="0"/>
              <a:t>                  </a:t>
            </a:r>
            <a:r>
              <a:rPr lang="es-ES" sz="2000" b="1" dirty="0"/>
              <a:t> nad nimi krále Davida (Ez</a:t>
            </a:r>
            <a:r>
              <a:rPr lang="cs-CZ" sz="2000" b="1" dirty="0" err="1"/>
              <a:t>dráš</a:t>
            </a:r>
            <a:r>
              <a:rPr lang="es-ES" sz="2000" b="1" dirty="0"/>
              <a:t> 37</a:t>
            </a:r>
            <a:r>
              <a:rPr lang="cs-CZ" sz="2000" b="1" dirty="0"/>
              <a:t>,</a:t>
            </a:r>
            <a:r>
              <a:rPr lang="es-ES" sz="2000" b="1" dirty="0"/>
              <a:t>25). Izrael však tuto zemi nevlastnil navždy a David již dávno zemřel. Co tedy toto proroctví znamená?</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6" y="4546932"/>
            <a:ext cx="4244429" cy="2246769"/>
          </a:xfrm>
          <a:prstGeom prst="rect">
            <a:avLst/>
          </a:prstGeom>
          <a:noFill/>
        </p:spPr>
        <p:txBody>
          <a:bodyPr wrap="square">
            <a:spAutoFit/>
          </a:bodyPr>
          <a:lstStyle/>
          <a:p>
            <a:pPr>
              <a:spcBef>
                <a:spcPts val="600"/>
              </a:spcBef>
            </a:pPr>
            <a:r>
              <a:rPr lang="es-ES" sz="2000" b="1" dirty="0"/>
              <a:t>On je naplněním všech zaslíbení (</a:t>
            </a:r>
            <a:r>
              <a:rPr lang="cs-CZ" sz="2000" b="1" dirty="0"/>
              <a:t>list </a:t>
            </a:r>
            <a:r>
              <a:rPr lang="es-ES" sz="2000" b="1" dirty="0"/>
              <a:t>Ř</a:t>
            </a:r>
            <a:r>
              <a:rPr lang="cs-CZ" sz="2000" b="1" dirty="0" err="1"/>
              <a:t>ímanům</a:t>
            </a:r>
            <a:r>
              <a:rPr lang="es-ES" sz="2000" b="1" dirty="0"/>
              <a:t> 15,8; </a:t>
            </a:r>
            <a:br>
              <a:rPr lang="es-ES" sz="2000" b="1" dirty="0"/>
            </a:br>
            <a:r>
              <a:rPr lang="es-ES" sz="2000" b="1" dirty="0"/>
              <a:t>2</a:t>
            </a:r>
            <a:r>
              <a:rPr lang="cs-CZ" sz="2000" b="1" dirty="0"/>
              <a:t>. list</a:t>
            </a:r>
            <a:r>
              <a:rPr lang="es-ES" sz="2000" b="1" dirty="0"/>
              <a:t> Korintským 1,20). V Něm nyní obdržíme </a:t>
            </a:r>
            <a:r>
              <a:rPr lang="es-ES" sz="2000" b="1" dirty="0" err="1"/>
              <a:t>požehnání</a:t>
            </a:r>
            <a:r>
              <a:rPr lang="es-ES" sz="2000" b="1" dirty="0"/>
              <a:t> a v budoucnu zaslíbené </a:t>
            </a:r>
            <a:r>
              <a:rPr lang="es-ES" sz="2000" b="1" dirty="0" err="1"/>
              <a:t>dědictví</a:t>
            </a:r>
            <a:r>
              <a:rPr lang="es-ES" sz="2000" b="1" dirty="0"/>
              <a:t> (1</a:t>
            </a:r>
            <a:r>
              <a:rPr lang="cs-CZ" sz="2000" b="1" dirty="0"/>
              <a:t>. list</a:t>
            </a:r>
            <a:r>
              <a:rPr lang="es-ES" sz="2000" b="1" dirty="0"/>
              <a:t> Petr</a:t>
            </a:r>
            <a:r>
              <a:rPr lang="cs-CZ" sz="2000" b="1" dirty="0" err="1"/>
              <a:t>ův</a:t>
            </a:r>
            <a:r>
              <a:rPr lang="es-ES" sz="2000" b="1" dirty="0"/>
              <a:t> 1</a:t>
            </a:r>
            <a:r>
              <a:rPr lang="cs-CZ" sz="2000" b="1" dirty="0"/>
              <a:t>,</a:t>
            </a:r>
            <a:r>
              <a:rPr lang="es-ES" sz="2000" b="1" dirty="0"/>
              <a:t>3-4). Brzy budou naše nohy šlapat po zaslíbené zemi.</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es-ES" sz="2000" b="1" dirty="0"/>
              <a:t>Zde je zvěstován Ježíš, pravý Král, který vládne věčně. Ten, který nám svou krví zaručuje věčné dědictví.</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428188" y="851506"/>
            <a:ext cx="7467600" cy="4524315"/>
          </a:xfrm>
          <a:prstGeom prst="rect">
            <a:avLst/>
          </a:prstGeom>
          <a:noFill/>
        </p:spPr>
        <p:txBody>
          <a:bodyPr wrap="square">
            <a:spAutoFit/>
          </a:bodyPr>
          <a:lstStyle/>
          <a:p>
            <a:pPr>
              <a:spcBef>
                <a:spcPts val="600"/>
              </a:spcBef>
            </a:pPr>
            <a:r>
              <a:rPr lang="es-ES" sz="2400" b="1" dirty="0">
                <a:latin typeface="Constantia" panose="02030602050306030303" pitchFamily="18" charset="0"/>
              </a:rPr>
              <a:t>“Adam a Eva ztratili svou neposlušností ráj a kvůli hříchu byla zlořečena celá země. Kdyby se však Boží lid řídil pokyny svého Pána, byla by jejich země opět úrodná a krásná. Sám Bůh jim dal pokyny, jak mají obdělávat půdu, a chtěl, aby s ním spolupracovali na obnově celé země. Tak by se celá jejich země pod Božím vedením stala názorným příkladem pravdivosti Božích nařízení. Jako země poslušností přírodních zákonů vydává své bohatství, tak poslušností mravního Božího zákona měla srdce lidí projevovat vlastnosti Boží povahy”</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6396628" y="6063461"/>
            <a:ext cx="3595408" cy="338554"/>
          </a:xfrm>
          <a:prstGeom prst="rect">
            <a:avLst/>
          </a:prstGeom>
          <a:noFill/>
        </p:spPr>
        <p:txBody>
          <a:bodyPr wrap="none" rtlCol="0">
            <a:spAutoFit/>
          </a:bodyPr>
          <a:lstStyle/>
          <a:p>
            <a:pPr algn="r"/>
            <a:r>
              <a:rPr lang="cs-CZ" sz="1600" b="1" dirty="0"/>
              <a:t>(</a:t>
            </a:r>
            <a:r>
              <a:rPr lang="es-ES" sz="1600" b="1" dirty="0"/>
              <a:t>E. G. W.</a:t>
            </a:r>
            <a:r>
              <a:rPr lang="cs-CZ" sz="1600" b="1" dirty="0"/>
              <a:t>: Perly moudrosti strana 147</a:t>
            </a:r>
            <a:r>
              <a:rPr lang="es-ES" sz="1600" b="1" dirty="0"/>
              <a:t>)</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486</TotalTime>
  <Words>1119</Words>
  <Application>Microsoft Office PowerPoint</Application>
  <PresentationFormat>Panorámica</PresentationFormat>
  <Paragraphs>68</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100</cp:revision>
  <dcterms:created xsi:type="dcterms:W3CDTF">2025-10-25T14:24:07Z</dcterms:created>
  <dcterms:modified xsi:type="dcterms:W3CDTF">2025-10-26T14:24:11Z</dcterms:modified>
</cp:coreProperties>
</file>