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2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Miluj</a:t>
          </a:r>
          <a:r>
            <a:rPr lang="cs-C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Hospodina, svého Boha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Chovejte se podle Jeho vůle</a:t>
          </a: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Poslouchejte Jeho přikázání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Pevně se ho drž</a:t>
          </a:r>
          <a:r>
            <a:rPr lang="cs-CZ" sz="1900" b="1" dirty="0" err="1">
              <a:solidFill>
                <a:schemeClr val="tx1"/>
              </a:solidFill>
            </a:rPr>
            <a:t>te</a:t>
          </a:r>
          <a:endParaRPr lang="es-ES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pt-BR" sz="1900" b="1" dirty="0">
              <a:solidFill>
                <a:schemeClr val="tx1"/>
              </a:solidFill>
            </a:rPr>
            <a:t>Služte mu celým srdcem a celou svou bytostí</a:t>
          </a:r>
          <a:endParaRPr lang="es-ES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Láska je princip, který nás musí vést k Bohu. Milujeme Ho, protože On nejprve miloval nás</a:t>
          </a:r>
          <a:r>
            <a:rPr lang="cs-CZ" sz="1800" b="1" dirty="0"/>
            <a:t>    </a:t>
          </a:r>
          <a:r>
            <a:rPr lang="es-ES" sz="1800" b="1" dirty="0"/>
            <a:t> (1</a:t>
          </a:r>
          <a:r>
            <a:rPr lang="cs-CZ" sz="1800" b="1" dirty="0"/>
            <a:t>. list </a:t>
          </a:r>
          <a:r>
            <a:rPr lang="es-ES" sz="1800" b="1" dirty="0"/>
            <a:t>J</a:t>
          </a:r>
          <a:r>
            <a:rPr lang="cs-CZ" sz="1800" b="1" dirty="0"/>
            <a:t>a</a:t>
          </a:r>
          <a:r>
            <a:rPr lang="es-ES" sz="1800" b="1" dirty="0"/>
            <a:t>n</a:t>
          </a:r>
          <a:r>
            <a:rPr lang="cs-CZ" sz="1800" b="1" dirty="0" err="1"/>
            <a:t>ův</a:t>
          </a:r>
          <a:r>
            <a:rPr lang="es-ES" sz="1800" b="1" dirty="0"/>
            <a:t> 4</a:t>
          </a:r>
          <a:r>
            <a:rPr lang="cs-CZ" sz="1800" b="1" dirty="0"/>
            <a:t>,</a:t>
          </a:r>
          <a:r>
            <a:rPr lang="es-ES" sz="1800" b="1" dirty="0"/>
            <a:t>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Takto Jozue označuje chování, které se očekává od těch, kteří se rozhodnou chodit s Bohem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Poslušnost je přirozeným výsledkem vděčného srdce, které chápe, co Bůh udělal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Musí</a:t>
          </a:r>
          <a:r>
            <a:rPr lang="cs-CZ" sz="1800" b="1" dirty="0"/>
            <a:t>t</a:t>
          </a:r>
          <a:r>
            <a:rPr lang="es-ES" sz="1800" b="1" dirty="0"/>
            <a:t>e se přimknout k Bohu, aniž by</a:t>
          </a:r>
          <a:r>
            <a:rPr lang="cs-CZ" sz="1800" b="1" dirty="0" err="1"/>
            <a:t>ste</a:t>
          </a:r>
          <a:r>
            <a:rPr lang="es-ES" sz="1800" b="1" dirty="0"/>
            <a:t> dovolili, aby toto spojení přerušilo nějaké rozptýlení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Svůj pravý účel, naplnění a život v hojnosti nachází</a:t>
          </a:r>
          <a:r>
            <a:rPr lang="cs-CZ" sz="1800" b="1" dirty="0"/>
            <a:t>t</a:t>
          </a:r>
          <a:r>
            <a:rPr lang="es-ES" sz="1800" b="1" dirty="0"/>
            <a:t>e, když ochotně s láskou slouží</a:t>
          </a:r>
          <a:r>
            <a:rPr lang="cs-CZ" sz="1800" b="1" dirty="0"/>
            <a:t>t</a:t>
          </a:r>
          <a:r>
            <a:rPr lang="es-ES" sz="1800" b="1" dirty="0"/>
            <a:t>e </a:t>
          </a:r>
          <a:r>
            <a:rPr lang="cs-CZ" sz="1800" b="1" dirty="0"/>
            <a:t>své</a:t>
          </a:r>
          <a:r>
            <a:rPr lang="es-ES" sz="1800" b="1" dirty="0"/>
            <a:t>mu Stvořiteli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78990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Mlčky naslouchali obviněním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2000" b="1" dirty="0"/>
            <a:t>Povolali</a:t>
          </a:r>
          <a:r>
            <a:rPr lang="es-ES" sz="2000" b="1" dirty="0"/>
            <a:t> Boha </a:t>
          </a:r>
          <a:r>
            <a:rPr lang="cs-CZ" sz="2000" b="1" dirty="0"/>
            <a:t>za</a:t>
          </a:r>
          <a:r>
            <a:rPr lang="es-ES" sz="2000" b="1" dirty="0"/>
            <a:t> svědka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Souhlasili s tím, že budou potrestáni, pokud zhřeší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Odhalili své skutečné motivace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Na jeho příkladu můžeme vidět kroky potřebné k obnovení pokoje v podobných situacích ve vztahu k rodině, církvi a komunitě: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Nedělejte ukvapené závěry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Mluvte o problémech, než začnete jednat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</a:t>
          </a: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uďte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ochotn</a:t>
          </a: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přinášet oběti pro dosažení jednoty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obvinění</a:t>
          </a: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cs-CZ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odpovídejte laskavě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 se a dobrořečte Bohu, když je obnoven pokoj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Sděl</a:t>
          </a:r>
          <a:r>
            <a:rPr lang="cs-C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ujte</a:t>
          </a: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si </a:t>
          </a:r>
          <a:r>
            <a:rPr lang="cs-C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ssvé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myšlenk</a:t>
          </a: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Láska je princip, který nás musí vést k Bohu. Milujeme Ho, protože On nejprve miloval nás</a:t>
          </a:r>
          <a:r>
            <a:rPr lang="cs-CZ" sz="1800" b="1" kern="1200" dirty="0"/>
            <a:t>    </a:t>
          </a:r>
          <a:r>
            <a:rPr lang="es-ES" sz="1800" b="1" kern="1200" dirty="0"/>
            <a:t> (1</a:t>
          </a:r>
          <a:r>
            <a:rPr lang="cs-CZ" sz="1800" b="1" kern="1200" dirty="0"/>
            <a:t>. list </a:t>
          </a:r>
          <a:r>
            <a:rPr lang="es-ES" sz="1800" b="1" kern="1200" dirty="0"/>
            <a:t>J</a:t>
          </a:r>
          <a:r>
            <a:rPr lang="cs-CZ" sz="1800" b="1" kern="1200" dirty="0"/>
            <a:t>a</a:t>
          </a:r>
          <a:r>
            <a:rPr lang="es-ES" sz="1800" b="1" kern="1200" dirty="0"/>
            <a:t>n</a:t>
          </a:r>
          <a:r>
            <a:rPr lang="cs-CZ" sz="1800" b="1" kern="1200" dirty="0" err="1"/>
            <a:t>ův</a:t>
          </a:r>
          <a:r>
            <a:rPr lang="es-ES" sz="1800" b="1" kern="1200" dirty="0"/>
            <a:t> 4</a:t>
          </a:r>
          <a:r>
            <a:rPr lang="cs-CZ" sz="1800" b="1" kern="1200" dirty="0"/>
            <a:t>,</a:t>
          </a:r>
          <a:r>
            <a:rPr lang="es-ES" sz="1800" b="1" kern="1200" dirty="0"/>
            <a:t>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Miluj</a:t>
          </a:r>
          <a:r>
            <a:rPr lang="cs-C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Hospodina, svého Boha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Takto Jozue označuje chování, které se očekává od těch, kteří se rozhodnou chodit s Bohem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Chovejte se podle Jeho vůle</a:t>
          </a: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Poslušnost je přirozeným výsledkem vděčného srdce, které chápe, co Bůh udělal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Poslouchejte Jeho přikázání</a:t>
          </a: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567809" y="208694"/>
          <a:ext cx="648626" cy="5505038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Musí</a:t>
          </a:r>
          <a:r>
            <a:rPr lang="cs-CZ" sz="1800" b="1" kern="1200" dirty="0"/>
            <a:t>t</a:t>
          </a:r>
          <a:r>
            <a:rPr lang="es-ES" sz="1800" b="1" kern="1200" dirty="0"/>
            <a:t>e se přimknout k Bohu, aniž by</a:t>
          </a:r>
          <a:r>
            <a:rPr lang="cs-CZ" sz="1800" b="1" kern="1200" dirty="0" err="1"/>
            <a:t>ste</a:t>
          </a:r>
          <a:r>
            <a:rPr lang="es-ES" sz="1800" b="1" kern="1200" dirty="0"/>
            <a:t> dovolili, aby toto spojení přerušilo nějaké rozptýlení</a:t>
          </a:r>
        </a:p>
      </dsp:txBody>
      <dsp:txXfrm rot="-5400000">
        <a:off x="2139604" y="2668563"/>
        <a:ext cx="5473375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138871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Pevně se ho drž</a:t>
          </a:r>
          <a:r>
            <a:rPr lang="cs-CZ" sz="1900" b="1" kern="1200" dirty="0" err="1">
              <a:solidFill>
                <a:schemeClr val="tx1"/>
              </a:solidFill>
            </a:rPr>
            <a:t>te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9579" y="2595401"/>
        <a:ext cx="2059713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Svůj pravý účel, naplnění a život v hojnosti nachází</a:t>
          </a:r>
          <a:r>
            <a:rPr lang="cs-CZ" sz="1800" b="1" kern="1200" dirty="0"/>
            <a:t>t</a:t>
          </a:r>
          <a:r>
            <a:rPr lang="es-ES" sz="1800" b="1" kern="1200" dirty="0"/>
            <a:t>e, když ochotně s láskou slouží</a:t>
          </a:r>
          <a:r>
            <a:rPr lang="cs-CZ" sz="1800" b="1" kern="1200" dirty="0"/>
            <a:t>t</a:t>
          </a:r>
          <a:r>
            <a:rPr lang="es-ES" sz="1800" b="1" kern="1200" dirty="0"/>
            <a:t>e </a:t>
          </a:r>
          <a:r>
            <a:rPr lang="cs-CZ" sz="1800" b="1" kern="1200" dirty="0"/>
            <a:t>své</a:t>
          </a:r>
          <a:r>
            <a:rPr lang="es-ES" sz="1800" b="1" kern="1200" dirty="0"/>
            <a:t>mu Stvořiteli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Služte mu celým srdcem a celou svou bytostí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Mlčky naslouchali obviněním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Povolali</a:t>
          </a:r>
          <a:r>
            <a:rPr lang="es-ES" sz="2000" b="1" kern="1200" dirty="0"/>
            <a:t> Boha </a:t>
          </a:r>
          <a:r>
            <a:rPr lang="cs-CZ" sz="2000" b="1" kern="1200" dirty="0"/>
            <a:t>za</a:t>
          </a:r>
          <a:r>
            <a:rPr lang="es-ES" sz="2000" b="1" kern="1200" dirty="0"/>
            <a:t> svědka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Souhlasili s tím, že budou potrestáni, pokud zhřeší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Odhalili své skutečné motivace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Na jeho příkladu můžeme vidět kroky potřebné k obnovení pokoje v podobných situacích ve vztahu k rodině, církvi a komunitě: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Sděl</a:t>
          </a:r>
          <a:r>
            <a:rPr lang="cs-C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ujte</a:t>
          </a: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si </a:t>
          </a:r>
          <a:r>
            <a:rPr lang="cs-C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ssvé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myšlenk</a:t>
          </a: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Nedělejte ukvapené závěry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Mluvte o problémech, než začnete jednat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</a:t>
          </a: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uďte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ochotn</a:t>
          </a: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přinášet oběti pro dosažení jednoty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obvinění</a:t>
          </a: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cs-CZ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odpovídejte laskavě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 se a dobrořečte Bohu, když je obnoven pokoj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CA1A-8386-493A-8321-87B169B51E8F}" type="datetimeFigureOut">
              <a:rPr lang="cs-CZ" smtClean="0"/>
              <a:t>17.11.2025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9FD41-7705-4A18-B732-E3374C4684DD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05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9FD41-7705-4A18-B732-E3374C4684D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7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8.jpg"/><Relationship Id="rId5" Type="http://schemas.openxmlformats.org/officeDocument/2006/relationships/diagramData" Target="../diagrams/data3.xml"/><Relationship Id="rId10" Type="http://schemas.openxmlformats.org/officeDocument/2006/relationships/image" Target="../media/image27.jpeg"/><Relationship Id="rId4" Type="http://schemas.microsoft.com/office/2007/relationships/hdphoto" Target="../media/hdphoto7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cs-CZ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ŽIVOT V ZASLÍBENÉ ZEMI</a:t>
            </a:r>
            <a:endParaRPr lang="es-ES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603690" y="6519446"/>
            <a:ext cx="3420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cs-CZ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cs-CZ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7. do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</a:t>
            </a:r>
            <a:r>
              <a:rPr lang="cs-CZ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prosince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ECA29A4-6E06-9F47-116D-5656544F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7" y="4161354"/>
            <a:ext cx="4762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cs-CZ" sz="2000" b="1" dirty="0">
                <a:solidFill>
                  <a:srgbClr val="9868A2"/>
                </a:solidFill>
              </a:rPr>
              <a:t>Závazek</a:t>
            </a:r>
            <a:r>
              <a:rPr lang="es-ES" sz="2000" b="1" dirty="0">
                <a:solidFill>
                  <a:srgbClr val="9868A2"/>
                </a:solidFill>
              </a:rPr>
              <a:t> (Jo</a:t>
            </a:r>
            <a:r>
              <a:rPr lang="cs-CZ" sz="2000" b="1" dirty="0" err="1">
                <a:solidFill>
                  <a:srgbClr val="9868A2"/>
                </a:solidFill>
              </a:rPr>
              <a:t>zue</a:t>
            </a:r>
            <a:r>
              <a:rPr lang="es-ES" sz="2000" b="1" dirty="0">
                <a:solidFill>
                  <a:srgbClr val="9868A2"/>
                </a:solidFill>
              </a:rPr>
              <a:t> 22</a:t>
            </a:r>
            <a:r>
              <a:rPr lang="cs-CZ" sz="2000" b="1" dirty="0">
                <a:solidFill>
                  <a:srgbClr val="9868A2"/>
                </a:solidFill>
              </a:rPr>
              <a:t>,</a:t>
            </a:r>
            <a:r>
              <a:rPr lang="es-ES" sz="2000" b="1" dirty="0">
                <a:solidFill>
                  <a:srgbClr val="9868A2"/>
                </a:solidFill>
              </a:rPr>
              <a:t>1-8)</a:t>
            </a:r>
          </a:p>
          <a:p>
            <a:pPr>
              <a:spcBef>
                <a:spcPts val="1800"/>
              </a:spcBef>
            </a:pPr>
            <a:r>
              <a:rPr lang="cs-CZ" sz="2000" b="1" dirty="0">
                <a:solidFill>
                  <a:srgbClr val="9B6260"/>
                </a:solidFill>
              </a:rPr>
              <a:t>Obvinění…</a:t>
            </a:r>
            <a:r>
              <a:rPr lang="es-ES" sz="2000" b="1" dirty="0">
                <a:solidFill>
                  <a:srgbClr val="9B6260"/>
                </a:solidFill>
              </a:rPr>
              <a:t> (Jo</a:t>
            </a:r>
            <a:r>
              <a:rPr lang="cs-CZ" sz="2000" b="1" dirty="0" err="1">
                <a:solidFill>
                  <a:srgbClr val="9B6260"/>
                </a:solidFill>
              </a:rPr>
              <a:t>zue</a:t>
            </a:r>
            <a:r>
              <a:rPr lang="es-ES" sz="2000" b="1" dirty="0">
                <a:solidFill>
                  <a:srgbClr val="9B6260"/>
                </a:solidFill>
              </a:rPr>
              <a:t> 22</a:t>
            </a:r>
            <a:r>
              <a:rPr lang="cs-CZ" sz="2000" b="1" dirty="0">
                <a:solidFill>
                  <a:srgbClr val="9B6260"/>
                </a:solidFill>
              </a:rPr>
              <a:t>,</a:t>
            </a:r>
            <a:r>
              <a:rPr lang="es-ES" sz="2000" b="1" dirty="0">
                <a:solidFill>
                  <a:srgbClr val="9B6260"/>
                </a:solidFill>
              </a:rPr>
              <a:t>10-12)</a:t>
            </a:r>
          </a:p>
          <a:p>
            <a:pPr>
              <a:spcBef>
                <a:spcPts val="1800"/>
              </a:spcBef>
            </a:pPr>
            <a:r>
              <a:rPr lang="cs-CZ" sz="2000" b="1" dirty="0">
                <a:solidFill>
                  <a:srgbClr val="5F9199"/>
                </a:solidFill>
              </a:rPr>
              <a:t>Obavy ze vzpoury</a:t>
            </a:r>
            <a:r>
              <a:rPr lang="es-ES" sz="2000" b="1" dirty="0">
                <a:solidFill>
                  <a:srgbClr val="5F9199"/>
                </a:solidFill>
              </a:rPr>
              <a:t> (Jo</a:t>
            </a:r>
            <a:r>
              <a:rPr lang="cs-CZ" sz="2000" b="1" dirty="0" err="1">
                <a:solidFill>
                  <a:srgbClr val="5F9199"/>
                </a:solidFill>
              </a:rPr>
              <a:t>zue</a:t>
            </a:r>
            <a:r>
              <a:rPr lang="es-ES" sz="2000" b="1" dirty="0">
                <a:solidFill>
                  <a:srgbClr val="5F9199"/>
                </a:solidFill>
              </a:rPr>
              <a:t> 22</a:t>
            </a:r>
            <a:r>
              <a:rPr lang="cs-CZ" sz="2000" b="1" dirty="0">
                <a:solidFill>
                  <a:srgbClr val="5F9199"/>
                </a:solidFill>
              </a:rPr>
              <a:t>,</a:t>
            </a:r>
            <a:r>
              <a:rPr lang="es-ES" sz="2000" b="1" dirty="0">
                <a:solidFill>
                  <a:srgbClr val="5F9199"/>
                </a:solidFill>
              </a:rPr>
              <a:t>13-20)</a:t>
            </a:r>
          </a:p>
          <a:p>
            <a:pPr>
              <a:spcBef>
                <a:spcPts val="1800"/>
              </a:spcBef>
            </a:pPr>
            <a:r>
              <a:rPr lang="cs-CZ" sz="2000" b="1" dirty="0">
                <a:solidFill>
                  <a:srgbClr val="729C63"/>
                </a:solidFill>
              </a:rPr>
              <a:t>Vlídná </a:t>
            </a:r>
            <a:r>
              <a:rPr lang="cs-CZ" sz="2000" b="1" dirty="0" err="1">
                <a:solidFill>
                  <a:srgbClr val="729C63"/>
                </a:solidFill>
              </a:rPr>
              <a:t>odpvěď</a:t>
            </a:r>
            <a:r>
              <a:rPr lang="es-ES" sz="2000" b="1" dirty="0">
                <a:solidFill>
                  <a:srgbClr val="729C63"/>
                </a:solidFill>
              </a:rPr>
              <a:t> (Jo</a:t>
            </a:r>
            <a:r>
              <a:rPr lang="cs-CZ" sz="2000" b="1" dirty="0" err="1">
                <a:solidFill>
                  <a:srgbClr val="729C63"/>
                </a:solidFill>
              </a:rPr>
              <a:t>zue</a:t>
            </a:r>
            <a:r>
              <a:rPr lang="es-ES" sz="2000" b="1" dirty="0">
                <a:solidFill>
                  <a:srgbClr val="729C63"/>
                </a:solidFill>
              </a:rPr>
              <a:t> 22</a:t>
            </a:r>
            <a:r>
              <a:rPr lang="cs-CZ" sz="2000" b="1" dirty="0">
                <a:solidFill>
                  <a:srgbClr val="729C63"/>
                </a:solidFill>
              </a:rPr>
              <a:t>,</a:t>
            </a:r>
            <a:r>
              <a:rPr lang="es-ES" sz="2000" b="1" dirty="0">
                <a:solidFill>
                  <a:srgbClr val="729C63"/>
                </a:solidFill>
              </a:rPr>
              <a:t>21-29)</a:t>
            </a:r>
          </a:p>
          <a:p>
            <a:pPr>
              <a:spcBef>
                <a:spcPts val="1800"/>
              </a:spcBef>
            </a:pPr>
            <a:r>
              <a:rPr lang="cs-CZ" sz="2000" b="1" dirty="0">
                <a:solidFill>
                  <a:srgbClr val="9B8F61"/>
                </a:solidFill>
              </a:rPr>
              <a:t>Řešení konfliktů</a:t>
            </a:r>
            <a:r>
              <a:rPr lang="es-ES" sz="2000" b="1" dirty="0">
                <a:solidFill>
                  <a:srgbClr val="9B8F61"/>
                </a:solidFill>
              </a:rPr>
              <a:t> (Jo</a:t>
            </a:r>
            <a:r>
              <a:rPr lang="cs-CZ" sz="2000" b="1" dirty="0" err="1">
                <a:solidFill>
                  <a:srgbClr val="9B8F61"/>
                </a:solidFill>
              </a:rPr>
              <a:t>zue</a:t>
            </a:r>
            <a:r>
              <a:rPr lang="es-ES" sz="2000" b="1" dirty="0">
                <a:solidFill>
                  <a:srgbClr val="9B8F61"/>
                </a:solidFill>
              </a:rPr>
              <a:t> 22</a:t>
            </a:r>
            <a:r>
              <a:rPr lang="cs-CZ" sz="2000" b="1" dirty="0">
                <a:solidFill>
                  <a:srgbClr val="9B8F61"/>
                </a:solidFill>
              </a:rPr>
              <a:t>,</a:t>
            </a:r>
            <a:r>
              <a:rPr lang="es-ES" sz="2000" b="1" dirty="0">
                <a:solidFill>
                  <a:srgbClr val="9B8F61"/>
                </a:solidFill>
              </a:rPr>
              <a:t>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Po několika letech války Izrael dobyl Kanaán, i když ne všichni jeho obyvatelé byli ještě vyhnáni.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Konečně nadešel čas k odloučení. Poté, co jim Jozue požehnal a poradil jim, aby následovali Boží cesty, poslal je pryč. Rozloučení však bylo zastíněno vážným nedorozuměním, které mohlo snadno ukončit jednotu izraelského lidu.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948556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Dva a půl kmenů, které se zmocnily východní části (Rúben, Gád a polovina kmene Manasesova) a které překročily Jordán, aby pomohly při dobývání, věrně splnily svůj závazek.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ZÁVAZEK</a:t>
            </a:r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Jen se usilovně snažte zachovávat přikázání a zákon, které vám přikázal Mojžíš, služebník Hospodinův, totiž milovat Hospodina, svého Boha, chodit po všech jeho cestách a dbát na jeho přikázání, přimknout se k němu a sloužit mu z celého srdce a z celé duše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zue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689229"/>
            <a:ext cx="724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Jordán měl být rozdělením kmenů, a proto dal Jozue dvěma a půl kmenům moudrou radu, aby si zůstaly věrné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97325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2174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O</a:t>
            </a:r>
            <a:r>
              <a:rPr lang="cs-CZ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BVINĚNÍ…</a:t>
            </a:r>
            <a:r>
              <a:rPr lang="es-E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671429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Když přišli ke Kruhům jordánským, které jsou ještě v zemi </a:t>
            </a:r>
            <a:r>
              <a:rPr lang="cs-C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kenaanské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zbudovali tam </a:t>
            </a:r>
            <a:r>
              <a:rPr lang="cs-C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Rúbenovci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cs-C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Gádovci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polovina kmene </a:t>
            </a:r>
            <a:r>
              <a:rPr lang="cs-C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Manasesova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nad Jordánem oltář, veliký, nápadný oltář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cs-CZ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zue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Poblíž místa, kde Jozue postavil památník zázračného přechodu Jordánu, postavilo dva a půl kmene oltář podobný oltáři ve svatyni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10</a:t>
            </a:r>
            <a:r>
              <a:rPr lang="cs-CZ" sz="2000" b="1" dirty="0"/>
              <a:t>.</a:t>
            </a:r>
            <a:r>
              <a:rPr lang="es-ES" sz="2000" b="1" dirty="0"/>
              <a:t>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2208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432218"/>
            <a:ext cx="8557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Zbytek Izraelitů se rozhodl vymýtit tento hřích tím, že zaútočil na své bratry (Jozue 22</a:t>
            </a:r>
            <a:r>
              <a:rPr lang="cs-CZ" sz="2000" b="1" dirty="0"/>
              <a:t>,</a:t>
            </a:r>
            <a:r>
              <a:rPr lang="es-ES" sz="2000" b="1" dirty="0"/>
              <a:t>12). Bůh však zasáhl, aby zabránil krvavé občanské válce. Vychoval lidi, kteří se rozhodli nesoudit, aniž by měli všechny důkazy; Dali přednost pochybnosti; a rozhodli se dát svým sourozencům šanci, aby se vysvětlili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021314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Tento čin byl interpretován jako přestoupení zákona, který zakazoval přinášet oběti na jiném místě, než je oltář zápalných obětí ve svatyni(</a:t>
            </a:r>
            <a:r>
              <a:rPr lang="cs-CZ" sz="2000" b="1" dirty="0"/>
              <a:t>3</a:t>
            </a:r>
            <a:r>
              <a:rPr lang="es-ES" sz="2000" b="1" dirty="0"/>
              <a:t>.</a:t>
            </a:r>
            <a:r>
              <a:rPr lang="cs-CZ" sz="2000" b="1" dirty="0"/>
              <a:t> Mojžíšova</a:t>
            </a:r>
            <a:r>
              <a:rPr lang="es-ES" sz="2000" b="1" dirty="0"/>
              <a:t> 17</a:t>
            </a:r>
            <a:r>
              <a:rPr lang="cs-CZ" sz="2000" b="1" dirty="0"/>
              <a:t>,</a:t>
            </a:r>
            <a:r>
              <a:rPr lang="es-ES" sz="2000" b="1" dirty="0"/>
              <a:t>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Jak se ukázalo, jeho jedinou chybou bylo, že neinformoval své bratry</a:t>
            </a:r>
            <a:r>
              <a:rPr lang="cs-CZ" sz="2000" b="1" dirty="0"/>
              <a:t>          </a:t>
            </a:r>
            <a:r>
              <a:rPr lang="es-ES" sz="2000" b="1" dirty="0"/>
              <a:t> o svých záměrech... Ale to není hřích.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OBAVY ZE VZPOURY</a:t>
            </a:r>
            <a:r>
              <a:rPr lang="es-E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Toto 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prsaví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Hospodinova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á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pospolitost: Jakou to zpronevěrou jste se zpronevěřili Bohu Izraele, že jste se dnes odvrátili od Hospodina! Zbudovali jste si oltář, abyste se vzbouřili proti Hospodinu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?”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cs-CZ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zue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85925"/>
            <a:ext cx="831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Proč byl </a:t>
            </a:r>
            <a:r>
              <a:rPr lang="cs-CZ" sz="2000" b="1" dirty="0" err="1"/>
              <a:t>Pinchas</a:t>
            </a:r>
            <a:r>
              <a:rPr lang="es-ES" sz="2000" b="1" dirty="0"/>
              <a:t> vybrán do čela vyšetřovací komise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764122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Fínesova řeč dávala velký smysl. Kdyby se na právě postaveném oltáři přinášely oběti, Bůh by za to potrestal celý Izrael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18b).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263359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Pinchas, syn velekněze, byl neúnavný v zastavování hříchu v Baal-peóru (</a:t>
            </a:r>
            <a:r>
              <a:rPr lang="cs-CZ" sz="2000" b="1" dirty="0"/>
              <a:t>4. Mojžíšova</a:t>
            </a:r>
            <a:r>
              <a:rPr lang="es-ES" sz="2000" b="1" dirty="0"/>
              <a:t> 25</a:t>
            </a:r>
            <a:r>
              <a:rPr lang="cs-CZ" sz="2000" b="1" dirty="0"/>
              <a:t>,</a:t>
            </a:r>
            <a:r>
              <a:rPr lang="es-ES" sz="2000" b="1" dirty="0"/>
              <a:t>7-8). Ve své řeči spojil tento hřích s hříchem Achanovým a postavil jej na roveň hříchu, který údajně spáchalo dva a půl kmene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264885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Dal jim však příležitost napravit tento omyl dříve, než spáchali hřích: nabídl jim, aby se vrátili na stranu Jordánu, kde byla svatyně 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VLÍDNÁ ODPOVĚĎ</a:t>
            </a:r>
            <a:endParaRPr lang="es-ES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Jestliže jsme si zbudovali oltář, abychom se odvrátili od Hospodina, abychom na něm obětovali oběti zápalné a přídavné nebo připravovali při něm hody oběti pokojné, ať zakročí sám Hospodin!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cs-CZ" sz="14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zue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Kmeny Rúben a Gád a polovina kmene Manasesova, když byly obžalovány, počínaly si příkladně: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056975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848151"/>
            <a:ext cx="779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Když Izraelité neznali motivaci svých bratrů ke stavbě oltáře, předpokládali: vzpouru, touhu po oddělení a Boží trest.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Ačkoliv obviněné kmeny mohly být obviněním uraženy a na svou obranu reagovaly násilně, jejich laskavá reakce zabránila válce.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67640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Skutečnost byla taková: touha zůstat sjednoceni se svými bratry a vyhnout se budoucímu rozdělení Izraelitů</a:t>
            </a:r>
            <a:br>
              <a:rPr lang="es-ES" sz="2000" b="1" dirty="0"/>
            </a:br>
            <a:r>
              <a:rPr lang="es-ES" sz="2000" b="1" dirty="0"/>
              <a:t>(Jo</a:t>
            </a:r>
            <a:r>
              <a:rPr lang="cs-CZ" sz="2000" b="1" dirty="0" err="1"/>
              <a:t>zue</a:t>
            </a:r>
            <a:r>
              <a:rPr lang="es-ES" sz="2000" b="1" dirty="0"/>
              <a:t> 22</a:t>
            </a:r>
            <a:r>
              <a:rPr lang="cs-CZ" sz="2000" b="1" dirty="0"/>
              <a:t>,</a:t>
            </a:r>
            <a:r>
              <a:rPr lang="es-ES" sz="2000" b="1" dirty="0"/>
              <a:t>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ŘEŠENÍ KONFLIKTŮ</a:t>
            </a:r>
            <a:r>
              <a:rPr lang="es-E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45616"/>
            <a:ext cx="9029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cs-CZ" b="1" dirty="0">
                <a:latin typeface="Comic Sans MS" panose="030F0702030302020204" pitchFamily="66" charset="0"/>
              </a:rPr>
              <a:t>Izraelcům se to zalíbilo. Dobrořečili Bohu a nemluvili již o tom, že potáhnou do boje proti nim a že zničí zemi, v níž sídlí </a:t>
            </a:r>
            <a:r>
              <a:rPr lang="cs-CZ" b="1" dirty="0" err="1">
                <a:latin typeface="Comic Sans MS" panose="030F0702030302020204" pitchFamily="66" charset="0"/>
              </a:rPr>
              <a:t>Rúbenovci</a:t>
            </a:r>
            <a:r>
              <a:rPr lang="cs-CZ" b="1" dirty="0">
                <a:latin typeface="Comic Sans MS" panose="030F0702030302020204" pitchFamily="66" charset="0"/>
              </a:rPr>
              <a:t> s</a:t>
            </a:r>
            <a:r>
              <a:rPr lang="es-ES" b="1" dirty="0">
                <a:latin typeface="Comic Sans MS" panose="030F0702030302020204" pitchFamily="66" charset="0"/>
              </a:rPr>
              <a:t> G</a:t>
            </a:r>
            <a:r>
              <a:rPr lang="cs-CZ" b="1" dirty="0">
                <a:latin typeface="Comic Sans MS" panose="030F0702030302020204" pitchFamily="66" charset="0"/>
              </a:rPr>
              <a:t>á</a:t>
            </a:r>
            <a:r>
              <a:rPr lang="es-ES" b="1" dirty="0">
                <a:latin typeface="Comic Sans MS" panose="030F0702030302020204" pitchFamily="66" charset="0"/>
              </a:rPr>
              <a:t>d</a:t>
            </a:r>
            <a:r>
              <a:rPr lang="cs-CZ" b="1" dirty="0">
                <a:latin typeface="Comic Sans MS" panose="030F0702030302020204" pitchFamily="66" charset="0"/>
              </a:rPr>
              <a:t>ovci</a:t>
            </a:r>
            <a:r>
              <a:rPr lang="es-ES" b="1" dirty="0"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latin typeface="Comic Sans MS" panose="030F0702030302020204" pitchFamily="66" charset="0"/>
              </a:rPr>
              <a:t>(Jo</a:t>
            </a:r>
            <a:r>
              <a:rPr lang="cs-CZ" sz="1400" b="1" dirty="0" err="1">
                <a:latin typeface="Comic Sans MS" panose="030F0702030302020204" pitchFamily="66" charset="0"/>
              </a:rPr>
              <a:t>zue</a:t>
            </a:r>
            <a:r>
              <a:rPr lang="es-ES" sz="1400" b="1" dirty="0"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568946"/>
            <a:ext cx="6581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>
                <a:solidFill>
                  <a:prstClr val="black"/>
                </a:solidFill>
              </a:rPr>
              <a:t>Když Pinchas a izraelská delegace viděli, že toto obvinění není správné, byli spokojeni. (Jozue 22</a:t>
            </a:r>
            <a:r>
              <a:rPr lang="cs-CZ" sz="2000" b="1" dirty="0">
                <a:solidFill>
                  <a:prstClr val="black"/>
                </a:solidFill>
              </a:rPr>
              <a:t>,</a:t>
            </a:r>
            <a:r>
              <a:rPr lang="es-ES" sz="2000" b="1" dirty="0">
                <a:solidFill>
                  <a:prstClr val="black"/>
                </a:solidFill>
              </a:rPr>
              <a:t>30–31) Když se Izraelité dozvěděli pravdu, radovali se a chválili Boha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(Jo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zue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667478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990600" y="905232"/>
            <a:ext cx="103727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“Synové Gádovi a Rubenovi pak vyryli nad svým oltářem nápis, jenž vyjadřoval účel, pro který byl oltář postaven: „Svědkem bude mezi námi, že Hospodin jest Bůh.“ Jozue 22,34. Tím se snažili zabránit budoucímu nedorozumění a odstranit to, co by mohlo zavdat příčinu</a:t>
            </a:r>
            <a:r>
              <a:rPr lang="cs-CZ" sz="2400" b="1" dirty="0">
                <a:latin typeface="Constantia" panose="02030602050306030303" pitchFamily="18" charset="0"/>
              </a:rPr>
              <a:t>          </a:t>
            </a:r>
            <a:r>
              <a:rPr lang="es-ES" sz="2400" b="1" dirty="0">
                <a:latin typeface="Constantia" panose="02030602050306030303" pitchFamily="18" charset="0"/>
              </a:rPr>
              <a:t> k pokušení.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Jak často vznikají vážné nesnáze z pouhého nedorozumění, a to i </a:t>
            </a:r>
            <a:r>
              <a:rPr lang="cs-CZ" sz="2400" b="1" dirty="0">
                <a:latin typeface="Constantia" panose="02030602050306030303" pitchFamily="18" charset="0"/>
              </a:rPr>
              <a:t>          </a:t>
            </a:r>
            <a:r>
              <a:rPr lang="es-ES" sz="2400" b="1" dirty="0">
                <a:latin typeface="Constantia" panose="02030602050306030303" pitchFamily="18" charset="0"/>
              </a:rPr>
              <a:t>u těch, kteří jsou vedeni nejvznešenějšími pohnutkami! Jak vážné</a:t>
            </a:r>
            <a:r>
              <a:rPr lang="cs-CZ" sz="2400" b="1" dirty="0">
                <a:latin typeface="Constantia" panose="02030602050306030303" pitchFamily="18" charset="0"/>
              </a:rPr>
              <a:t>                 </a:t>
            </a:r>
            <a:r>
              <a:rPr lang="es-ES" sz="2400" b="1" dirty="0">
                <a:latin typeface="Constantia" panose="02030602050306030303" pitchFamily="18" charset="0"/>
              </a:rPr>
              <a:t> a někdy i osudné následky mohou mít, chybí-li vzájemné pochopení</a:t>
            </a:r>
            <a:r>
              <a:rPr lang="cs-CZ" sz="2400" b="1" dirty="0">
                <a:latin typeface="Constantia" panose="02030602050306030303" pitchFamily="18" charset="0"/>
              </a:rPr>
              <a:t>              </a:t>
            </a:r>
            <a:r>
              <a:rPr lang="es-ES" sz="2400" b="1" dirty="0">
                <a:latin typeface="Constantia" panose="02030602050306030303" pitchFamily="18" charset="0"/>
              </a:rPr>
              <a:t> a snášenlivost!  […]</a:t>
            </a:r>
          </a:p>
          <a:p>
            <a:pPr>
              <a:spcBef>
                <a:spcPts val="600"/>
              </a:spcBef>
            </a:pPr>
            <a:r>
              <a:rPr lang="cs-CZ" sz="2400" b="1" dirty="0">
                <a:latin typeface="Constantia" panose="02030602050306030303" pitchFamily="18" charset="0"/>
              </a:rPr>
              <a:t>Výtky</a:t>
            </a:r>
            <a:r>
              <a:rPr lang="es-ES" sz="2400" b="1" dirty="0">
                <a:latin typeface="Constantia" panose="02030602050306030303" pitchFamily="18" charset="0"/>
              </a:rPr>
              <a:t> a výčitky </a:t>
            </a:r>
            <a:r>
              <a:rPr lang="cs-CZ" sz="2400" b="1" dirty="0">
                <a:latin typeface="Constantia" panose="02030602050306030303" pitchFamily="18" charset="0"/>
              </a:rPr>
              <a:t>ještě</a:t>
            </a:r>
            <a:r>
              <a:rPr lang="es-ES" sz="2400" b="1" dirty="0">
                <a:latin typeface="Constantia" panose="02030602050306030303" pitchFamily="18" charset="0"/>
              </a:rPr>
              <a:t> nikoho </a:t>
            </a:r>
            <a:r>
              <a:rPr lang="cs-CZ" sz="2400" b="1" dirty="0">
                <a:latin typeface="Constantia" panose="02030602050306030303" pitchFamily="18" charset="0"/>
              </a:rPr>
              <a:t>nenapravily, ba právě naopak, mnohé odvádějí dále od správné cesty a zatvrzují jejich srdce. Laskavost             a přátelství, shovívavé jednání může bloudící zachránit a zabránit spoustě</a:t>
            </a:r>
            <a:r>
              <a:rPr lang="es-ES" sz="2400" b="1" dirty="0">
                <a:latin typeface="Constantia" panose="02030602050306030303" pitchFamily="18" charset="0"/>
              </a:rPr>
              <a:t> hříchů</a:t>
            </a:r>
            <a:r>
              <a:rPr lang="cs-CZ" sz="2400" b="1" dirty="0">
                <a:latin typeface="Constantia" panose="02030602050306030303" pitchFamily="18" charset="0"/>
              </a:rPr>
              <a:t>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081331" y="6064597"/>
            <a:ext cx="420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/>
              <a:t>(</a:t>
            </a:r>
            <a:r>
              <a:rPr lang="es-ES" sz="1600" b="1" dirty="0"/>
              <a:t>E. G. W.</a:t>
            </a:r>
            <a:r>
              <a:rPr lang="cs-CZ" sz="1600" b="1" dirty="0"/>
              <a:t>: </a:t>
            </a:r>
            <a:r>
              <a:rPr lang="es-ES" sz="1600" b="1" dirty="0"/>
              <a:t>Patriarc</a:t>
            </a:r>
            <a:r>
              <a:rPr lang="cs-CZ" sz="1600" b="1" dirty="0" err="1"/>
              <a:t>hové</a:t>
            </a:r>
            <a:r>
              <a:rPr lang="cs-CZ" sz="1600" b="1" dirty="0"/>
              <a:t> a </a:t>
            </a:r>
            <a:r>
              <a:rPr lang="es-ES" sz="1600" b="1" dirty="0"/>
              <a:t> pro</a:t>
            </a:r>
            <a:r>
              <a:rPr lang="cs-CZ" sz="1600" b="1" dirty="0" err="1"/>
              <a:t>roci</a:t>
            </a:r>
            <a:r>
              <a:rPr lang="cs-CZ" sz="1600" b="1" dirty="0"/>
              <a:t> strana 385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1174</Words>
  <Application>Microsoft Office PowerPoint</Application>
  <PresentationFormat>Panorámica</PresentationFormat>
  <Paragraphs>60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99</cp:revision>
  <dcterms:created xsi:type="dcterms:W3CDTF">2025-11-15T16:15:13Z</dcterms:created>
  <dcterms:modified xsi:type="dcterms:W3CDTF">2025-11-17T07:23:19Z</dcterms:modified>
</cp:coreProperties>
</file>